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91" r:id="rId1"/>
  </p:sldMasterIdLst>
  <p:notesMasterIdLst>
    <p:notesMasterId r:id="rId44"/>
  </p:notesMasterIdLst>
  <p:handoutMasterIdLst>
    <p:handoutMasterId r:id="rId45"/>
  </p:handoutMasterIdLst>
  <p:sldIdLst>
    <p:sldId id="635" r:id="rId2"/>
    <p:sldId id="637" r:id="rId3"/>
    <p:sldId id="676" r:id="rId4"/>
    <p:sldId id="638" r:id="rId5"/>
    <p:sldId id="639" r:id="rId6"/>
    <p:sldId id="640" r:id="rId7"/>
    <p:sldId id="641" r:id="rId8"/>
    <p:sldId id="642" r:id="rId9"/>
    <p:sldId id="643" r:id="rId10"/>
    <p:sldId id="644" r:id="rId11"/>
    <p:sldId id="645" r:id="rId12"/>
    <p:sldId id="646" r:id="rId13"/>
    <p:sldId id="647" r:id="rId14"/>
    <p:sldId id="648" r:id="rId15"/>
    <p:sldId id="649" r:id="rId16"/>
    <p:sldId id="689" r:id="rId17"/>
    <p:sldId id="690" r:id="rId18"/>
    <p:sldId id="691" r:id="rId19"/>
    <p:sldId id="692" r:id="rId20"/>
    <p:sldId id="693" r:id="rId21"/>
    <p:sldId id="650" r:id="rId22"/>
    <p:sldId id="651" r:id="rId23"/>
    <p:sldId id="652" r:id="rId24"/>
    <p:sldId id="653" r:id="rId25"/>
    <p:sldId id="654" r:id="rId26"/>
    <p:sldId id="680" r:id="rId27"/>
    <p:sldId id="694" r:id="rId28"/>
    <p:sldId id="655" r:id="rId29"/>
    <p:sldId id="656" r:id="rId30"/>
    <p:sldId id="687" r:id="rId31"/>
    <p:sldId id="688" r:id="rId32"/>
    <p:sldId id="657" r:id="rId33"/>
    <p:sldId id="681" r:id="rId34"/>
    <p:sldId id="682" r:id="rId35"/>
    <p:sldId id="683" r:id="rId36"/>
    <p:sldId id="684" r:id="rId37"/>
    <p:sldId id="678" r:id="rId38"/>
    <p:sldId id="685" r:id="rId39"/>
    <p:sldId id="695" r:id="rId40"/>
    <p:sldId id="686" r:id="rId41"/>
    <p:sldId id="696" r:id="rId42"/>
    <p:sldId id="662" r:id="rId43"/>
  </p:sldIdLst>
  <p:sldSz cx="9144000" cy="6858000" type="screen4x3"/>
  <p:notesSz cx="9928225" cy="6797675"/>
  <p:defaultTex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29" autoAdjust="0"/>
    <p:restoredTop sz="94629" autoAdjust="0"/>
  </p:normalViewPr>
  <p:slideViewPr>
    <p:cSldViewPr>
      <p:cViewPr varScale="1">
        <p:scale>
          <a:sx n="90" d="100"/>
          <a:sy n="90" d="100"/>
        </p:scale>
        <p:origin x="62"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4" d="100"/>
          <a:sy n="114" d="100"/>
        </p:scale>
        <p:origin x="-1770"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0914" name="Rectangle 2"/>
          <p:cNvSpPr>
            <a:spLocks noGrp="1" noChangeArrowheads="1"/>
          </p:cNvSpPr>
          <p:nvPr>
            <p:ph type="hdr" sz="quarter"/>
          </p:nvPr>
        </p:nvSpPr>
        <p:spPr bwMode="auto">
          <a:xfrm>
            <a:off x="0" y="0"/>
            <a:ext cx="4302231"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ltLang="ko-KR"/>
          </a:p>
        </p:txBody>
      </p:sp>
      <p:sp>
        <p:nvSpPr>
          <p:cNvPr id="1190915" name="Rectangle 3"/>
          <p:cNvSpPr>
            <a:spLocks noGrp="1" noChangeArrowheads="1"/>
          </p:cNvSpPr>
          <p:nvPr>
            <p:ph type="dt" sz="quarter" idx="1"/>
          </p:nvPr>
        </p:nvSpPr>
        <p:spPr bwMode="auto">
          <a:xfrm>
            <a:off x="5624271" y="0"/>
            <a:ext cx="4302231"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ko-KR"/>
          </a:p>
        </p:txBody>
      </p:sp>
      <p:sp>
        <p:nvSpPr>
          <p:cNvPr id="1190916" name="Rectangle 4"/>
          <p:cNvSpPr>
            <a:spLocks noGrp="1" noChangeArrowheads="1"/>
          </p:cNvSpPr>
          <p:nvPr>
            <p:ph type="ftr" sz="quarter" idx="2"/>
          </p:nvPr>
        </p:nvSpPr>
        <p:spPr bwMode="auto">
          <a:xfrm>
            <a:off x="0" y="6456218"/>
            <a:ext cx="4302231"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ltLang="ko-KR"/>
          </a:p>
        </p:txBody>
      </p:sp>
      <p:sp>
        <p:nvSpPr>
          <p:cNvPr id="1190917" name="Rectangle 5"/>
          <p:cNvSpPr>
            <a:spLocks noGrp="1" noChangeArrowheads="1"/>
          </p:cNvSpPr>
          <p:nvPr>
            <p:ph type="sldNum" sz="quarter" idx="3"/>
          </p:nvPr>
        </p:nvSpPr>
        <p:spPr bwMode="auto">
          <a:xfrm>
            <a:off x="5624271" y="6456218"/>
            <a:ext cx="4302231"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A780BD2-DE55-4A0F-9253-0847B11166D4}" type="slidenum">
              <a:rPr lang="en-US" altLang="ko-KR"/>
              <a:pPr>
                <a:defRPr/>
              </a:pPr>
              <a:t>‹#›</a:t>
            </a:fld>
            <a:endParaRPr lang="en-US" altLang="ko-KR"/>
          </a:p>
        </p:txBody>
      </p:sp>
    </p:spTree>
    <p:extLst>
      <p:ext uri="{BB962C8B-B14F-4D97-AF65-F5344CB8AC3E}">
        <p14:creationId xmlns:p14="http://schemas.microsoft.com/office/powerpoint/2010/main" val="3660350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4302231"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ko-KR"/>
          </a:p>
        </p:txBody>
      </p:sp>
      <p:sp>
        <p:nvSpPr>
          <p:cNvPr id="204803" name="Rectangle 3"/>
          <p:cNvSpPr>
            <a:spLocks noGrp="1" noChangeArrowheads="1"/>
          </p:cNvSpPr>
          <p:nvPr>
            <p:ph type="dt" idx="1"/>
          </p:nvPr>
        </p:nvSpPr>
        <p:spPr bwMode="auto">
          <a:xfrm>
            <a:off x="5624271" y="0"/>
            <a:ext cx="4302231"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4BBF202C-45D7-4A5D-917D-2B4725336E19}" type="datetimeFigureOut">
              <a:rPr lang="ko-KR" altLang="en-US"/>
              <a:pPr>
                <a:defRPr/>
              </a:pPr>
              <a:t>2021-09-15</a:t>
            </a:fld>
            <a:endParaRPr lang="en-US" altLang="ko-KR"/>
          </a:p>
        </p:txBody>
      </p:sp>
      <p:sp>
        <p:nvSpPr>
          <p:cNvPr id="36868" name="Rectangle 4"/>
          <p:cNvSpPr>
            <a:spLocks noGrp="1" noRot="1" noChangeAspect="1" noChangeArrowheads="1" noTextEdit="1"/>
          </p:cNvSpPr>
          <p:nvPr>
            <p:ph type="sldImg" idx="2"/>
          </p:nvPr>
        </p:nvSpPr>
        <p:spPr bwMode="auto">
          <a:xfrm>
            <a:off x="3263900" y="509588"/>
            <a:ext cx="3400425" cy="2549525"/>
          </a:xfrm>
          <a:prstGeom prst="rect">
            <a:avLst/>
          </a:prstGeom>
          <a:noFill/>
          <a:ln w="9525">
            <a:solidFill>
              <a:srgbClr val="000000"/>
            </a:solidFill>
            <a:miter lim="800000"/>
            <a:headEnd/>
            <a:tailEnd/>
          </a:ln>
        </p:spPr>
      </p:sp>
      <p:sp>
        <p:nvSpPr>
          <p:cNvPr id="204805" name="Rectangle 5"/>
          <p:cNvSpPr>
            <a:spLocks noGrp="1" noChangeArrowheads="1"/>
          </p:cNvSpPr>
          <p:nvPr>
            <p:ph type="body" sz="quarter" idx="3"/>
          </p:nvPr>
        </p:nvSpPr>
        <p:spPr bwMode="auto">
          <a:xfrm>
            <a:off x="992823" y="3228896"/>
            <a:ext cx="794258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204806" name="Rectangle 6"/>
          <p:cNvSpPr>
            <a:spLocks noGrp="1" noChangeArrowheads="1"/>
          </p:cNvSpPr>
          <p:nvPr>
            <p:ph type="ftr" sz="quarter" idx="4"/>
          </p:nvPr>
        </p:nvSpPr>
        <p:spPr bwMode="auto">
          <a:xfrm>
            <a:off x="0" y="6456218"/>
            <a:ext cx="4302231"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ko-KR"/>
          </a:p>
        </p:txBody>
      </p:sp>
      <p:sp>
        <p:nvSpPr>
          <p:cNvPr id="204807" name="Rectangle 7"/>
          <p:cNvSpPr>
            <a:spLocks noGrp="1" noChangeArrowheads="1"/>
          </p:cNvSpPr>
          <p:nvPr>
            <p:ph type="sldNum" sz="quarter" idx="5"/>
          </p:nvPr>
        </p:nvSpPr>
        <p:spPr bwMode="auto">
          <a:xfrm>
            <a:off x="5624271" y="6456218"/>
            <a:ext cx="4302231"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0A00F5C-7D25-4E29-B00E-36FFECFC6C67}" type="slidenum">
              <a:rPr lang="ko-KR" altLang="en-US"/>
              <a:pPr>
                <a:defRPr/>
              </a:pPr>
              <a:t>‹#›</a:t>
            </a:fld>
            <a:endParaRPr lang="en-US" altLang="ko-KR"/>
          </a:p>
        </p:txBody>
      </p:sp>
    </p:spTree>
    <p:extLst>
      <p:ext uri="{BB962C8B-B14F-4D97-AF65-F5344CB8AC3E}">
        <p14:creationId xmlns:p14="http://schemas.microsoft.com/office/powerpoint/2010/main" val="3634122299"/>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ko-KR" altLang="en-US"/>
          </a:p>
        </p:txBody>
      </p:sp>
    </p:spTree>
    <p:extLst>
      <p:ext uri="{BB962C8B-B14F-4D97-AF65-F5344CB8AC3E}">
        <p14:creationId xmlns:p14="http://schemas.microsoft.com/office/powerpoint/2010/main" val="3004204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8000"/>
            <a:chOff x="0" y="0"/>
            <a:chExt cx="5763" cy="4320"/>
          </a:xfrm>
        </p:grpSpPr>
        <p:sp>
          <p:nvSpPr>
            <p:cNvPr id="5" name="Rectangle 3"/>
            <p:cNvSpPr>
              <a:spLocks noChangeArrowheads="1"/>
            </p:cNvSpPr>
            <p:nvPr/>
          </p:nvSpPr>
          <p:spPr bwMode="auto">
            <a:xfrm>
              <a:off x="0" y="0"/>
              <a:ext cx="499" cy="195"/>
            </a:xfrm>
            <a:prstGeom prst="rect">
              <a:avLst/>
            </a:prstGeom>
            <a:solidFill>
              <a:schemeClr val="accent1"/>
            </a:solidFill>
            <a:ln w="28575">
              <a:noFill/>
              <a:miter lim="800000"/>
              <a:headEnd/>
              <a:tailEnd/>
            </a:ln>
            <a:effectLst/>
          </p:spPr>
          <p:txBody>
            <a:bodyPr wrap="none" anchor="ctr"/>
            <a:lstStyle/>
            <a:p>
              <a:pPr algn="ctr" latinLnBrk="0">
                <a:defRPr/>
              </a:pPr>
              <a:endParaRPr lang="ko-KR" altLang="en-US" sz="2400"/>
            </a:p>
          </p:txBody>
        </p:sp>
        <p:sp>
          <p:nvSpPr>
            <p:cNvPr id="6" name="Rectangle 4"/>
            <p:cNvSpPr>
              <a:spLocks noChangeArrowheads="1"/>
            </p:cNvSpPr>
            <p:nvPr/>
          </p:nvSpPr>
          <p:spPr bwMode="auto">
            <a:xfrm>
              <a:off x="1680" y="4223"/>
              <a:ext cx="4080" cy="97"/>
            </a:xfrm>
            <a:prstGeom prst="rect">
              <a:avLst/>
            </a:prstGeom>
            <a:gradFill rotWithShape="0">
              <a:gsLst>
                <a:gs pos="0">
                  <a:schemeClr val="hlink"/>
                </a:gs>
                <a:gs pos="100000">
                  <a:schemeClr val="accent1"/>
                </a:gs>
              </a:gsLst>
              <a:lin ang="0" scaled="1"/>
            </a:gradFill>
            <a:ln w="28575">
              <a:noFill/>
              <a:miter lim="800000"/>
              <a:headEnd/>
              <a:tailEnd/>
            </a:ln>
            <a:effectLst/>
          </p:spPr>
          <p:txBody>
            <a:bodyPr wrap="none" anchor="ctr"/>
            <a:lstStyle/>
            <a:p>
              <a:pPr algn="ctr" latinLnBrk="0">
                <a:defRPr/>
              </a:pPr>
              <a:endParaRPr lang="ko-KR" altLang="en-US" sz="2400"/>
            </a:p>
          </p:txBody>
        </p:sp>
        <p:sp>
          <p:nvSpPr>
            <p:cNvPr id="7" name="Rectangle 5"/>
            <p:cNvSpPr>
              <a:spLocks noChangeArrowheads="1"/>
            </p:cNvSpPr>
            <p:nvPr/>
          </p:nvSpPr>
          <p:spPr bwMode="auto">
            <a:xfrm>
              <a:off x="5520" y="1248"/>
              <a:ext cx="240" cy="2688"/>
            </a:xfrm>
            <a:prstGeom prst="rect">
              <a:avLst/>
            </a:prstGeom>
            <a:gradFill rotWithShape="0">
              <a:gsLst>
                <a:gs pos="0">
                  <a:schemeClr val="accent2">
                    <a:gamma/>
                    <a:tint val="0"/>
                    <a:invGamma/>
                  </a:schemeClr>
                </a:gs>
                <a:gs pos="100000">
                  <a:schemeClr val="accent2"/>
                </a:gs>
              </a:gsLst>
              <a:lin ang="5400000" scaled="1"/>
            </a:gradFill>
            <a:ln w="28575">
              <a:noFill/>
              <a:miter lim="800000"/>
              <a:headEnd/>
              <a:tailEnd/>
            </a:ln>
            <a:effectLst/>
          </p:spPr>
          <p:txBody>
            <a:bodyPr wrap="none" anchor="ctr"/>
            <a:lstStyle/>
            <a:p>
              <a:pPr algn="ctr" latinLnBrk="0">
                <a:defRPr/>
              </a:pPr>
              <a:endParaRPr lang="ko-KR" altLang="en-US" sz="2400"/>
            </a:p>
          </p:txBody>
        </p:sp>
        <p:sp>
          <p:nvSpPr>
            <p:cNvPr id="8" name="Rectangle 6"/>
            <p:cNvSpPr>
              <a:spLocks noChangeArrowheads="1"/>
            </p:cNvSpPr>
            <p:nvPr/>
          </p:nvSpPr>
          <p:spPr bwMode="auto">
            <a:xfrm>
              <a:off x="0" y="3312"/>
              <a:ext cx="243" cy="96"/>
            </a:xfrm>
            <a:prstGeom prst="rect">
              <a:avLst/>
            </a:prstGeom>
            <a:solidFill>
              <a:schemeClr val="hlink"/>
            </a:solidFill>
            <a:ln w="28575">
              <a:noFill/>
              <a:miter lim="800000"/>
              <a:headEnd/>
              <a:tailEnd/>
            </a:ln>
            <a:effectLst/>
          </p:spPr>
          <p:txBody>
            <a:bodyPr wrap="none" anchor="ctr"/>
            <a:lstStyle/>
            <a:p>
              <a:pPr algn="ctr" latinLnBrk="0">
                <a:defRPr/>
              </a:pPr>
              <a:endParaRPr lang="ko-KR" altLang="en-US" sz="2400"/>
            </a:p>
          </p:txBody>
        </p:sp>
        <p:sp>
          <p:nvSpPr>
            <p:cNvPr id="9" name="Rectangle 7"/>
            <p:cNvSpPr>
              <a:spLocks noChangeArrowheads="1"/>
            </p:cNvSpPr>
            <p:nvPr/>
          </p:nvSpPr>
          <p:spPr bwMode="auto">
            <a:xfrm>
              <a:off x="0" y="3417"/>
              <a:ext cx="243" cy="903"/>
            </a:xfrm>
            <a:prstGeom prst="rect">
              <a:avLst/>
            </a:prstGeom>
            <a:solidFill>
              <a:srgbClr val="DDDDDD"/>
            </a:solidFill>
            <a:ln w="28575">
              <a:noFill/>
              <a:miter lim="800000"/>
              <a:headEnd/>
              <a:tailEnd/>
            </a:ln>
            <a:effectLst/>
          </p:spPr>
          <p:txBody>
            <a:bodyPr wrap="none" anchor="ctr"/>
            <a:lstStyle/>
            <a:p>
              <a:pPr algn="ctr" latinLnBrk="0">
                <a:defRPr/>
              </a:pPr>
              <a:endParaRPr lang="ko-KR" altLang="en-US" sz="2400"/>
            </a:p>
          </p:txBody>
        </p:sp>
        <p:sp>
          <p:nvSpPr>
            <p:cNvPr id="10" name="Rectangle 8"/>
            <p:cNvSpPr>
              <a:spLocks noChangeArrowheads="1"/>
            </p:cNvSpPr>
            <p:nvPr/>
          </p:nvSpPr>
          <p:spPr bwMode="auto">
            <a:xfrm>
              <a:off x="5520" y="0"/>
              <a:ext cx="240" cy="1248"/>
            </a:xfrm>
            <a:prstGeom prst="rect">
              <a:avLst/>
            </a:prstGeom>
            <a:solidFill>
              <a:srgbClr val="FFFFFF"/>
            </a:solidFill>
            <a:ln w="28575">
              <a:noFill/>
              <a:miter lim="800000"/>
              <a:headEnd/>
              <a:tailEnd/>
            </a:ln>
            <a:effectLst/>
          </p:spPr>
          <p:txBody>
            <a:bodyPr wrap="none" anchor="ctr"/>
            <a:lstStyle/>
            <a:p>
              <a:pPr algn="ctr" latinLnBrk="0">
                <a:defRPr/>
              </a:pPr>
              <a:endParaRPr lang="ko-KR" altLang="en-US" sz="2400"/>
            </a:p>
          </p:txBody>
        </p:sp>
        <p:sp>
          <p:nvSpPr>
            <p:cNvPr id="11" name="Rectangle 9"/>
            <p:cNvSpPr>
              <a:spLocks noChangeArrowheads="1"/>
            </p:cNvSpPr>
            <p:nvPr/>
          </p:nvSpPr>
          <p:spPr bwMode="auto">
            <a:xfrm>
              <a:off x="3600" y="0"/>
              <a:ext cx="1920" cy="192"/>
            </a:xfrm>
            <a:prstGeom prst="rect">
              <a:avLst/>
            </a:prstGeom>
            <a:gradFill rotWithShape="0">
              <a:gsLst>
                <a:gs pos="0">
                  <a:schemeClr val="folHlink">
                    <a:gamma/>
                    <a:tint val="33725"/>
                    <a:invGamma/>
                  </a:schemeClr>
                </a:gs>
                <a:gs pos="100000">
                  <a:schemeClr val="folHlink"/>
                </a:gs>
              </a:gsLst>
              <a:lin ang="0" scaled="1"/>
            </a:gradFill>
            <a:ln w="28575">
              <a:noFill/>
              <a:miter lim="800000"/>
              <a:headEnd/>
              <a:tailEnd/>
            </a:ln>
            <a:effectLst/>
          </p:spPr>
          <p:txBody>
            <a:bodyPr wrap="none" anchor="ctr"/>
            <a:lstStyle/>
            <a:p>
              <a:pPr algn="ctr" latinLnBrk="0">
                <a:defRPr/>
              </a:pPr>
              <a:endParaRPr lang="ko-KR" altLang="en-US" sz="2400"/>
            </a:p>
          </p:txBody>
        </p:sp>
        <p:sp>
          <p:nvSpPr>
            <p:cNvPr id="12" name="Rectangle 10"/>
            <p:cNvSpPr>
              <a:spLocks noChangeArrowheads="1"/>
            </p:cNvSpPr>
            <p:nvPr/>
          </p:nvSpPr>
          <p:spPr bwMode="auto">
            <a:xfrm>
              <a:off x="267" y="188"/>
              <a:ext cx="243" cy="472"/>
            </a:xfrm>
            <a:prstGeom prst="rect">
              <a:avLst/>
            </a:prstGeom>
            <a:solidFill>
              <a:schemeClr val="bg2">
                <a:alpha val="50000"/>
              </a:schemeClr>
            </a:solidFill>
            <a:ln w="28575">
              <a:noFill/>
              <a:miter lim="800000"/>
              <a:headEnd/>
              <a:tailEnd/>
            </a:ln>
            <a:effectLst/>
          </p:spPr>
          <p:txBody>
            <a:bodyPr wrap="none" anchor="ctr"/>
            <a:lstStyle/>
            <a:p>
              <a:pPr algn="ctr" latinLnBrk="0">
                <a:defRPr/>
              </a:pPr>
              <a:endParaRPr lang="ko-KR" altLang="en-US" sz="2400"/>
            </a:p>
          </p:txBody>
        </p:sp>
        <p:sp>
          <p:nvSpPr>
            <p:cNvPr id="13" name="Rectangle 11"/>
            <p:cNvSpPr>
              <a:spLocks noChangeArrowheads="1"/>
            </p:cNvSpPr>
            <p:nvPr/>
          </p:nvSpPr>
          <p:spPr bwMode="auto">
            <a:xfrm>
              <a:off x="0" y="664"/>
              <a:ext cx="243" cy="2637"/>
            </a:xfrm>
            <a:prstGeom prst="rect">
              <a:avLst/>
            </a:prstGeom>
            <a:gradFill rotWithShape="0">
              <a:gsLst>
                <a:gs pos="0">
                  <a:schemeClr val="folHlink"/>
                </a:gs>
                <a:gs pos="100000">
                  <a:schemeClr val="folHlink">
                    <a:gamma/>
                    <a:tint val="0"/>
                    <a:invGamma/>
                  </a:schemeClr>
                </a:gs>
              </a:gsLst>
              <a:lin ang="5400000" scaled="1"/>
            </a:gradFill>
            <a:ln w="28575">
              <a:noFill/>
              <a:miter lim="800000"/>
              <a:headEnd/>
              <a:tailEnd/>
            </a:ln>
            <a:effectLst/>
          </p:spPr>
          <p:txBody>
            <a:bodyPr wrap="none" anchor="ctr"/>
            <a:lstStyle/>
            <a:p>
              <a:pPr algn="ctr" latinLnBrk="0">
                <a:defRPr/>
              </a:pPr>
              <a:endParaRPr lang="ko-KR" altLang="en-US" sz="2400"/>
            </a:p>
          </p:txBody>
        </p:sp>
        <p:sp>
          <p:nvSpPr>
            <p:cNvPr id="14" name="Rectangle 12"/>
            <p:cNvSpPr>
              <a:spLocks noChangeArrowheads="1"/>
            </p:cNvSpPr>
            <p:nvPr/>
          </p:nvSpPr>
          <p:spPr bwMode="white">
            <a:xfrm>
              <a:off x="4" y="188"/>
              <a:ext cx="243" cy="472"/>
            </a:xfrm>
            <a:prstGeom prst="rect">
              <a:avLst/>
            </a:prstGeom>
            <a:solidFill>
              <a:srgbClr val="FFFFFF"/>
            </a:solidFill>
            <a:ln w="28575">
              <a:noFill/>
              <a:miter lim="800000"/>
              <a:headEnd/>
              <a:tailEnd/>
            </a:ln>
            <a:effectLst/>
          </p:spPr>
          <p:txBody>
            <a:bodyPr wrap="none" anchor="ctr"/>
            <a:lstStyle/>
            <a:p>
              <a:pPr algn="ctr" latinLnBrk="0">
                <a:defRPr/>
              </a:pPr>
              <a:endParaRPr lang="ko-KR" altLang="en-US" sz="2400"/>
            </a:p>
          </p:txBody>
        </p:sp>
        <p:sp>
          <p:nvSpPr>
            <p:cNvPr id="15" name="Rectangle 13"/>
            <p:cNvSpPr>
              <a:spLocks noChangeArrowheads="1"/>
            </p:cNvSpPr>
            <p:nvPr/>
          </p:nvSpPr>
          <p:spPr bwMode="white">
            <a:xfrm>
              <a:off x="495" y="0"/>
              <a:ext cx="3105" cy="186"/>
            </a:xfrm>
            <a:prstGeom prst="rect">
              <a:avLst/>
            </a:prstGeom>
            <a:solidFill>
              <a:srgbClr val="FFFFFF"/>
            </a:solidFill>
            <a:ln w="28575">
              <a:noFill/>
              <a:miter lim="800000"/>
              <a:headEnd/>
              <a:tailEnd/>
            </a:ln>
            <a:effectLst/>
          </p:spPr>
          <p:txBody>
            <a:bodyPr wrap="none" anchor="ctr"/>
            <a:lstStyle/>
            <a:p>
              <a:pPr algn="ctr" latinLnBrk="0">
                <a:defRPr/>
              </a:pPr>
              <a:endParaRPr lang="ko-KR" altLang="en-US" sz="2400"/>
            </a:p>
          </p:txBody>
        </p:sp>
        <p:sp>
          <p:nvSpPr>
            <p:cNvPr id="16" name="Line 14"/>
            <p:cNvSpPr>
              <a:spLocks noChangeShapeType="1"/>
            </p:cNvSpPr>
            <p:nvPr/>
          </p:nvSpPr>
          <p:spPr bwMode="gray">
            <a:xfrm flipV="1">
              <a:off x="254" y="192"/>
              <a:ext cx="0" cy="4128"/>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17" name="Line 15"/>
            <p:cNvSpPr>
              <a:spLocks noChangeShapeType="1"/>
            </p:cNvSpPr>
            <p:nvPr/>
          </p:nvSpPr>
          <p:spPr bwMode="gray">
            <a:xfrm>
              <a:off x="254" y="4224"/>
              <a:ext cx="5509" cy="0"/>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18" name="Line 16"/>
            <p:cNvSpPr>
              <a:spLocks noChangeShapeType="1"/>
            </p:cNvSpPr>
            <p:nvPr/>
          </p:nvSpPr>
          <p:spPr bwMode="gray">
            <a:xfrm flipV="1">
              <a:off x="5520" y="0"/>
              <a:ext cx="0" cy="4224"/>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19" name="Line 17"/>
            <p:cNvSpPr>
              <a:spLocks noChangeShapeType="1"/>
            </p:cNvSpPr>
            <p:nvPr/>
          </p:nvSpPr>
          <p:spPr bwMode="gray">
            <a:xfrm>
              <a:off x="0" y="200"/>
              <a:ext cx="5760" cy="0"/>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0" name="Line 18"/>
            <p:cNvSpPr>
              <a:spLocks noChangeShapeType="1"/>
            </p:cNvSpPr>
            <p:nvPr/>
          </p:nvSpPr>
          <p:spPr bwMode="gray">
            <a:xfrm flipH="1">
              <a:off x="3601" y="279"/>
              <a:ext cx="2160" cy="0"/>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1" name="Line 19"/>
            <p:cNvSpPr>
              <a:spLocks noChangeShapeType="1"/>
            </p:cNvSpPr>
            <p:nvPr/>
          </p:nvSpPr>
          <p:spPr bwMode="gray">
            <a:xfrm flipV="1">
              <a:off x="3600" y="0"/>
              <a:ext cx="0" cy="288"/>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2" name="Line 20"/>
            <p:cNvSpPr>
              <a:spLocks noChangeShapeType="1"/>
            </p:cNvSpPr>
            <p:nvPr/>
          </p:nvSpPr>
          <p:spPr bwMode="gray">
            <a:xfrm>
              <a:off x="5520" y="1248"/>
              <a:ext cx="240" cy="0"/>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3" name="Line 21"/>
            <p:cNvSpPr>
              <a:spLocks noChangeShapeType="1"/>
            </p:cNvSpPr>
            <p:nvPr/>
          </p:nvSpPr>
          <p:spPr bwMode="gray">
            <a:xfrm>
              <a:off x="507" y="0"/>
              <a:ext cx="0" cy="672"/>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4" name="Line 22"/>
            <p:cNvSpPr>
              <a:spLocks noChangeShapeType="1"/>
            </p:cNvSpPr>
            <p:nvPr/>
          </p:nvSpPr>
          <p:spPr bwMode="gray">
            <a:xfrm flipH="1" flipV="1">
              <a:off x="0" y="660"/>
              <a:ext cx="495" cy="0"/>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5" name="Line 23"/>
            <p:cNvSpPr>
              <a:spLocks noChangeShapeType="1"/>
            </p:cNvSpPr>
            <p:nvPr/>
          </p:nvSpPr>
          <p:spPr bwMode="gray">
            <a:xfrm flipV="1">
              <a:off x="1673" y="3929"/>
              <a:ext cx="0" cy="390"/>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6" name="Line 24"/>
            <p:cNvSpPr>
              <a:spLocks noChangeShapeType="1"/>
            </p:cNvSpPr>
            <p:nvPr/>
          </p:nvSpPr>
          <p:spPr bwMode="gray">
            <a:xfrm>
              <a:off x="1664" y="3932"/>
              <a:ext cx="4096" cy="3"/>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7" name="Line 25"/>
            <p:cNvSpPr>
              <a:spLocks noChangeShapeType="1"/>
            </p:cNvSpPr>
            <p:nvPr/>
          </p:nvSpPr>
          <p:spPr bwMode="gray">
            <a:xfrm flipH="1">
              <a:off x="0" y="3312"/>
              <a:ext cx="263" cy="0"/>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8" name="Line 26"/>
            <p:cNvSpPr>
              <a:spLocks noChangeShapeType="1"/>
            </p:cNvSpPr>
            <p:nvPr/>
          </p:nvSpPr>
          <p:spPr bwMode="gray">
            <a:xfrm flipH="1">
              <a:off x="0" y="3408"/>
              <a:ext cx="263" cy="0"/>
            </a:xfrm>
            <a:prstGeom prst="line">
              <a:avLst/>
            </a:prstGeom>
            <a:noFill/>
            <a:ln w="38100">
              <a:solidFill>
                <a:schemeClr val="bg2"/>
              </a:solidFill>
              <a:round/>
              <a:headEnd/>
              <a:tailEnd/>
            </a:ln>
            <a:effectLst/>
          </p:spPr>
          <p:txBody>
            <a:bodyPr wrap="none" anchor="ctr"/>
            <a:lstStyle/>
            <a:p>
              <a:pPr>
                <a:defRPr/>
              </a:pPr>
              <a:endParaRPr lang="ko-KR" altLang="en-US"/>
            </a:p>
          </p:txBody>
        </p:sp>
      </p:grpSp>
      <p:sp>
        <p:nvSpPr>
          <p:cNvPr id="228379" name="Rectangle 27"/>
          <p:cNvSpPr>
            <a:spLocks noGrp="1" noChangeArrowheads="1"/>
          </p:cNvSpPr>
          <p:nvPr>
            <p:ph type="ctrTitle" sz="quarter"/>
          </p:nvPr>
        </p:nvSpPr>
        <p:spPr>
          <a:xfrm>
            <a:off x="685800" y="2286000"/>
            <a:ext cx="7772400" cy="1143000"/>
          </a:xfrm>
        </p:spPr>
        <p:txBody>
          <a:bodyPr/>
          <a:lstStyle>
            <a:lvl1pPr>
              <a:defRPr sz="4800" b="1"/>
            </a:lvl1pPr>
          </a:lstStyle>
          <a:p>
            <a:r>
              <a:rPr lang="ko-KR" altLang="en-US"/>
              <a:t>마스터 제목 스타일 편집</a:t>
            </a:r>
          </a:p>
        </p:txBody>
      </p:sp>
      <p:sp>
        <p:nvSpPr>
          <p:cNvPr id="228380" name="Rectangle 2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2800" b="1"/>
            </a:lvl1pPr>
          </a:lstStyle>
          <a:p>
            <a:r>
              <a:rPr lang="ko-KR" altLang="en-US"/>
              <a:t>마스터 부제목 스타일 편집</a:t>
            </a:r>
          </a:p>
        </p:txBody>
      </p:sp>
      <p:sp>
        <p:nvSpPr>
          <p:cNvPr id="29" name="Rectangle 29"/>
          <p:cNvSpPr>
            <a:spLocks noGrp="1" noChangeArrowheads="1"/>
          </p:cNvSpPr>
          <p:nvPr>
            <p:ph type="dt" sz="quarter" idx="10"/>
          </p:nvPr>
        </p:nvSpPr>
        <p:spPr/>
        <p:txBody>
          <a:bodyPr/>
          <a:lstStyle>
            <a:lvl1pPr>
              <a:defRPr/>
            </a:lvl1pPr>
          </a:lstStyle>
          <a:p>
            <a:pPr>
              <a:defRPr/>
            </a:pPr>
            <a:r>
              <a:rPr lang="en-US" altLang="ko-KR"/>
              <a:t>May 26, 2010</a:t>
            </a:r>
          </a:p>
        </p:txBody>
      </p:sp>
      <p:sp>
        <p:nvSpPr>
          <p:cNvPr id="30" name="Rectangle 30"/>
          <p:cNvSpPr>
            <a:spLocks noGrp="1" noChangeArrowheads="1"/>
          </p:cNvSpPr>
          <p:nvPr>
            <p:ph type="ftr" sz="quarter" idx="11"/>
          </p:nvPr>
        </p:nvSpPr>
        <p:spPr/>
        <p:txBody>
          <a:bodyPr/>
          <a:lstStyle>
            <a:lvl1pPr>
              <a:defRPr b="0"/>
            </a:lvl1pPr>
          </a:lstStyle>
          <a:p>
            <a:pPr>
              <a:defRPr/>
            </a:pPr>
            <a:r>
              <a:rPr lang="ko-KR" altLang="en-US"/>
              <a:t>표본조사론 </a:t>
            </a:r>
            <a:endParaRPr lang="en-US" altLang="ko-KR"/>
          </a:p>
        </p:txBody>
      </p:sp>
      <p:sp>
        <p:nvSpPr>
          <p:cNvPr id="31" name="Rectangle 31"/>
          <p:cNvSpPr>
            <a:spLocks noGrp="1" noChangeArrowheads="1"/>
          </p:cNvSpPr>
          <p:nvPr>
            <p:ph type="sldNum" sz="quarter" idx="12"/>
          </p:nvPr>
        </p:nvSpPr>
        <p:spPr/>
        <p:txBody>
          <a:bodyPr/>
          <a:lstStyle>
            <a:lvl1pPr>
              <a:defRPr>
                <a:latin typeface="+mn-lt"/>
              </a:defRPr>
            </a:lvl1pPr>
          </a:lstStyle>
          <a:p>
            <a:pPr>
              <a:defRPr/>
            </a:pPr>
            <a:fld id="{2C39C4E0-76D2-4AA9-B5F2-0224E5CC30E4}" type="slidenum">
              <a:rPr lang="ko-KR" altLang="en-US"/>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r>
              <a:rPr lang="en-US" altLang="ko-KR"/>
              <a:t>May 26, 2010</a:t>
            </a:r>
          </a:p>
        </p:txBody>
      </p:sp>
      <p:sp>
        <p:nvSpPr>
          <p:cNvPr id="5" name="바닥글 개체 틀 4"/>
          <p:cNvSpPr>
            <a:spLocks noGrp="1"/>
          </p:cNvSpPr>
          <p:nvPr>
            <p:ph type="ftr" sz="quarter" idx="11"/>
          </p:nvPr>
        </p:nvSpPr>
        <p:spPr/>
        <p:txBody>
          <a:bodyPr/>
          <a:lstStyle>
            <a:lvl1pPr>
              <a:defRPr b="0"/>
            </a:lvl1pPr>
          </a:lstStyle>
          <a:p>
            <a:pPr>
              <a:defRPr/>
            </a:pPr>
            <a:r>
              <a:rPr lang="ko-KR" altLang="en-US"/>
              <a:t>표본조사론</a:t>
            </a:r>
          </a:p>
          <a:p>
            <a:pPr>
              <a:defRPr/>
            </a:pP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fld id="{4BEB43CE-C607-43AF-8926-89C97C968CAD}" type="slidenum">
              <a:rPr lang="ko-KR" altLang="en-US"/>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r>
              <a:rPr lang="en-US" altLang="ko-KR"/>
              <a:t>May 26, 2010</a:t>
            </a:r>
          </a:p>
        </p:txBody>
      </p:sp>
      <p:sp>
        <p:nvSpPr>
          <p:cNvPr id="5" name="바닥글 개체 틀 4"/>
          <p:cNvSpPr>
            <a:spLocks noGrp="1"/>
          </p:cNvSpPr>
          <p:nvPr>
            <p:ph type="ftr" sz="quarter" idx="11"/>
          </p:nvPr>
        </p:nvSpPr>
        <p:spPr/>
        <p:txBody>
          <a:bodyPr/>
          <a:lstStyle>
            <a:lvl1pPr>
              <a:defRPr b="0"/>
            </a:lvl1pPr>
          </a:lstStyle>
          <a:p>
            <a:pPr>
              <a:defRPr/>
            </a:pPr>
            <a:r>
              <a:rPr lang="ko-KR" altLang="en-US"/>
              <a:t>표본조사론</a:t>
            </a:r>
          </a:p>
          <a:p>
            <a:pPr>
              <a:defRPr/>
            </a:pP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fld id="{9CD138BC-4EF4-4DEB-B3E7-5A5509BE16C9}" type="slidenum">
              <a:rPr lang="ko-KR" altLang="en-US"/>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r>
              <a:rPr lang="en-US" altLang="ko-KR" dirty="0"/>
              <a:t>May </a:t>
            </a:r>
            <a:r>
              <a:rPr lang="is-IS" altLang="ko-KR" dirty="0"/>
              <a:t>25, 2017</a:t>
            </a:r>
            <a:endParaRPr lang="en-US" altLang="ko-KR" dirty="0"/>
          </a:p>
        </p:txBody>
      </p:sp>
      <p:sp>
        <p:nvSpPr>
          <p:cNvPr id="5" name="바닥글 개체 틀 4"/>
          <p:cNvSpPr>
            <a:spLocks noGrp="1"/>
          </p:cNvSpPr>
          <p:nvPr>
            <p:ph type="ftr" sz="quarter" idx="11"/>
          </p:nvPr>
        </p:nvSpPr>
        <p:spPr/>
        <p:txBody>
          <a:bodyPr/>
          <a:lstStyle>
            <a:lvl1pPr>
              <a:defRPr b="0"/>
            </a:lvl1pPr>
          </a:lstStyle>
          <a:p>
            <a:pPr>
              <a:defRPr/>
            </a:pPr>
            <a:r>
              <a:rPr lang="ko-KR" altLang="en-US" dirty="0"/>
              <a:t>표본추출법과 사례연구</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fld id="{46A7BEE7-F3E8-4A29-934D-751A7675E4AA}" type="slidenum">
              <a:rPr lang="ko-KR" altLang="en-US"/>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r>
              <a:rPr lang="en-US" altLang="ko-KR"/>
              <a:t>May 26, 2010</a:t>
            </a:r>
          </a:p>
        </p:txBody>
      </p:sp>
      <p:sp>
        <p:nvSpPr>
          <p:cNvPr id="5" name="바닥글 개체 틀 4"/>
          <p:cNvSpPr>
            <a:spLocks noGrp="1"/>
          </p:cNvSpPr>
          <p:nvPr>
            <p:ph type="ftr" sz="quarter" idx="11"/>
          </p:nvPr>
        </p:nvSpPr>
        <p:spPr/>
        <p:txBody>
          <a:bodyPr/>
          <a:lstStyle>
            <a:lvl1pPr>
              <a:defRPr b="0"/>
            </a:lvl1pPr>
          </a:lstStyle>
          <a:p>
            <a:pPr>
              <a:defRPr/>
            </a:pPr>
            <a:r>
              <a:rPr lang="ko-KR" altLang="en-US"/>
              <a:t>표본조사론</a:t>
            </a:r>
          </a:p>
          <a:p>
            <a:pPr>
              <a:defRPr/>
            </a:pP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fld id="{A5A1E8D6-387C-40E1-BEB6-65C2FF850BEB}" type="slidenum">
              <a:rPr lang="ko-KR" altLang="en-US"/>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lvl1pPr>
              <a:defRPr/>
            </a:lvl1pPr>
          </a:lstStyle>
          <a:p>
            <a:pPr>
              <a:defRPr/>
            </a:pPr>
            <a:r>
              <a:rPr lang="en-US" altLang="ko-KR"/>
              <a:t>May 26, 2010</a:t>
            </a:r>
          </a:p>
        </p:txBody>
      </p:sp>
      <p:sp>
        <p:nvSpPr>
          <p:cNvPr id="6" name="바닥글 개체 틀 5"/>
          <p:cNvSpPr>
            <a:spLocks noGrp="1"/>
          </p:cNvSpPr>
          <p:nvPr>
            <p:ph type="ftr" sz="quarter" idx="11"/>
          </p:nvPr>
        </p:nvSpPr>
        <p:spPr/>
        <p:txBody>
          <a:bodyPr/>
          <a:lstStyle>
            <a:lvl1pPr>
              <a:defRPr b="0"/>
            </a:lvl1pPr>
          </a:lstStyle>
          <a:p>
            <a:pPr>
              <a:defRPr/>
            </a:pPr>
            <a:r>
              <a:rPr lang="ko-KR" altLang="en-US"/>
              <a:t>표본조사론</a:t>
            </a:r>
          </a:p>
          <a:p>
            <a:pPr>
              <a:defRPr/>
            </a:pPr>
            <a:endParaRPr lang="en-US" altLang="ko-KR"/>
          </a:p>
        </p:txBody>
      </p:sp>
      <p:sp>
        <p:nvSpPr>
          <p:cNvPr id="7" name="슬라이드 번호 개체 틀 6"/>
          <p:cNvSpPr>
            <a:spLocks noGrp="1"/>
          </p:cNvSpPr>
          <p:nvPr>
            <p:ph type="sldNum" sz="quarter" idx="12"/>
          </p:nvPr>
        </p:nvSpPr>
        <p:spPr/>
        <p:txBody>
          <a:bodyPr/>
          <a:lstStyle>
            <a:lvl1pPr>
              <a:defRPr/>
            </a:lvl1pPr>
          </a:lstStyle>
          <a:p>
            <a:pPr>
              <a:defRPr/>
            </a:pPr>
            <a:fld id="{1E57C80A-14CC-489D-98B1-AE6C8ECB9913}" type="slidenum">
              <a:rPr lang="ko-KR" altLang="en-US"/>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lvl1pPr>
              <a:defRPr/>
            </a:lvl1pPr>
          </a:lstStyle>
          <a:p>
            <a:pPr>
              <a:defRPr/>
            </a:pPr>
            <a:r>
              <a:rPr lang="en-US" altLang="ko-KR"/>
              <a:t>May 26, 2010</a:t>
            </a:r>
          </a:p>
        </p:txBody>
      </p:sp>
      <p:sp>
        <p:nvSpPr>
          <p:cNvPr id="8" name="바닥글 개체 틀 7"/>
          <p:cNvSpPr>
            <a:spLocks noGrp="1"/>
          </p:cNvSpPr>
          <p:nvPr>
            <p:ph type="ftr" sz="quarter" idx="11"/>
          </p:nvPr>
        </p:nvSpPr>
        <p:spPr/>
        <p:txBody>
          <a:bodyPr/>
          <a:lstStyle>
            <a:lvl1pPr>
              <a:defRPr b="0"/>
            </a:lvl1pPr>
          </a:lstStyle>
          <a:p>
            <a:pPr>
              <a:defRPr/>
            </a:pPr>
            <a:r>
              <a:rPr lang="ko-KR" altLang="en-US"/>
              <a:t>표본조사론</a:t>
            </a:r>
          </a:p>
          <a:p>
            <a:pPr>
              <a:defRPr/>
            </a:pPr>
            <a:endParaRPr lang="en-US" altLang="ko-KR"/>
          </a:p>
        </p:txBody>
      </p:sp>
      <p:sp>
        <p:nvSpPr>
          <p:cNvPr id="9" name="슬라이드 번호 개체 틀 8"/>
          <p:cNvSpPr>
            <a:spLocks noGrp="1"/>
          </p:cNvSpPr>
          <p:nvPr>
            <p:ph type="sldNum" sz="quarter" idx="12"/>
          </p:nvPr>
        </p:nvSpPr>
        <p:spPr/>
        <p:txBody>
          <a:bodyPr/>
          <a:lstStyle>
            <a:lvl1pPr>
              <a:defRPr/>
            </a:lvl1pPr>
          </a:lstStyle>
          <a:p>
            <a:pPr>
              <a:defRPr/>
            </a:pPr>
            <a:fld id="{5AA01F55-B574-42E7-B11B-9F788A1827CA}" type="slidenum">
              <a:rPr lang="ko-KR" altLang="en-US"/>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lvl1pPr>
              <a:defRPr/>
            </a:lvl1pPr>
          </a:lstStyle>
          <a:p>
            <a:pPr>
              <a:defRPr/>
            </a:pPr>
            <a:r>
              <a:rPr lang="en-US" altLang="ko-KR"/>
              <a:t>May 26, 2010</a:t>
            </a:r>
          </a:p>
        </p:txBody>
      </p:sp>
      <p:sp>
        <p:nvSpPr>
          <p:cNvPr id="4" name="바닥글 개체 틀 3"/>
          <p:cNvSpPr>
            <a:spLocks noGrp="1"/>
          </p:cNvSpPr>
          <p:nvPr>
            <p:ph type="ftr" sz="quarter" idx="11"/>
          </p:nvPr>
        </p:nvSpPr>
        <p:spPr/>
        <p:txBody>
          <a:bodyPr/>
          <a:lstStyle>
            <a:lvl1pPr>
              <a:defRPr b="0"/>
            </a:lvl1pPr>
          </a:lstStyle>
          <a:p>
            <a:pPr>
              <a:defRPr/>
            </a:pPr>
            <a:r>
              <a:rPr lang="ko-KR" altLang="en-US"/>
              <a:t>표본조사론</a:t>
            </a:r>
          </a:p>
          <a:p>
            <a:pPr>
              <a:defRPr/>
            </a:pPr>
            <a:endParaRPr lang="en-US" altLang="ko-KR"/>
          </a:p>
        </p:txBody>
      </p:sp>
      <p:sp>
        <p:nvSpPr>
          <p:cNvPr id="5" name="슬라이드 번호 개체 틀 4"/>
          <p:cNvSpPr>
            <a:spLocks noGrp="1"/>
          </p:cNvSpPr>
          <p:nvPr>
            <p:ph type="sldNum" sz="quarter" idx="12"/>
          </p:nvPr>
        </p:nvSpPr>
        <p:spPr/>
        <p:txBody>
          <a:bodyPr/>
          <a:lstStyle>
            <a:lvl1pPr>
              <a:defRPr/>
            </a:lvl1pPr>
          </a:lstStyle>
          <a:p>
            <a:pPr>
              <a:defRPr/>
            </a:pPr>
            <a:fld id="{1F2650C8-586D-4170-81E2-3B74B359FD6C}" type="slidenum">
              <a:rPr lang="ko-KR" altLang="en-US"/>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r>
              <a:rPr lang="en-US" altLang="ko-KR" dirty="0"/>
              <a:t>May </a:t>
            </a:r>
            <a:r>
              <a:rPr lang="is-IS" altLang="ko-KR" dirty="0"/>
              <a:t>25, 2017</a:t>
            </a:r>
            <a:endParaRPr lang="en-US" altLang="ko-KR" dirty="0"/>
          </a:p>
        </p:txBody>
      </p:sp>
      <p:sp>
        <p:nvSpPr>
          <p:cNvPr id="3" name="바닥글 개체 틀 2"/>
          <p:cNvSpPr>
            <a:spLocks noGrp="1"/>
          </p:cNvSpPr>
          <p:nvPr>
            <p:ph type="ftr" sz="quarter" idx="11"/>
          </p:nvPr>
        </p:nvSpPr>
        <p:spPr/>
        <p:txBody>
          <a:bodyPr/>
          <a:lstStyle>
            <a:lvl1pPr>
              <a:defRPr b="0"/>
            </a:lvl1pPr>
          </a:lstStyle>
          <a:p>
            <a:pPr>
              <a:defRPr/>
            </a:pPr>
            <a:r>
              <a:rPr lang="ko-KR" altLang="en-US" dirty="0"/>
              <a:t>표본조사</a:t>
            </a:r>
          </a:p>
          <a:p>
            <a:pPr>
              <a:defRPr/>
            </a:pP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fld id="{F5FE93DF-4201-4E53-BD59-031D66B6C487}" type="slidenum">
              <a:rPr lang="ko-KR" altLang="en-US"/>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lvl1pPr>
              <a:defRPr/>
            </a:lvl1pPr>
          </a:lstStyle>
          <a:p>
            <a:pPr>
              <a:defRPr/>
            </a:pPr>
            <a:r>
              <a:rPr lang="en-US" altLang="ko-KR"/>
              <a:t>May 26, 2010</a:t>
            </a:r>
          </a:p>
        </p:txBody>
      </p:sp>
      <p:sp>
        <p:nvSpPr>
          <p:cNvPr id="6" name="바닥글 개체 틀 5"/>
          <p:cNvSpPr>
            <a:spLocks noGrp="1"/>
          </p:cNvSpPr>
          <p:nvPr>
            <p:ph type="ftr" sz="quarter" idx="11"/>
          </p:nvPr>
        </p:nvSpPr>
        <p:spPr/>
        <p:txBody>
          <a:bodyPr/>
          <a:lstStyle>
            <a:lvl1pPr>
              <a:defRPr b="0"/>
            </a:lvl1pPr>
          </a:lstStyle>
          <a:p>
            <a:pPr>
              <a:defRPr/>
            </a:pPr>
            <a:r>
              <a:rPr lang="ko-KR" altLang="en-US"/>
              <a:t>표본조사론</a:t>
            </a:r>
          </a:p>
          <a:p>
            <a:pPr>
              <a:defRPr/>
            </a:pPr>
            <a:endParaRPr lang="en-US" altLang="ko-KR"/>
          </a:p>
        </p:txBody>
      </p:sp>
      <p:sp>
        <p:nvSpPr>
          <p:cNvPr id="7" name="슬라이드 번호 개체 틀 6"/>
          <p:cNvSpPr>
            <a:spLocks noGrp="1"/>
          </p:cNvSpPr>
          <p:nvPr>
            <p:ph type="sldNum" sz="quarter" idx="12"/>
          </p:nvPr>
        </p:nvSpPr>
        <p:spPr/>
        <p:txBody>
          <a:bodyPr/>
          <a:lstStyle>
            <a:lvl1pPr>
              <a:defRPr/>
            </a:lvl1pPr>
          </a:lstStyle>
          <a:p>
            <a:pPr>
              <a:defRPr/>
            </a:pPr>
            <a:fld id="{B05CE7F7-98B5-4AD0-96B0-F781AA90C7EF}" type="slidenum">
              <a:rPr lang="ko-KR" altLang="en-US"/>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lvl1pPr>
              <a:defRPr/>
            </a:lvl1pPr>
          </a:lstStyle>
          <a:p>
            <a:pPr>
              <a:defRPr/>
            </a:pPr>
            <a:r>
              <a:rPr lang="en-US" altLang="ko-KR"/>
              <a:t>May 26, 2010</a:t>
            </a:r>
          </a:p>
        </p:txBody>
      </p:sp>
      <p:sp>
        <p:nvSpPr>
          <p:cNvPr id="6" name="바닥글 개체 틀 5"/>
          <p:cNvSpPr>
            <a:spLocks noGrp="1"/>
          </p:cNvSpPr>
          <p:nvPr>
            <p:ph type="ftr" sz="quarter" idx="11"/>
          </p:nvPr>
        </p:nvSpPr>
        <p:spPr/>
        <p:txBody>
          <a:bodyPr/>
          <a:lstStyle>
            <a:lvl1pPr>
              <a:defRPr b="0"/>
            </a:lvl1pPr>
          </a:lstStyle>
          <a:p>
            <a:pPr>
              <a:defRPr/>
            </a:pPr>
            <a:r>
              <a:rPr lang="ko-KR" altLang="en-US"/>
              <a:t>표본조사론</a:t>
            </a:r>
          </a:p>
          <a:p>
            <a:pPr>
              <a:defRPr/>
            </a:pPr>
            <a:endParaRPr lang="en-US" altLang="ko-KR"/>
          </a:p>
        </p:txBody>
      </p:sp>
      <p:sp>
        <p:nvSpPr>
          <p:cNvPr id="7" name="슬라이드 번호 개체 틀 6"/>
          <p:cNvSpPr>
            <a:spLocks noGrp="1"/>
          </p:cNvSpPr>
          <p:nvPr>
            <p:ph type="sldNum" sz="quarter" idx="12"/>
          </p:nvPr>
        </p:nvSpPr>
        <p:spPr/>
        <p:txBody>
          <a:bodyPr/>
          <a:lstStyle>
            <a:lvl1pPr>
              <a:defRPr/>
            </a:lvl1pPr>
          </a:lstStyle>
          <a:p>
            <a:pPr>
              <a:defRPr/>
            </a:pPr>
            <a:fld id="{319B48A1-4D90-488E-8E0E-CF3F3115003E}" type="slidenum">
              <a:rPr lang="ko-KR" altLang="en-US"/>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20392"/>
                <a:invGamma/>
              </a:schemeClr>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8763" cy="6858000"/>
            <a:chOff x="0" y="0"/>
            <a:chExt cx="5763" cy="4320"/>
          </a:xfrm>
        </p:grpSpPr>
        <p:sp>
          <p:nvSpPr>
            <p:cNvPr id="227331" name="Rectangle 3"/>
            <p:cNvSpPr>
              <a:spLocks noChangeArrowheads="1"/>
            </p:cNvSpPr>
            <p:nvPr/>
          </p:nvSpPr>
          <p:spPr bwMode="auto">
            <a:xfrm>
              <a:off x="0" y="0"/>
              <a:ext cx="499" cy="195"/>
            </a:xfrm>
            <a:prstGeom prst="rect">
              <a:avLst/>
            </a:prstGeom>
            <a:solidFill>
              <a:schemeClr val="accent1"/>
            </a:soli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32" name="Rectangle 4"/>
            <p:cNvSpPr>
              <a:spLocks noChangeArrowheads="1"/>
            </p:cNvSpPr>
            <p:nvPr/>
          </p:nvSpPr>
          <p:spPr bwMode="auto">
            <a:xfrm>
              <a:off x="1680" y="4223"/>
              <a:ext cx="4080" cy="97"/>
            </a:xfrm>
            <a:prstGeom prst="rect">
              <a:avLst/>
            </a:prstGeom>
            <a:gradFill rotWithShape="0">
              <a:gsLst>
                <a:gs pos="0">
                  <a:schemeClr val="hlink"/>
                </a:gs>
                <a:gs pos="100000">
                  <a:schemeClr val="accent1"/>
                </a:gs>
              </a:gsLst>
              <a:lin ang="0" scaled="1"/>
            </a:gra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33" name="Rectangle 5"/>
            <p:cNvSpPr>
              <a:spLocks noChangeArrowheads="1"/>
            </p:cNvSpPr>
            <p:nvPr/>
          </p:nvSpPr>
          <p:spPr bwMode="auto">
            <a:xfrm>
              <a:off x="5520" y="1248"/>
              <a:ext cx="240" cy="2688"/>
            </a:xfrm>
            <a:prstGeom prst="rect">
              <a:avLst/>
            </a:prstGeom>
            <a:gradFill rotWithShape="0">
              <a:gsLst>
                <a:gs pos="0">
                  <a:schemeClr val="accent2">
                    <a:gamma/>
                    <a:tint val="0"/>
                    <a:invGamma/>
                  </a:schemeClr>
                </a:gs>
                <a:gs pos="100000">
                  <a:schemeClr val="accent2"/>
                </a:gs>
              </a:gsLst>
              <a:lin ang="5400000" scaled="1"/>
            </a:gra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34" name="Rectangle 6"/>
            <p:cNvSpPr>
              <a:spLocks noChangeArrowheads="1"/>
            </p:cNvSpPr>
            <p:nvPr/>
          </p:nvSpPr>
          <p:spPr bwMode="auto">
            <a:xfrm>
              <a:off x="0" y="3312"/>
              <a:ext cx="243" cy="96"/>
            </a:xfrm>
            <a:prstGeom prst="rect">
              <a:avLst/>
            </a:prstGeom>
            <a:solidFill>
              <a:schemeClr val="hlink"/>
            </a:soli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35" name="Rectangle 7"/>
            <p:cNvSpPr>
              <a:spLocks noChangeArrowheads="1"/>
            </p:cNvSpPr>
            <p:nvPr/>
          </p:nvSpPr>
          <p:spPr bwMode="auto">
            <a:xfrm>
              <a:off x="0" y="3417"/>
              <a:ext cx="243" cy="903"/>
            </a:xfrm>
            <a:prstGeom prst="rect">
              <a:avLst/>
            </a:prstGeom>
            <a:solidFill>
              <a:srgbClr val="DDDDDD"/>
            </a:soli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36" name="Rectangle 8"/>
            <p:cNvSpPr>
              <a:spLocks noChangeArrowheads="1"/>
            </p:cNvSpPr>
            <p:nvPr/>
          </p:nvSpPr>
          <p:spPr bwMode="auto">
            <a:xfrm>
              <a:off x="5520" y="0"/>
              <a:ext cx="240" cy="1248"/>
            </a:xfrm>
            <a:prstGeom prst="rect">
              <a:avLst/>
            </a:prstGeom>
            <a:solidFill>
              <a:srgbClr val="FFFFFF"/>
            </a:soli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37" name="Rectangle 9"/>
            <p:cNvSpPr>
              <a:spLocks noChangeArrowheads="1"/>
            </p:cNvSpPr>
            <p:nvPr/>
          </p:nvSpPr>
          <p:spPr bwMode="auto">
            <a:xfrm>
              <a:off x="3600" y="0"/>
              <a:ext cx="1920" cy="192"/>
            </a:xfrm>
            <a:prstGeom prst="rect">
              <a:avLst/>
            </a:prstGeom>
            <a:gradFill rotWithShape="0">
              <a:gsLst>
                <a:gs pos="0">
                  <a:schemeClr val="folHlink">
                    <a:gamma/>
                    <a:tint val="33725"/>
                    <a:invGamma/>
                  </a:schemeClr>
                </a:gs>
                <a:gs pos="100000">
                  <a:schemeClr val="folHlink"/>
                </a:gs>
              </a:gsLst>
              <a:lin ang="0" scaled="1"/>
            </a:gra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38" name="Rectangle 10"/>
            <p:cNvSpPr>
              <a:spLocks noChangeArrowheads="1"/>
            </p:cNvSpPr>
            <p:nvPr/>
          </p:nvSpPr>
          <p:spPr bwMode="auto">
            <a:xfrm>
              <a:off x="267" y="188"/>
              <a:ext cx="243" cy="472"/>
            </a:xfrm>
            <a:prstGeom prst="rect">
              <a:avLst/>
            </a:prstGeom>
            <a:solidFill>
              <a:schemeClr val="bg2">
                <a:alpha val="50000"/>
              </a:schemeClr>
            </a:soli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39" name="Rectangle 11"/>
            <p:cNvSpPr>
              <a:spLocks noChangeArrowheads="1"/>
            </p:cNvSpPr>
            <p:nvPr/>
          </p:nvSpPr>
          <p:spPr bwMode="auto">
            <a:xfrm>
              <a:off x="0" y="664"/>
              <a:ext cx="243" cy="2637"/>
            </a:xfrm>
            <a:prstGeom prst="rect">
              <a:avLst/>
            </a:prstGeom>
            <a:gradFill rotWithShape="0">
              <a:gsLst>
                <a:gs pos="0">
                  <a:schemeClr val="folHlink"/>
                </a:gs>
                <a:gs pos="100000">
                  <a:schemeClr val="folHlink">
                    <a:gamma/>
                    <a:tint val="0"/>
                    <a:invGamma/>
                  </a:schemeClr>
                </a:gs>
              </a:gsLst>
              <a:lin ang="5400000" scaled="1"/>
            </a:gra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40" name="Rectangle 12"/>
            <p:cNvSpPr>
              <a:spLocks noChangeArrowheads="1"/>
            </p:cNvSpPr>
            <p:nvPr/>
          </p:nvSpPr>
          <p:spPr bwMode="white">
            <a:xfrm>
              <a:off x="4" y="188"/>
              <a:ext cx="243" cy="472"/>
            </a:xfrm>
            <a:prstGeom prst="rect">
              <a:avLst/>
            </a:prstGeom>
            <a:solidFill>
              <a:srgbClr val="FFFFFF"/>
            </a:soli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41" name="Rectangle 13"/>
            <p:cNvSpPr>
              <a:spLocks noChangeArrowheads="1"/>
            </p:cNvSpPr>
            <p:nvPr/>
          </p:nvSpPr>
          <p:spPr bwMode="white">
            <a:xfrm>
              <a:off x="495" y="0"/>
              <a:ext cx="3105" cy="186"/>
            </a:xfrm>
            <a:prstGeom prst="rect">
              <a:avLst/>
            </a:prstGeom>
            <a:solidFill>
              <a:srgbClr val="FFFFFF"/>
            </a:solidFill>
            <a:ln w="28575">
              <a:noFill/>
              <a:miter lim="800000"/>
              <a:headEnd/>
              <a:tailEnd/>
            </a:ln>
            <a:effectLst/>
          </p:spPr>
          <p:txBody>
            <a:bodyPr wrap="none" anchor="ctr"/>
            <a:lstStyle/>
            <a:p>
              <a:pPr algn="ctr" latinLnBrk="0">
                <a:defRPr/>
              </a:pPr>
              <a:endParaRPr kumimoji="0" lang="ko-KR" altLang="en-US" sz="2400">
                <a:latin typeface="Arial" charset="0"/>
              </a:endParaRPr>
            </a:p>
          </p:txBody>
        </p:sp>
        <p:sp>
          <p:nvSpPr>
            <p:cNvPr id="227342" name="Line 14"/>
            <p:cNvSpPr>
              <a:spLocks noChangeShapeType="1"/>
            </p:cNvSpPr>
            <p:nvPr/>
          </p:nvSpPr>
          <p:spPr bwMode="gray">
            <a:xfrm flipV="1">
              <a:off x="254" y="192"/>
              <a:ext cx="0" cy="4128"/>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27343" name="Line 15"/>
            <p:cNvSpPr>
              <a:spLocks noChangeShapeType="1"/>
            </p:cNvSpPr>
            <p:nvPr/>
          </p:nvSpPr>
          <p:spPr bwMode="gray">
            <a:xfrm>
              <a:off x="254" y="4224"/>
              <a:ext cx="5509" cy="0"/>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27344" name="Line 16"/>
            <p:cNvSpPr>
              <a:spLocks noChangeShapeType="1"/>
            </p:cNvSpPr>
            <p:nvPr/>
          </p:nvSpPr>
          <p:spPr bwMode="gray">
            <a:xfrm flipV="1">
              <a:off x="5520" y="0"/>
              <a:ext cx="0" cy="4224"/>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27345" name="Line 17"/>
            <p:cNvSpPr>
              <a:spLocks noChangeShapeType="1"/>
            </p:cNvSpPr>
            <p:nvPr/>
          </p:nvSpPr>
          <p:spPr bwMode="gray">
            <a:xfrm>
              <a:off x="0" y="200"/>
              <a:ext cx="5760" cy="0"/>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27346" name="Line 18"/>
            <p:cNvSpPr>
              <a:spLocks noChangeShapeType="1"/>
            </p:cNvSpPr>
            <p:nvPr/>
          </p:nvSpPr>
          <p:spPr bwMode="gray">
            <a:xfrm flipH="1">
              <a:off x="3601" y="279"/>
              <a:ext cx="2160" cy="0"/>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27347" name="Line 19"/>
            <p:cNvSpPr>
              <a:spLocks noChangeShapeType="1"/>
            </p:cNvSpPr>
            <p:nvPr/>
          </p:nvSpPr>
          <p:spPr bwMode="gray">
            <a:xfrm flipV="1">
              <a:off x="3600" y="0"/>
              <a:ext cx="0" cy="288"/>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27348" name="Line 20"/>
            <p:cNvSpPr>
              <a:spLocks noChangeShapeType="1"/>
            </p:cNvSpPr>
            <p:nvPr/>
          </p:nvSpPr>
          <p:spPr bwMode="gray">
            <a:xfrm>
              <a:off x="5520" y="1248"/>
              <a:ext cx="240" cy="0"/>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27349" name="Line 21"/>
            <p:cNvSpPr>
              <a:spLocks noChangeShapeType="1"/>
            </p:cNvSpPr>
            <p:nvPr/>
          </p:nvSpPr>
          <p:spPr bwMode="gray">
            <a:xfrm>
              <a:off x="507" y="0"/>
              <a:ext cx="0" cy="672"/>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27350" name="Line 22"/>
            <p:cNvSpPr>
              <a:spLocks noChangeShapeType="1"/>
            </p:cNvSpPr>
            <p:nvPr/>
          </p:nvSpPr>
          <p:spPr bwMode="gray">
            <a:xfrm flipH="1" flipV="1">
              <a:off x="0" y="660"/>
              <a:ext cx="495" cy="0"/>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27351" name="Line 23"/>
            <p:cNvSpPr>
              <a:spLocks noChangeShapeType="1"/>
            </p:cNvSpPr>
            <p:nvPr/>
          </p:nvSpPr>
          <p:spPr bwMode="gray">
            <a:xfrm flipV="1">
              <a:off x="1673" y="3929"/>
              <a:ext cx="0" cy="390"/>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27352" name="Line 24"/>
            <p:cNvSpPr>
              <a:spLocks noChangeShapeType="1"/>
            </p:cNvSpPr>
            <p:nvPr/>
          </p:nvSpPr>
          <p:spPr bwMode="gray">
            <a:xfrm>
              <a:off x="1664" y="3932"/>
              <a:ext cx="4096" cy="3"/>
            </a:xfrm>
            <a:prstGeom prst="line">
              <a:avLst/>
            </a:prstGeom>
            <a:noFill/>
            <a:ln w="28575">
              <a:solidFill>
                <a:schemeClr val="bg2"/>
              </a:solidFill>
              <a:round/>
              <a:headEnd/>
              <a:tailEnd/>
            </a:ln>
            <a:effectLst/>
          </p:spPr>
          <p:txBody>
            <a:bodyPr wrap="none" anchor="ctr"/>
            <a:lstStyle/>
            <a:p>
              <a:pPr>
                <a:defRPr/>
              </a:pPr>
              <a:endParaRPr lang="ko-KR" altLang="en-US"/>
            </a:p>
          </p:txBody>
        </p:sp>
        <p:sp>
          <p:nvSpPr>
            <p:cNvPr id="227353" name="Line 25"/>
            <p:cNvSpPr>
              <a:spLocks noChangeShapeType="1"/>
            </p:cNvSpPr>
            <p:nvPr/>
          </p:nvSpPr>
          <p:spPr bwMode="gray">
            <a:xfrm flipH="1">
              <a:off x="0" y="3312"/>
              <a:ext cx="263" cy="0"/>
            </a:xfrm>
            <a:prstGeom prst="line">
              <a:avLst/>
            </a:prstGeom>
            <a:noFill/>
            <a:ln w="38100">
              <a:solidFill>
                <a:schemeClr val="bg2"/>
              </a:solidFill>
              <a:round/>
              <a:headEnd/>
              <a:tailEnd/>
            </a:ln>
            <a:effectLst/>
          </p:spPr>
          <p:txBody>
            <a:bodyPr wrap="none" anchor="ctr"/>
            <a:lstStyle/>
            <a:p>
              <a:pPr>
                <a:defRPr/>
              </a:pPr>
              <a:endParaRPr lang="ko-KR" altLang="en-US"/>
            </a:p>
          </p:txBody>
        </p:sp>
        <p:sp>
          <p:nvSpPr>
            <p:cNvPr id="227354" name="Line 26"/>
            <p:cNvSpPr>
              <a:spLocks noChangeShapeType="1"/>
            </p:cNvSpPr>
            <p:nvPr/>
          </p:nvSpPr>
          <p:spPr bwMode="gray">
            <a:xfrm flipH="1">
              <a:off x="0" y="3408"/>
              <a:ext cx="263" cy="0"/>
            </a:xfrm>
            <a:prstGeom prst="line">
              <a:avLst/>
            </a:prstGeom>
            <a:noFill/>
            <a:ln w="38100">
              <a:solidFill>
                <a:schemeClr val="bg2"/>
              </a:solidFill>
              <a:round/>
              <a:headEnd/>
              <a:tailEnd/>
            </a:ln>
            <a:effectLst/>
          </p:spPr>
          <p:txBody>
            <a:bodyPr wrap="none" anchor="ctr"/>
            <a:lstStyle/>
            <a:p>
              <a:pPr>
                <a:defRPr/>
              </a:pPr>
              <a:endParaRPr lang="ko-KR" altLang="en-US"/>
            </a:p>
          </p:txBody>
        </p:sp>
      </p:grpSp>
      <p:sp>
        <p:nvSpPr>
          <p:cNvPr id="227355" name="Rectangle 27"/>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a:t>마스터 제목 스타일 편집</a:t>
            </a:r>
          </a:p>
        </p:txBody>
      </p:sp>
      <p:sp>
        <p:nvSpPr>
          <p:cNvPr id="5124" name="Rectangle 28"/>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227357" name="Rectangle 2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b="1">
                <a:latin typeface="+mn-lt"/>
              </a:defRPr>
            </a:lvl1pPr>
          </a:lstStyle>
          <a:p>
            <a:pPr>
              <a:defRPr/>
            </a:pPr>
            <a:r>
              <a:rPr lang="en-US" altLang="ko-KR"/>
              <a:t>May 26, 2010</a:t>
            </a:r>
          </a:p>
        </p:txBody>
      </p:sp>
      <p:sp>
        <p:nvSpPr>
          <p:cNvPr id="227358" name="Rectangle 3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b="1"/>
            </a:lvl1pPr>
          </a:lstStyle>
          <a:p>
            <a:pPr>
              <a:defRPr/>
            </a:pPr>
            <a:r>
              <a:rPr lang="ko-KR" altLang="en-US" dirty="0"/>
              <a:t>표본조사론</a:t>
            </a:r>
          </a:p>
          <a:p>
            <a:pPr>
              <a:defRPr/>
            </a:pPr>
            <a:endParaRPr lang="en-US" altLang="ko-KR" dirty="0"/>
          </a:p>
        </p:txBody>
      </p:sp>
      <p:sp>
        <p:nvSpPr>
          <p:cNvPr id="227359" name="Rectangle 3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b="1"/>
            </a:lvl1pPr>
          </a:lstStyle>
          <a:p>
            <a:pPr>
              <a:defRPr/>
            </a:pPr>
            <a:fld id="{EA3BBDE2-523B-45A7-844A-2CCFBF668FD8}"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hf hdr="0"/>
  <p:txStyles>
    <p:titleStyle>
      <a:lvl1pPr algn="ctr" rtl="0" eaLnBrk="0" fontAlgn="base" latinLnBrk="1" hangingPunct="0">
        <a:spcBef>
          <a:spcPct val="0"/>
        </a:spcBef>
        <a:spcAft>
          <a:spcPct val="0"/>
        </a:spcAft>
        <a:defRPr kumimoji="1" sz="4100">
          <a:solidFill>
            <a:schemeClr val="tx2"/>
          </a:solidFill>
          <a:effectLst>
            <a:outerShdw blurRad="38100" dist="38100" dir="2700000" algn="tl">
              <a:srgbClr val="000000"/>
            </a:outerShdw>
          </a:effectLst>
          <a:latin typeface="+mj-lt"/>
          <a:ea typeface="+mj-ea"/>
          <a:cs typeface="+mj-cs"/>
        </a:defRPr>
      </a:lvl1pPr>
      <a:lvl2pPr algn="ctr" rtl="0" eaLnBrk="0" fontAlgn="base" latinLnBrk="1" hangingPunct="0">
        <a:spcBef>
          <a:spcPct val="0"/>
        </a:spcBef>
        <a:spcAft>
          <a:spcPct val="0"/>
        </a:spcAft>
        <a:defRPr kumimoji="1" sz="4100">
          <a:solidFill>
            <a:schemeClr val="tx2"/>
          </a:solidFill>
          <a:effectLst>
            <a:outerShdw blurRad="38100" dist="38100" dir="2700000" algn="tl">
              <a:srgbClr val="000000"/>
            </a:outerShdw>
          </a:effectLst>
          <a:latin typeface="Times New Roman" pitchFamily="18" charset="0"/>
          <a:ea typeface="굴림" pitchFamily="50" charset="-127"/>
          <a:cs typeface="Arial" charset="0"/>
        </a:defRPr>
      </a:lvl2pPr>
      <a:lvl3pPr algn="ctr" rtl="0" eaLnBrk="0" fontAlgn="base" latinLnBrk="1" hangingPunct="0">
        <a:spcBef>
          <a:spcPct val="0"/>
        </a:spcBef>
        <a:spcAft>
          <a:spcPct val="0"/>
        </a:spcAft>
        <a:defRPr kumimoji="1" sz="4100">
          <a:solidFill>
            <a:schemeClr val="tx2"/>
          </a:solidFill>
          <a:effectLst>
            <a:outerShdw blurRad="38100" dist="38100" dir="2700000" algn="tl">
              <a:srgbClr val="000000"/>
            </a:outerShdw>
          </a:effectLst>
          <a:latin typeface="Times New Roman" pitchFamily="18" charset="0"/>
          <a:ea typeface="굴림" pitchFamily="50" charset="-127"/>
          <a:cs typeface="Arial" charset="0"/>
        </a:defRPr>
      </a:lvl3pPr>
      <a:lvl4pPr algn="ctr" rtl="0" eaLnBrk="0" fontAlgn="base" latinLnBrk="1" hangingPunct="0">
        <a:spcBef>
          <a:spcPct val="0"/>
        </a:spcBef>
        <a:spcAft>
          <a:spcPct val="0"/>
        </a:spcAft>
        <a:defRPr kumimoji="1" sz="4100">
          <a:solidFill>
            <a:schemeClr val="tx2"/>
          </a:solidFill>
          <a:effectLst>
            <a:outerShdw blurRad="38100" dist="38100" dir="2700000" algn="tl">
              <a:srgbClr val="000000"/>
            </a:outerShdw>
          </a:effectLst>
          <a:latin typeface="Times New Roman" pitchFamily="18" charset="0"/>
          <a:ea typeface="굴림" pitchFamily="50" charset="-127"/>
          <a:cs typeface="Arial" charset="0"/>
        </a:defRPr>
      </a:lvl4pPr>
      <a:lvl5pPr algn="ctr" rtl="0" eaLnBrk="0" fontAlgn="base" latinLnBrk="1" hangingPunct="0">
        <a:spcBef>
          <a:spcPct val="0"/>
        </a:spcBef>
        <a:spcAft>
          <a:spcPct val="0"/>
        </a:spcAft>
        <a:defRPr kumimoji="1" sz="4100">
          <a:solidFill>
            <a:schemeClr val="tx2"/>
          </a:solidFill>
          <a:effectLst>
            <a:outerShdw blurRad="38100" dist="38100" dir="2700000" algn="tl">
              <a:srgbClr val="000000"/>
            </a:outerShdw>
          </a:effectLst>
          <a:latin typeface="Times New Roman" pitchFamily="18" charset="0"/>
          <a:ea typeface="굴림" pitchFamily="50" charset="-127"/>
          <a:cs typeface="Arial" charset="0"/>
        </a:defRPr>
      </a:lvl5pPr>
      <a:lvl6pPr marL="457200" algn="ctr" rtl="0" fontAlgn="base" latinLnBrk="1">
        <a:spcBef>
          <a:spcPct val="0"/>
        </a:spcBef>
        <a:spcAft>
          <a:spcPct val="0"/>
        </a:spcAft>
        <a:defRPr kumimoji="1" sz="4100">
          <a:solidFill>
            <a:schemeClr val="tx2"/>
          </a:solidFill>
          <a:effectLst>
            <a:outerShdw blurRad="38100" dist="38100" dir="2700000" algn="tl">
              <a:srgbClr val="000000"/>
            </a:outerShdw>
          </a:effectLst>
          <a:latin typeface="Times New Roman" pitchFamily="18" charset="0"/>
          <a:ea typeface="굴림" pitchFamily="50" charset="-127"/>
          <a:cs typeface="Arial" charset="0"/>
        </a:defRPr>
      </a:lvl6pPr>
      <a:lvl7pPr marL="914400" algn="ctr" rtl="0" fontAlgn="base" latinLnBrk="1">
        <a:spcBef>
          <a:spcPct val="0"/>
        </a:spcBef>
        <a:spcAft>
          <a:spcPct val="0"/>
        </a:spcAft>
        <a:defRPr kumimoji="1" sz="4100">
          <a:solidFill>
            <a:schemeClr val="tx2"/>
          </a:solidFill>
          <a:effectLst>
            <a:outerShdw blurRad="38100" dist="38100" dir="2700000" algn="tl">
              <a:srgbClr val="000000"/>
            </a:outerShdw>
          </a:effectLst>
          <a:latin typeface="Times New Roman" pitchFamily="18" charset="0"/>
          <a:ea typeface="굴림" pitchFamily="50" charset="-127"/>
          <a:cs typeface="Arial" charset="0"/>
        </a:defRPr>
      </a:lvl7pPr>
      <a:lvl8pPr marL="1371600" algn="ctr" rtl="0" fontAlgn="base" latinLnBrk="1">
        <a:spcBef>
          <a:spcPct val="0"/>
        </a:spcBef>
        <a:spcAft>
          <a:spcPct val="0"/>
        </a:spcAft>
        <a:defRPr kumimoji="1" sz="4100">
          <a:solidFill>
            <a:schemeClr val="tx2"/>
          </a:solidFill>
          <a:effectLst>
            <a:outerShdw blurRad="38100" dist="38100" dir="2700000" algn="tl">
              <a:srgbClr val="000000"/>
            </a:outerShdw>
          </a:effectLst>
          <a:latin typeface="Times New Roman" pitchFamily="18" charset="0"/>
          <a:ea typeface="굴림" pitchFamily="50" charset="-127"/>
          <a:cs typeface="Arial" charset="0"/>
        </a:defRPr>
      </a:lvl8pPr>
      <a:lvl9pPr marL="1828800" algn="ctr" rtl="0" fontAlgn="base" latinLnBrk="1">
        <a:spcBef>
          <a:spcPct val="0"/>
        </a:spcBef>
        <a:spcAft>
          <a:spcPct val="0"/>
        </a:spcAft>
        <a:defRPr kumimoji="1" sz="4100">
          <a:solidFill>
            <a:schemeClr val="tx2"/>
          </a:solidFill>
          <a:effectLst>
            <a:outerShdw blurRad="38100" dist="38100" dir="2700000" algn="tl">
              <a:srgbClr val="000000"/>
            </a:outerShdw>
          </a:effectLst>
          <a:latin typeface="Times New Roman" pitchFamily="18" charset="0"/>
          <a:ea typeface="굴림" pitchFamily="50" charset="-127"/>
          <a:cs typeface="Arial" charset="0"/>
        </a:defRPr>
      </a:lvl9pPr>
    </p:titleStyle>
    <p:bodyStyle>
      <a:lvl1pPr marL="342900" indent="-342900" algn="l" rtl="0" eaLnBrk="0" fontAlgn="t" latinLnBrk="1" hangingPunct="0">
        <a:spcBef>
          <a:spcPct val="20000"/>
        </a:spcBef>
        <a:spcAft>
          <a:spcPct val="0"/>
        </a:spcAft>
        <a:buClr>
          <a:schemeClr val="hlink"/>
        </a:buClr>
        <a:buSzPct val="80000"/>
        <a:buFont typeface="Wingdings" pitchFamily="2" charset="2"/>
        <a:buChar char="n"/>
        <a:defRPr kumimoji="1" sz="3000">
          <a:solidFill>
            <a:schemeClr val="tx1"/>
          </a:solidFill>
          <a:latin typeface="+mn-lt"/>
          <a:ea typeface="+mn-ea"/>
          <a:cs typeface="+mn-cs"/>
        </a:defRPr>
      </a:lvl1pPr>
      <a:lvl2pPr marL="742950" indent="-285750" algn="l" rtl="0" eaLnBrk="0" fontAlgn="t" latinLnBrk="1" hangingPunct="0">
        <a:spcBef>
          <a:spcPct val="20000"/>
        </a:spcBef>
        <a:spcAft>
          <a:spcPct val="0"/>
        </a:spcAft>
        <a:buClr>
          <a:schemeClr val="accent2"/>
        </a:buClr>
        <a:buSzPct val="70000"/>
        <a:buFont typeface="Wingdings" pitchFamily="2" charset="2"/>
        <a:buChar char="n"/>
        <a:defRPr kumimoji="1" sz="2600">
          <a:solidFill>
            <a:schemeClr val="tx1"/>
          </a:solidFill>
          <a:latin typeface="+mn-lt"/>
          <a:ea typeface="+mn-ea"/>
          <a:cs typeface="+mn-cs"/>
        </a:defRPr>
      </a:lvl2pPr>
      <a:lvl3pPr marL="1143000" indent="-228600" algn="l" rtl="0" eaLnBrk="0" fontAlgn="t" latinLnBrk="1" hangingPunct="0">
        <a:spcBef>
          <a:spcPct val="20000"/>
        </a:spcBef>
        <a:spcAft>
          <a:spcPct val="0"/>
        </a:spcAft>
        <a:buClr>
          <a:schemeClr val="accent1"/>
        </a:buClr>
        <a:buSzPct val="70000"/>
        <a:buFont typeface="Wingdings" pitchFamily="2" charset="2"/>
        <a:buChar char="n"/>
        <a:defRPr kumimoji="1" sz="2300">
          <a:solidFill>
            <a:schemeClr val="tx1"/>
          </a:solidFill>
          <a:latin typeface="+mn-lt"/>
          <a:ea typeface="+mn-ea"/>
          <a:cs typeface="+mn-cs"/>
        </a:defRPr>
      </a:lvl3pPr>
      <a:lvl4pPr marL="1600200" indent="-228600" algn="l" rtl="0" eaLnBrk="0" fontAlgn="t" latinLnBrk="1" hangingPunct="0">
        <a:spcBef>
          <a:spcPct val="20000"/>
        </a:spcBef>
        <a:spcAft>
          <a:spcPct val="0"/>
        </a:spcAft>
        <a:buClr>
          <a:schemeClr val="folHlink"/>
        </a:buClr>
        <a:buSzPct val="70000"/>
        <a:buFont typeface="Wingdings" pitchFamily="2" charset="2"/>
        <a:buChar char="n"/>
        <a:defRPr kumimoji="1" sz="2000">
          <a:solidFill>
            <a:schemeClr val="tx1"/>
          </a:solidFill>
          <a:latin typeface="+mn-lt"/>
          <a:ea typeface="+mn-ea"/>
          <a:cs typeface="+mn-cs"/>
        </a:defRPr>
      </a:lvl4pPr>
      <a:lvl5pPr marL="2057400" indent="-228600" algn="l" rtl="0" eaLnBrk="0" fontAlgn="t" latinLnBrk="1" hangingPunct="0">
        <a:spcBef>
          <a:spcPct val="20000"/>
        </a:spcBef>
        <a:spcAft>
          <a:spcPct val="0"/>
        </a:spcAft>
        <a:buClr>
          <a:schemeClr val="folHlink"/>
        </a:buClr>
        <a:buSzPct val="70000"/>
        <a:buFont typeface="Wingdings" pitchFamily="2" charset="2"/>
        <a:buChar char="n"/>
        <a:defRPr kumimoji="1" sz="2000">
          <a:solidFill>
            <a:schemeClr val="tx1"/>
          </a:solidFill>
          <a:latin typeface="+mn-lt"/>
          <a:ea typeface="+mn-ea"/>
          <a:cs typeface="+mn-cs"/>
        </a:defRPr>
      </a:lvl5pPr>
      <a:lvl6pPr marL="2514600" indent="-228600" algn="l" rtl="0" fontAlgn="t" latinLnBrk="1">
        <a:spcBef>
          <a:spcPct val="20000"/>
        </a:spcBef>
        <a:spcAft>
          <a:spcPct val="0"/>
        </a:spcAft>
        <a:buClr>
          <a:schemeClr val="folHlink"/>
        </a:buClr>
        <a:buSzPct val="70000"/>
        <a:buFont typeface="Wingdings" pitchFamily="2" charset="2"/>
        <a:buChar char="n"/>
        <a:defRPr kumimoji="1" sz="2000">
          <a:solidFill>
            <a:schemeClr val="tx1"/>
          </a:solidFill>
          <a:latin typeface="+mn-lt"/>
          <a:ea typeface="+mn-ea"/>
          <a:cs typeface="+mn-cs"/>
        </a:defRPr>
      </a:lvl6pPr>
      <a:lvl7pPr marL="2971800" indent="-228600" algn="l" rtl="0" fontAlgn="t" latinLnBrk="1">
        <a:spcBef>
          <a:spcPct val="20000"/>
        </a:spcBef>
        <a:spcAft>
          <a:spcPct val="0"/>
        </a:spcAft>
        <a:buClr>
          <a:schemeClr val="folHlink"/>
        </a:buClr>
        <a:buSzPct val="70000"/>
        <a:buFont typeface="Wingdings" pitchFamily="2" charset="2"/>
        <a:buChar char="n"/>
        <a:defRPr kumimoji="1" sz="2000">
          <a:solidFill>
            <a:schemeClr val="tx1"/>
          </a:solidFill>
          <a:latin typeface="+mn-lt"/>
          <a:ea typeface="+mn-ea"/>
          <a:cs typeface="+mn-cs"/>
        </a:defRPr>
      </a:lvl7pPr>
      <a:lvl8pPr marL="3429000" indent="-228600" algn="l" rtl="0" fontAlgn="t" latinLnBrk="1">
        <a:spcBef>
          <a:spcPct val="20000"/>
        </a:spcBef>
        <a:spcAft>
          <a:spcPct val="0"/>
        </a:spcAft>
        <a:buClr>
          <a:schemeClr val="folHlink"/>
        </a:buClr>
        <a:buSzPct val="70000"/>
        <a:buFont typeface="Wingdings" pitchFamily="2" charset="2"/>
        <a:buChar char="n"/>
        <a:defRPr kumimoji="1" sz="2000">
          <a:solidFill>
            <a:schemeClr val="tx1"/>
          </a:solidFill>
          <a:latin typeface="+mn-lt"/>
          <a:ea typeface="+mn-ea"/>
          <a:cs typeface="+mn-cs"/>
        </a:defRPr>
      </a:lvl8pPr>
      <a:lvl9pPr marL="3886200" indent="-228600" algn="l" rtl="0" fontAlgn="t" latinLnBrk="1">
        <a:spcBef>
          <a:spcPct val="20000"/>
        </a:spcBef>
        <a:spcAft>
          <a:spcPct val="0"/>
        </a:spcAft>
        <a:buClr>
          <a:schemeClr val="folHlink"/>
        </a:buClr>
        <a:buSzPct val="70000"/>
        <a:buFont typeface="Wingdings" pitchFamily="2" charset="2"/>
        <a:buChar char="n"/>
        <a:defRPr kumimoji="1" sz="20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kimdt65@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5.wmf"/><Relationship Id="rId12" Type="http://schemas.openxmlformats.org/officeDocument/2006/relationships/oleObject" Target="../embeddings/oleObject8.bin"/><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6.wmf"/><Relationship Id="rId1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2.bin"/><Relationship Id="rId1" Type="http://schemas.openxmlformats.org/officeDocument/2006/relationships/slideLayout" Target="../slideLayouts/slideLayout2.x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15.bin"/><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Grp="1" noChangeArrowheads="1"/>
          </p:cNvSpPr>
          <p:nvPr>
            <p:ph type="ctrTitle" sz="quarter"/>
          </p:nvPr>
        </p:nvSpPr>
        <p:spPr>
          <a:xfrm>
            <a:off x="685800" y="1643063"/>
            <a:ext cx="7772400" cy="1143000"/>
          </a:xfrm>
        </p:spPr>
        <p:txBody>
          <a:bodyPr>
            <a:normAutofit/>
          </a:bodyPr>
          <a:lstStyle/>
          <a:p>
            <a:pPr eaLnBrk="1" hangingPunct="1">
              <a:defRPr/>
            </a:pPr>
            <a:r>
              <a:rPr lang="ko-KR" altLang="en-US" dirty="0"/>
              <a:t>표본추출의 이론과 실제</a:t>
            </a:r>
          </a:p>
        </p:txBody>
      </p:sp>
      <p:sp>
        <p:nvSpPr>
          <p:cNvPr id="17411" name="Rectangle 5"/>
          <p:cNvSpPr>
            <a:spLocks noGrp="1" noChangeArrowheads="1"/>
          </p:cNvSpPr>
          <p:nvPr>
            <p:ph type="subTitle" sz="quarter" idx="1"/>
          </p:nvPr>
        </p:nvSpPr>
        <p:spPr/>
        <p:txBody>
          <a:bodyPr>
            <a:normAutofit fontScale="77500" lnSpcReduction="20000"/>
          </a:bodyPr>
          <a:lstStyle/>
          <a:p>
            <a:pPr eaLnBrk="1" hangingPunct="1"/>
            <a:r>
              <a:rPr lang="ko-KR" altLang="en-US" dirty="0"/>
              <a:t>수원대학교 응용통계학과</a:t>
            </a:r>
          </a:p>
          <a:p>
            <a:pPr eaLnBrk="1" hangingPunct="1"/>
            <a:r>
              <a:rPr lang="ko-KR" altLang="en-US" dirty="0"/>
              <a:t>김 진 흠</a:t>
            </a:r>
          </a:p>
          <a:p>
            <a:pPr eaLnBrk="1" hangingPunct="1"/>
            <a:r>
              <a:rPr lang="en-US" altLang="ko-KR" dirty="0"/>
              <a:t>(</a:t>
            </a:r>
            <a:r>
              <a:rPr lang="en-US" altLang="ko-KR" dirty="0">
                <a:hlinkClick r:id="rId2"/>
              </a:rPr>
              <a:t>jkimdt65@gmail.com</a:t>
            </a:r>
            <a:r>
              <a:rPr lang="en-US" altLang="ko-KR" dirty="0"/>
              <a:t>)</a:t>
            </a:r>
          </a:p>
          <a:p>
            <a:pPr eaLnBrk="1" hangingPunct="1"/>
            <a:endParaRPr lang="en-US" altLang="ko-KR" dirty="0"/>
          </a:p>
          <a:p>
            <a:pPr eaLnBrk="1" hangingPunct="1"/>
            <a:r>
              <a:rPr lang="en-US" altLang="ko-KR" dirty="0"/>
              <a:t>2017. 5.25</a:t>
            </a:r>
          </a:p>
          <a:p>
            <a:pPr eaLnBrk="1" hangingPunct="1"/>
            <a:endParaRPr lang="en-US"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r>
              <a:rPr lang="ko-KR" altLang="en-US"/>
              <a:t>단순임의추출법</a:t>
            </a:r>
          </a:p>
        </p:txBody>
      </p:sp>
      <p:sp>
        <p:nvSpPr>
          <p:cNvPr id="2060" name="Rectangle 3"/>
          <p:cNvSpPr>
            <a:spLocks noGrp="1" noChangeArrowheads="1"/>
          </p:cNvSpPr>
          <p:nvPr>
            <p:ph idx="1"/>
          </p:nvPr>
        </p:nvSpPr>
        <p:spPr>
          <a:xfrm>
            <a:off x="467544" y="1628800"/>
            <a:ext cx="8229600" cy="4256088"/>
          </a:xfrm>
        </p:spPr>
        <p:txBody>
          <a:bodyPr>
            <a:normAutofit fontScale="77500" lnSpcReduction="20000"/>
          </a:bodyPr>
          <a:lstStyle/>
          <a:p>
            <a:pPr eaLnBrk="1" hangingPunct="1">
              <a:lnSpc>
                <a:spcPct val="80000"/>
              </a:lnSpc>
            </a:pPr>
            <a:r>
              <a:rPr lang="ko-KR" altLang="en-US" sz="2000" dirty="0"/>
              <a:t>정의</a:t>
            </a:r>
            <a:r>
              <a:rPr lang="en-US" altLang="ko-KR" sz="2000" dirty="0"/>
              <a:t>: </a:t>
            </a:r>
            <a:r>
              <a:rPr lang="ko-KR" altLang="en-US" sz="2000" dirty="0"/>
              <a:t>모집단 내의 각 </a:t>
            </a:r>
            <a:r>
              <a:rPr lang="ko-KR" altLang="en-US" sz="2000" b="1" dirty="0">
                <a:solidFill>
                  <a:srgbClr val="FF0000"/>
                </a:solidFill>
              </a:rPr>
              <a:t>추출단위들이 표본으로 추출될 확률을 동등하게 해주는 방법</a:t>
            </a:r>
          </a:p>
          <a:p>
            <a:pPr lvl="1" eaLnBrk="1" hangingPunct="1">
              <a:lnSpc>
                <a:spcPct val="80000"/>
              </a:lnSpc>
            </a:pPr>
            <a:r>
              <a:rPr lang="ko-KR" altLang="en-US" sz="2000" b="1" dirty="0">
                <a:solidFill>
                  <a:srgbClr val="FF0000"/>
                </a:solidFill>
              </a:rPr>
              <a:t>복원</a:t>
            </a:r>
            <a:r>
              <a:rPr lang="en-US" altLang="ko-KR" sz="2000" dirty="0">
                <a:solidFill>
                  <a:srgbClr val="FF0000"/>
                </a:solidFill>
              </a:rPr>
              <a:t>(with replacement) vs. </a:t>
            </a:r>
            <a:r>
              <a:rPr lang="ko-KR" altLang="en-US" sz="2000" b="1" dirty="0" err="1">
                <a:solidFill>
                  <a:srgbClr val="FF0000"/>
                </a:solidFill>
              </a:rPr>
              <a:t>비복원</a:t>
            </a:r>
            <a:r>
              <a:rPr lang="en-US" altLang="ko-KR" sz="2000" dirty="0">
                <a:solidFill>
                  <a:srgbClr val="FF0000"/>
                </a:solidFill>
              </a:rPr>
              <a:t>(without replacement)</a:t>
            </a:r>
          </a:p>
          <a:p>
            <a:pPr eaLnBrk="1" hangingPunct="1">
              <a:lnSpc>
                <a:spcPct val="80000"/>
              </a:lnSpc>
            </a:pPr>
            <a:endParaRPr lang="en-US" altLang="ko-KR" sz="2100" dirty="0"/>
          </a:p>
          <a:p>
            <a:pPr eaLnBrk="1" hangingPunct="1">
              <a:lnSpc>
                <a:spcPct val="80000"/>
              </a:lnSpc>
            </a:pPr>
            <a:r>
              <a:rPr lang="ko-KR" altLang="en-US" sz="2100" dirty="0" err="1"/>
              <a:t>모수의</a:t>
            </a:r>
            <a:r>
              <a:rPr lang="ko-KR" altLang="en-US" sz="2100" dirty="0"/>
              <a:t> 추정</a:t>
            </a:r>
          </a:p>
          <a:p>
            <a:pPr lvl="1" eaLnBrk="1" hangingPunct="1">
              <a:lnSpc>
                <a:spcPct val="80000"/>
              </a:lnSpc>
            </a:pPr>
            <a:r>
              <a:rPr lang="ko-KR" altLang="en-US" sz="2000" dirty="0"/>
              <a:t>관심 </a:t>
            </a:r>
            <a:r>
              <a:rPr lang="ko-KR" altLang="en-US" sz="2000" dirty="0" err="1"/>
              <a:t>모수</a:t>
            </a:r>
            <a:r>
              <a:rPr lang="en-US" altLang="ko-KR" sz="2000" dirty="0"/>
              <a:t>: </a:t>
            </a:r>
            <a:r>
              <a:rPr lang="ko-KR" altLang="en-US" sz="2000" dirty="0"/>
              <a:t>모평균</a:t>
            </a:r>
            <a:r>
              <a:rPr lang="en-US" altLang="ko-KR" sz="2000" dirty="0"/>
              <a:t>, </a:t>
            </a:r>
            <a:r>
              <a:rPr lang="ko-KR" altLang="en-US" sz="2000" dirty="0" err="1"/>
              <a:t>모총계</a:t>
            </a:r>
            <a:r>
              <a:rPr lang="en-US" altLang="ko-KR" sz="2000" dirty="0"/>
              <a:t>, </a:t>
            </a:r>
            <a:r>
              <a:rPr lang="ko-KR" altLang="en-US" sz="2000" dirty="0" err="1"/>
              <a:t>모비율</a:t>
            </a:r>
            <a:r>
              <a:rPr lang="ko-KR" altLang="en-US" sz="2000" dirty="0"/>
              <a:t> 등</a:t>
            </a:r>
          </a:p>
          <a:p>
            <a:pPr lvl="1" eaLnBrk="1" hangingPunct="1">
              <a:lnSpc>
                <a:spcPct val="80000"/>
              </a:lnSpc>
            </a:pPr>
            <a:endParaRPr lang="en-US" altLang="ko-KR" sz="2000" dirty="0"/>
          </a:p>
          <a:p>
            <a:pPr lvl="1" eaLnBrk="1" hangingPunct="1">
              <a:lnSpc>
                <a:spcPct val="80000"/>
              </a:lnSpc>
            </a:pPr>
            <a:r>
              <a:rPr lang="ko-KR" altLang="en-US" sz="2000" dirty="0"/>
              <a:t>모집단</a:t>
            </a:r>
            <a:r>
              <a:rPr lang="en-US" altLang="ko-KR" sz="2000" dirty="0"/>
              <a:t>:            </a:t>
            </a:r>
          </a:p>
          <a:p>
            <a:pPr lvl="2" eaLnBrk="1" hangingPunct="1">
              <a:lnSpc>
                <a:spcPct val="80000"/>
              </a:lnSpc>
            </a:pPr>
            <a:endParaRPr lang="en-US" altLang="ko-KR" sz="1800" dirty="0"/>
          </a:p>
          <a:p>
            <a:pPr lvl="2" eaLnBrk="1" hangingPunct="1">
              <a:lnSpc>
                <a:spcPct val="80000"/>
              </a:lnSpc>
            </a:pPr>
            <a:r>
              <a:rPr lang="ko-KR" altLang="en-US" sz="1800" dirty="0"/>
              <a:t>모평균</a:t>
            </a:r>
            <a:r>
              <a:rPr lang="en-US" altLang="ko-KR" sz="1800" dirty="0"/>
              <a:t>:                         </a:t>
            </a:r>
          </a:p>
          <a:p>
            <a:pPr lvl="2" eaLnBrk="1" hangingPunct="1">
              <a:lnSpc>
                <a:spcPct val="80000"/>
              </a:lnSpc>
            </a:pPr>
            <a:endParaRPr lang="ko-KR" altLang="en-US" sz="1800" dirty="0"/>
          </a:p>
          <a:p>
            <a:pPr lvl="2" eaLnBrk="1" hangingPunct="1">
              <a:lnSpc>
                <a:spcPct val="80000"/>
              </a:lnSpc>
            </a:pPr>
            <a:r>
              <a:rPr lang="ko-KR" altLang="en-US" sz="1800" dirty="0" err="1"/>
              <a:t>모총계</a:t>
            </a:r>
            <a:r>
              <a:rPr lang="en-US" altLang="ko-KR" sz="1800" dirty="0"/>
              <a:t>: </a:t>
            </a:r>
            <a:endParaRPr lang="en-US" altLang="ko-KR" sz="2000" dirty="0"/>
          </a:p>
          <a:p>
            <a:pPr lvl="1" eaLnBrk="1" hangingPunct="1">
              <a:lnSpc>
                <a:spcPct val="80000"/>
              </a:lnSpc>
            </a:pPr>
            <a:endParaRPr lang="en-US" altLang="ko-KR" sz="2000" dirty="0"/>
          </a:p>
          <a:p>
            <a:pPr lvl="1" eaLnBrk="1" hangingPunct="1">
              <a:lnSpc>
                <a:spcPct val="80000"/>
              </a:lnSpc>
            </a:pPr>
            <a:r>
              <a:rPr lang="ko-KR" altLang="en-US" sz="2000" dirty="0"/>
              <a:t>표본</a:t>
            </a:r>
            <a:r>
              <a:rPr lang="en-US" altLang="ko-KR" sz="2000" dirty="0"/>
              <a:t>: </a:t>
            </a:r>
          </a:p>
          <a:p>
            <a:pPr lvl="2" eaLnBrk="1" hangingPunct="1">
              <a:lnSpc>
                <a:spcPct val="80000"/>
              </a:lnSpc>
            </a:pPr>
            <a:endParaRPr lang="en-US" altLang="ko-KR" sz="1800" dirty="0"/>
          </a:p>
          <a:p>
            <a:pPr lvl="2" eaLnBrk="1" hangingPunct="1">
              <a:lnSpc>
                <a:spcPct val="80000"/>
              </a:lnSpc>
            </a:pPr>
            <a:r>
              <a:rPr lang="ko-KR" altLang="en-US" sz="1800" dirty="0" err="1"/>
              <a:t>추정량</a:t>
            </a:r>
            <a:endParaRPr lang="en-US" altLang="ko-KR" sz="1800" dirty="0"/>
          </a:p>
          <a:p>
            <a:pPr lvl="3" eaLnBrk="1" hangingPunct="1">
              <a:lnSpc>
                <a:spcPct val="80000"/>
              </a:lnSpc>
            </a:pPr>
            <a:endParaRPr lang="en-US" altLang="ko-KR" sz="1600" dirty="0"/>
          </a:p>
          <a:p>
            <a:pPr lvl="3" eaLnBrk="1" hangingPunct="1">
              <a:lnSpc>
                <a:spcPct val="80000"/>
              </a:lnSpc>
            </a:pPr>
            <a:r>
              <a:rPr lang="ko-KR" altLang="en-US" sz="1600" dirty="0"/>
              <a:t> </a:t>
            </a:r>
            <a:r>
              <a:rPr lang="en-US" altLang="ko-KR" sz="1600" dirty="0"/>
              <a:t> </a:t>
            </a:r>
          </a:p>
          <a:p>
            <a:pPr lvl="3" eaLnBrk="1" hangingPunct="1">
              <a:lnSpc>
                <a:spcPct val="80000"/>
              </a:lnSpc>
            </a:pPr>
            <a:endParaRPr lang="en-US" altLang="ko-KR" sz="1600" dirty="0"/>
          </a:p>
          <a:p>
            <a:pPr lvl="3" eaLnBrk="1" hangingPunct="1">
              <a:lnSpc>
                <a:spcPct val="80000"/>
              </a:lnSpc>
            </a:pPr>
            <a:r>
              <a:rPr lang="ko-KR" altLang="en-US" sz="1600" dirty="0"/>
              <a:t> </a:t>
            </a:r>
          </a:p>
          <a:p>
            <a:pPr lvl="2" eaLnBrk="1" hangingPunct="1">
              <a:lnSpc>
                <a:spcPct val="80000"/>
              </a:lnSpc>
            </a:pPr>
            <a:endParaRPr lang="en-US" altLang="ko-KR" sz="1800" dirty="0"/>
          </a:p>
          <a:p>
            <a:pPr lvl="2" eaLnBrk="1" hangingPunct="1">
              <a:lnSpc>
                <a:spcPct val="80000"/>
              </a:lnSpc>
            </a:pPr>
            <a:endParaRPr lang="en-US" altLang="ko-KR" sz="1800" dirty="0"/>
          </a:p>
          <a:p>
            <a:pPr lvl="2" eaLnBrk="1" hangingPunct="1">
              <a:lnSpc>
                <a:spcPct val="80000"/>
              </a:lnSpc>
            </a:pPr>
            <a:r>
              <a:rPr lang="ko-KR" altLang="en-US" sz="1800" dirty="0"/>
              <a:t>표준오차</a:t>
            </a:r>
            <a:r>
              <a:rPr lang="en-US" altLang="ko-KR" sz="1800" dirty="0"/>
              <a:t>: </a:t>
            </a:r>
          </a:p>
        </p:txBody>
      </p:sp>
      <p:sp>
        <p:nvSpPr>
          <p:cNvPr id="14"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2057"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058" name="슬라이드 번호 개체 틀 5"/>
          <p:cNvSpPr>
            <a:spLocks noGrp="1"/>
          </p:cNvSpPr>
          <p:nvPr>
            <p:ph type="sldNum" sz="quarter" idx="12"/>
          </p:nvPr>
        </p:nvSpPr>
        <p:spPr>
          <a:noFill/>
        </p:spPr>
        <p:txBody>
          <a:bodyPr/>
          <a:lstStyle/>
          <a:p>
            <a:fld id="{8D141006-A528-4805-AA31-16F9CD9822BC}" type="slidenum">
              <a:rPr lang="ko-KR" altLang="en-US" smtClean="0"/>
              <a:pPr/>
              <a:t>9</a:t>
            </a:fld>
            <a:endParaRPr lang="en-US" altLang="ko-KR"/>
          </a:p>
        </p:txBody>
      </p:sp>
      <p:graphicFrame>
        <p:nvGraphicFramePr>
          <p:cNvPr id="2050" name="Object 4"/>
          <p:cNvGraphicFramePr>
            <a:graphicFrameLocks noChangeAspect="1"/>
          </p:cNvGraphicFramePr>
          <p:nvPr>
            <p:extLst>
              <p:ext uri="{D42A27DB-BD31-4B8C-83A1-F6EECF244321}">
                <p14:modId xmlns:p14="http://schemas.microsoft.com/office/powerpoint/2010/main" val="2279950106"/>
              </p:ext>
            </p:extLst>
          </p:nvPr>
        </p:nvGraphicFramePr>
        <p:xfrm>
          <a:off x="2002805" y="2636912"/>
          <a:ext cx="1489075" cy="373063"/>
        </p:xfrm>
        <a:graphic>
          <a:graphicData uri="http://schemas.openxmlformats.org/presentationml/2006/ole">
            <mc:AlternateContent xmlns:mc="http://schemas.openxmlformats.org/markup-compatibility/2006">
              <mc:Choice xmlns:v="urn:schemas-microsoft-com:vml" Requires="v">
                <p:oleObj name="Equation" r:id="rId2" imgW="914400" imgH="228600" progId="Equation.DSMT4">
                  <p:embed/>
                </p:oleObj>
              </mc:Choice>
              <mc:Fallback>
                <p:oleObj name="Equation" r:id="rId2" imgW="914400" imgH="228600" progId="Equation.DSMT4">
                  <p:embed/>
                  <p:pic>
                    <p:nvPicPr>
                      <p:cNvPr id="0"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2805" y="2636912"/>
                        <a:ext cx="1489075" cy="373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5"/>
          <p:cNvGraphicFramePr>
            <a:graphicFrameLocks noChangeAspect="1"/>
          </p:cNvGraphicFramePr>
          <p:nvPr>
            <p:extLst>
              <p:ext uri="{D42A27DB-BD31-4B8C-83A1-F6EECF244321}">
                <p14:modId xmlns:p14="http://schemas.microsoft.com/office/powerpoint/2010/main" val="1018910842"/>
              </p:ext>
            </p:extLst>
          </p:nvPr>
        </p:nvGraphicFramePr>
        <p:xfrm>
          <a:off x="2299916" y="2924944"/>
          <a:ext cx="1624012" cy="495300"/>
        </p:xfrm>
        <a:graphic>
          <a:graphicData uri="http://schemas.openxmlformats.org/presentationml/2006/ole">
            <mc:AlternateContent xmlns:mc="http://schemas.openxmlformats.org/markup-compatibility/2006">
              <mc:Choice xmlns:v="urn:schemas-microsoft-com:vml" Requires="v">
                <p:oleObj name="Equation" r:id="rId4" imgW="952087" imgH="291973" progId="Equation.DSMT4">
                  <p:embed/>
                </p:oleObj>
              </mc:Choice>
              <mc:Fallback>
                <p:oleObj name="Equation" r:id="rId4" imgW="952087" imgH="291973" progId="Equation.DSMT4">
                  <p:embed/>
                  <p:pic>
                    <p:nvPicPr>
                      <p:cNvPr id="0"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9916" y="2924944"/>
                        <a:ext cx="1624012"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6"/>
          <p:cNvGraphicFramePr>
            <a:graphicFrameLocks noChangeAspect="1"/>
          </p:cNvGraphicFramePr>
          <p:nvPr>
            <p:extLst>
              <p:ext uri="{D42A27DB-BD31-4B8C-83A1-F6EECF244321}">
                <p14:modId xmlns:p14="http://schemas.microsoft.com/office/powerpoint/2010/main" val="2620303192"/>
              </p:ext>
            </p:extLst>
          </p:nvPr>
        </p:nvGraphicFramePr>
        <p:xfrm>
          <a:off x="2298452" y="3356992"/>
          <a:ext cx="1841500" cy="500062"/>
        </p:xfrm>
        <a:graphic>
          <a:graphicData uri="http://schemas.openxmlformats.org/presentationml/2006/ole">
            <mc:AlternateContent xmlns:mc="http://schemas.openxmlformats.org/markup-compatibility/2006">
              <mc:Choice xmlns:v="urn:schemas-microsoft-com:vml" Requires="v">
                <p:oleObj name="Equation" r:id="rId6" imgW="1079032" imgH="291973" progId="Equation.DSMT4">
                  <p:embed/>
                </p:oleObj>
              </mc:Choice>
              <mc:Fallback>
                <p:oleObj name="Equation" r:id="rId6" imgW="1079032" imgH="291973" progId="Equation.DSMT4">
                  <p:embed/>
                  <p:pic>
                    <p:nvPicPr>
                      <p:cNvPr id="0" name="Picture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8452" y="3356992"/>
                        <a:ext cx="1841500" cy="50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7"/>
          <p:cNvGraphicFramePr>
            <a:graphicFrameLocks noChangeAspect="1"/>
          </p:cNvGraphicFramePr>
          <p:nvPr>
            <p:extLst>
              <p:ext uri="{D42A27DB-BD31-4B8C-83A1-F6EECF244321}">
                <p14:modId xmlns:p14="http://schemas.microsoft.com/office/powerpoint/2010/main" val="3757673971"/>
              </p:ext>
            </p:extLst>
          </p:nvPr>
        </p:nvGraphicFramePr>
        <p:xfrm>
          <a:off x="1835696" y="3717032"/>
          <a:ext cx="1439863" cy="431800"/>
        </p:xfrm>
        <a:graphic>
          <a:graphicData uri="http://schemas.openxmlformats.org/presentationml/2006/ole">
            <mc:AlternateContent xmlns:mc="http://schemas.openxmlformats.org/markup-compatibility/2006">
              <mc:Choice xmlns:v="urn:schemas-microsoft-com:vml" Requires="v">
                <p:oleObj name="Equation" r:id="rId8" imgW="761669" imgH="228501" progId="Equation.DSMT4">
                  <p:embed/>
                </p:oleObj>
              </mc:Choice>
              <mc:Fallback>
                <p:oleObj name="Equation" r:id="rId8" imgW="761669" imgH="228501" progId="Equation.DSMT4">
                  <p:embed/>
                  <p:pic>
                    <p:nvPicPr>
                      <p:cNvPr id="0" name="Picture 2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5696" y="3717032"/>
                        <a:ext cx="1439863"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8"/>
          <p:cNvGraphicFramePr>
            <a:graphicFrameLocks noChangeAspect="1"/>
          </p:cNvGraphicFramePr>
          <p:nvPr>
            <p:extLst>
              <p:ext uri="{D42A27DB-BD31-4B8C-83A1-F6EECF244321}">
                <p14:modId xmlns:p14="http://schemas.microsoft.com/office/powerpoint/2010/main" val="2076824349"/>
              </p:ext>
            </p:extLst>
          </p:nvPr>
        </p:nvGraphicFramePr>
        <p:xfrm>
          <a:off x="2197100" y="4434185"/>
          <a:ext cx="1727200" cy="434975"/>
        </p:xfrm>
        <a:graphic>
          <a:graphicData uri="http://schemas.openxmlformats.org/presentationml/2006/ole">
            <mc:AlternateContent xmlns:mc="http://schemas.openxmlformats.org/markup-compatibility/2006">
              <mc:Choice xmlns:v="urn:schemas-microsoft-com:vml" Requires="v">
                <p:oleObj name="Equation" r:id="rId10" imgW="1155700" imgH="292100" progId="Equation.DSMT4">
                  <p:embed/>
                </p:oleObj>
              </mc:Choice>
              <mc:Fallback>
                <p:oleObj name="Equation" r:id="rId10" imgW="1155700" imgH="292100" progId="Equation.DSMT4">
                  <p:embed/>
                  <p:pic>
                    <p:nvPicPr>
                      <p:cNvPr id="0" name="Picture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97100" y="4434185"/>
                        <a:ext cx="1727200"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5" name="Object 9"/>
          <p:cNvGraphicFramePr>
            <a:graphicFrameLocks noChangeAspect="1"/>
          </p:cNvGraphicFramePr>
          <p:nvPr>
            <p:extLst>
              <p:ext uri="{D42A27DB-BD31-4B8C-83A1-F6EECF244321}">
                <p14:modId xmlns:p14="http://schemas.microsoft.com/office/powerpoint/2010/main" val="3798977723"/>
              </p:ext>
            </p:extLst>
          </p:nvPr>
        </p:nvGraphicFramePr>
        <p:xfrm>
          <a:off x="2555776" y="5229200"/>
          <a:ext cx="2032000" cy="298450"/>
        </p:xfrm>
        <a:graphic>
          <a:graphicData uri="http://schemas.openxmlformats.org/presentationml/2006/ole">
            <mc:AlternateContent xmlns:mc="http://schemas.openxmlformats.org/markup-compatibility/2006">
              <mc:Choice xmlns:v="urn:schemas-microsoft-com:vml" Requires="v">
                <p:oleObj name="Equation" r:id="rId12" imgW="1726451" imgH="253890" progId="Equation.DSMT4">
                  <p:embed/>
                </p:oleObj>
              </mc:Choice>
              <mc:Fallback>
                <p:oleObj name="Equation" r:id="rId12" imgW="1726451" imgH="253890" progId="Equation.DSMT4">
                  <p:embed/>
                  <p:pic>
                    <p:nvPicPr>
                      <p:cNvPr id="0" name="Picture 2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55776" y="5229200"/>
                        <a:ext cx="2032000"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6" name="Object 10"/>
          <p:cNvGraphicFramePr>
            <a:graphicFrameLocks noChangeAspect="1"/>
          </p:cNvGraphicFramePr>
          <p:nvPr>
            <p:extLst>
              <p:ext uri="{D42A27DB-BD31-4B8C-83A1-F6EECF244321}">
                <p14:modId xmlns:p14="http://schemas.microsoft.com/office/powerpoint/2010/main" val="3916779972"/>
              </p:ext>
            </p:extLst>
          </p:nvPr>
        </p:nvGraphicFramePr>
        <p:xfrm>
          <a:off x="2195091" y="4918050"/>
          <a:ext cx="720725" cy="311150"/>
        </p:xfrm>
        <a:graphic>
          <a:graphicData uri="http://schemas.openxmlformats.org/presentationml/2006/ole">
            <mc:AlternateContent xmlns:mc="http://schemas.openxmlformats.org/markup-compatibility/2006">
              <mc:Choice xmlns:v="urn:schemas-microsoft-com:vml" Requires="v">
                <p:oleObj name="Equation" r:id="rId14" imgW="469696" imgH="203112" progId="Equation.DSMT4">
                  <p:embed/>
                </p:oleObj>
              </mc:Choice>
              <mc:Fallback>
                <p:oleObj name="Equation" r:id="rId14" imgW="469696" imgH="203112" progId="Equation.DSMT4">
                  <p:embed/>
                  <p:pic>
                    <p:nvPicPr>
                      <p:cNvPr id="0" name="Picture 3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95091" y="4918050"/>
                        <a:ext cx="720725" cy="311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defRPr/>
            </a:pPr>
            <a:r>
              <a:rPr lang="ko-KR" altLang="en-US" dirty="0"/>
              <a:t>단순임의추출법</a:t>
            </a:r>
            <a:r>
              <a:rPr lang="en-US" altLang="ko-KR" dirty="0"/>
              <a:t>: </a:t>
            </a:r>
            <a:r>
              <a:rPr lang="ko-KR" altLang="en-US" dirty="0"/>
              <a:t>표본의 크기 결정</a:t>
            </a:r>
          </a:p>
        </p:txBody>
      </p:sp>
      <p:sp>
        <p:nvSpPr>
          <p:cNvPr id="24581" name="Rectangle 3"/>
          <p:cNvSpPr>
            <a:spLocks noGrp="1" noChangeArrowheads="1"/>
          </p:cNvSpPr>
          <p:nvPr>
            <p:ph idx="1"/>
          </p:nvPr>
        </p:nvSpPr>
        <p:spPr>
          <a:xfrm>
            <a:off x="457200" y="1772816"/>
            <a:ext cx="8229600" cy="4256088"/>
          </a:xfrm>
        </p:spPr>
        <p:txBody>
          <a:bodyPr>
            <a:normAutofit/>
          </a:bodyPr>
          <a:lstStyle/>
          <a:p>
            <a:pPr eaLnBrk="1" hangingPunct="1">
              <a:lnSpc>
                <a:spcPct val="90000"/>
              </a:lnSpc>
            </a:pPr>
            <a:r>
              <a:rPr lang="ko-KR" altLang="en-US" b="1" dirty="0">
                <a:solidFill>
                  <a:srgbClr val="FF0000"/>
                </a:solidFill>
              </a:rPr>
              <a:t>절대</a:t>
            </a:r>
            <a:r>
              <a:rPr lang="en-US" altLang="ko-KR" b="1" dirty="0">
                <a:solidFill>
                  <a:srgbClr val="FF0000"/>
                </a:solidFill>
              </a:rPr>
              <a:t> </a:t>
            </a:r>
            <a:r>
              <a:rPr lang="ko-KR" altLang="en-US" b="1" dirty="0">
                <a:solidFill>
                  <a:srgbClr val="FF0000"/>
                </a:solidFill>
              </a:rPr>
              <a:t>오차의 한계</a:t>
            </a:r>
            <a:r>
              <a:rPr lang="ko-KR" altLang="en-US" dirty="0"/>
              <a:t>가 주어진 경우</a:t>
            </a:r>
          </a:p>
          <a:p>
            <a:pPr lvl="1" eaLnBrk="1" hangingPunct="1">
              <a:lnSpc>
                <a:spcPct val="90000"/>
              </a:lnSpc>
            </a:pPr>
            <a:r>
              <a:rPr lang="ko-KR" altLang="en-US" dirty="0"/>
              <a:t>예</a:t>
            </a:r>
            <a:r>
              <a:rPr lang="en-US" altLang="ko-KR" dirty="0"/>
              <a:t>: </a:t>
            </a:r>
            <a:r>
              <a:rPr lang="ko-KR" altLang="en-US" dirty="0"/>
              <a:t>종로구 아파트 세대의 평균매매가격조사</a:t>
            </a:r>
          </a:p>
          <a:p>
            <a:pPr lvl="2" eaLnBrk="1" hangingPunct="1">
              <a:lnSpc>
                <a:spcPct val="90000"/>
              </a:lnSpc>
            </a:pPr>
            <a:r>
              <a:rPr lang="en-US" altLang="ko-KR" dirty="0"/>
              <a:t>2004</a:t>
            </a:r>
            <a:r>
              <a:rPr lang="ko-KR" altLang="en-US" dirty="0"/>
              <a:t>년 기준</a:t>
            </a:r>
            <a:r>
              <a:rPr lang="en-US" altLang="ko-KR" dirty="0"/>
              <a:t>, 109</a:t>
            </a:r>
            <a:r>
              <a:rPr lang="ko-KR" altLang="en-US" dirty="0"/>
              <a:t>개 평형의 아파트 단지</a:t>
            </a:r>
          </a:p>
          <a:p>
            <a:pPr lvl="2" eaLnBrk="1" hangingPunct="1">
              <a:lnSpc>
                <a:spcPct val="90000"/>
              </a:lnSpc>
            </a:pPr>
            <a:r>
              <a:rPr lang="ko-KR" altLang="en-US" b="1" dirty="0">
                <a:solidFill>
                  <a:srgbClr val="FF0000"/>
                </a:solidFill>
              </a:rPr>
              <a:t>아파트 </a:t>
            </a:r>
            <a:r>
              <a:rPr lang="ko-KR" altLang="en-US" b="1" dirty="0" err="1">
                <a:solidFill>
                  <a:srgbClr val="FF0000"/>
                </a:solidFill>
              </a:rPr>
              <a:t>매매가의</a:t>
            </a:r>
            <a:r>
              <a:rPr lang="en-US" altLang="ko-KR" b="1" dirty="0">
                <a:solidFill>
                  <a:srgbClr val="FF0000"/>
                </a:solidFill>
              </a:rPr>
              <a:t> </a:t>
            </a:r>
            <a:r>
              <a:rPr lang="ko-KR" altLang="en-US" b="1" dirty="0">
                <a:solidFill>
                  <a:srgbClr val="FF0000"/>
                </a:solidFill>
              </a:rPr>
              <a:t>표준편차</a:t>
            </a:r>
            <a:r>
              <a:rPr lang="en-US" altLang="ko-KR" dirty="0"/>
              <a:t>=23,263(</a:t>
            </a:r>
            <a:r>
              <a:rPr lang="ko-KR" altLang="en-US" dirty="0"/>
              <a:t>만원</a:t>
            </a:r>
            <a:r>
              <a:rPr lang="en-US" altLang="ko-KR" dirty="0"/>
              <a:t>)</a:t>
            </a:r>
          </a:p>
          <a:p>
            <a:pPr lvl="2" eaLnBrk="1" hangingPunct="1">
              <a:lnSpc>
                <a:spcPct val="90000"/>
              </a:lnSpc>
            </a:pPr>
            <a:r>
              <a:rPr lang="ko-KR" altLang="en-US" dirty="0"/>
              <a:t>추정오차의 </a:t>
            </a:r>
            <a:r>
              <a:rPr lang="ko-KR" altLang="en-US" dirty="0" err="1"/>
              <a:t>한계값</a:t>
            </a:r>
            <a:r>
              <a:rPr lang="en-US" altLang="ko-KR" dirty="0"/>
              <a:t>=10,000(</a:t>
            </a:r>
            <a:r>
              <a:rPr lang="ko-KR" altLang="en-US" dirty="0"/>
              <a:t>만원</a:t>
            </a:r>
            <a:r>
              <a:rPr lang="en-US" altLang="ko-KR" dirty="0"/>
              <a:t>)</a:t>
            </a:r>
          </a:p>
          <a:p>
            <a:pPr lvl="2" eaLnBrk="1" hangingPunct="1">
              <a:lnSpc>
                <a:spcPct val="90000"/>
              </a:lnSpc>
            </a:pPr>
            <a:r>
              <a:rPr lang="ko-KR" altLang="en-US" dirty="0"/>
              <a:t>최소 표본의 크기</a:t>
            </a:r>
            <a:r>
              <a:rPr lang="en-US" altLang="ko-KR" dirty="0"/>
              <a:t>=18</a:t>
            </a:r>
            <a:r>
              <a:rPr lang="ko-KR" altLang="en-US" dirty="0"/>
              <a:t>개 평형의 단지</a:t>
            </a:r>
          </a:p>
          <a:p>
            <a:pPr eaLnBrk="1" hangingPunct="1">
              <a:lnSpc>
                <a:spcPct val="90000"/>
              </a:lnSpc>
            </a:pPr>
            <a:r>
              <a:rPr lang="ko-KR" altLang="en-US" b="1" dirty="0">
                <a:solidFill>
                  <a:srgbClr val="FF0000"/>
                </a:solidFill>
              </a:rPr>
              <a:t>상대오차의 한계</a:t>
            </a:r>
            <a:r>
              <a:rPr lang="ko-KR" altLang="en-US" dirty="0"/>
              <a:t>가 주어진 경우</a:t>
            </a:r>
          </a:p>
          <a:p>
            <a:pPr lvl="1" eaLnBrk="1" hangingPunct="1">
              <a:lnSpc>
                <a:spcPct val="90000"/>
              </a:lnSpc>
            </a:pPr>
            <a:r>
              <a:rPr lang="ko-KR" altLang="en-US" dirty="0" err="1"/>
              <a:t>모수의</a:t>
            </a:r>
            <a:r>
              <a:rPr lang="ko-KR" altLang="en-US" dirty="0"/>
              <a:t> 값이 얼마인지 예상하기 어려울 때</a:t>
            </a:r>
          </a:p>
          <a:p>
            <a:pPr lvl="1" eaLnBrk="1" hangingPunct="1">
              <a:lnSpc>
                <a:spcPct val="90000"/>
              </a:lnSpc>
            </a:pPr>
            <a:r>
              <a:rPr lang="ko-KR" altLang="en-US" dirty="0"/>
              <a:t>상대오차의 한계</a:t>
            </a:r>
            <a:r>
              <a:rPr lang="en-US" altLang="ko-KR" dirty="0"/>
              <a:t>=(</a:t>
            </a:r>
            <a:r>
              <a:rPr lang="ko-KR" altLang="en-US" dirty="0"/>
              <a:t>절대오차의 한계</a:t>
            </a:r>
            <a:r>
              <a:rPr lang="en-US" altLang="ko-KR" dirty="0"/>
              <a:t>)/</a:t>
            </a:r>
            <a:r>
              <a:rPr lang="ko-KR" altLang="en-US" dirty="0" err="1"/>
              <a:t>모수</a:t>
            </a:r>
            <a:r>
              <a:rPr lang="en-US" altLang="ko-KR" dirty="0"/>
              <a:t>, </a:t>
            </a:r>
            <a:r>
              <a:rPr lang="en-US" altLang="ko-KR" dirty="0" err="1"/>
              <a:t>eg</a:t>
            </a:r>
            <a:r>
              <a:rPr lang="en-US" altLang="ko-KR" dirty="0"/>
              <a:t>. 5%</a:t>
            </a:r>
          </a:p>
          <a:p>
            <a:pPr lvl="2" eaLnBrk="1" hangingPunct="1">
              <a:lnSpc>
                <a:spcPct val="90000"/>
              </a:lnSpc>
            </a:pPr>
            <a:r>
              <a:rPr lang="en-US" altLang="ko-KR" b="1" dirty="0">
                <a:solidFill>
                  <a:srgbClr val="FF0000"/>
                </a:solidFill>
              </a:rPr>
              <a:t>CV(coefficient</a:t>
            </a:r>
            <a:r>
              <a:rPr lang="ko-KR" altLang="en-US" b="1" dirty="0">
                <a:solidFill>
                  <a:srgbClr val="FF0000"/>
                </a:solidFill>
              </a:rPr>
              <a:t> </a:t>
            </a:r>
            <a:r>
              <a:rPr lang="en-US" altLang="ko-KR" b="1" dirty="0">
                <a:solidFill>
                  <a:srgbClr val="FF0000"/>
                </a:solidFill>
              </a:rPr>
              <a:t>of Variation, </a:t>
            </a:r>
            <a:r>
              <a:rPr lang="ko-KR" altLang="en-US" b="1" dirty="0">
                <a:solidFill>
                  <a:srgbClr val="FF0000"/>
                </a:solidFill>
              </a:rPr>
              <a:t>변동계수</a:t>
            </a:r>
            <a:r>
              <a:rPr lang="en-US" altLang="ko-KR" b="1" dirty="0">
                <a:solidFill>
                  <a:srgbClr val="FF0000"/>
                </a:solidFill>
              </a:rPr>
              <a:t>)</a:t>
            </a:r>
            <a:r>
              <a:rPr lang="en-US" altLang="ko-KR" b="1" dirty="0"/>
              <a:t>  </a:t>
            </a:r>
            <a:r>
              <a:rPr lang="ko-KR" altLang="en-US" b="1" dirty="0"/>
              <a:t>요구됨</a:t>
            </a:r>
            <a:r>
              <a:rPr lang="en-US" altLang="ko-KR" b="1" dirty="0"/>
              <a:t>	</a:t>
            </a:r>
            <a:endParaRPr lang="ko-KR" altLang="en-US" b="1" dirty="0"/>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24578"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4579" name="슬라이드 번호 개체 틀 5"/>
          <p:cNvSpPr>
            <a:spLocks noGrp="1"/>
          </p:cNvSpPr>
          <p:nvPr>
            <p:ph type="sldNum" sz="quarter" idx="12"/>
          </p:nvPr>
        </p:nvSpPr>
        <p:spPr>
          <a:noFill/>
        </p:spPr>
        <p:txBody>
          <a:bodyPr/>
          <a:lstStyle/>
          <a:p>
            <a:fld id="{482FA5C8-DA3D-475F-8E2A-F629806113DE}" type="slidenum">
              <a:rPr lang="ko-KR" altLang="en-US" smtClean="0"/>
              <a:pPr/>
              <a:t>10</a:t>
            </a:fld>
            <a:endParaRPr lang="en-US" altLang="ko-K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r>
              <a:rPr lang="ko-KR" altLang="en-US"/>
              <a:t>층화임의추출법</a:t>
            </a:r>
          </a:p>
        </p:txBody>
      </p:sp>
      <p:sp>
        <p:nvSpPr>
          <p:cNvPr id="25605" name="Rectangle 3"/>
          <p:cNvSpPr>
            <a:spLocks noGrp="1" noChangeArrowheads="1"/>
          </p:cNvSpPr>
          <p:nvPr>
            <p:ph idx="1"/>
          </p:nvPr>
        </p:nvSpPr>
        <p:spPr>
          <a:xfrm>
            <a:off x="457200" y="1556792"/>
            <a:ext cx="8229600" cy="4256088"/>
          </a:xfrm>
        </p:spPr>
        <p:txBody>
          <a:bodyPr>
            <a:normAutofit lnSpcReduction="10000"/>
          </a:bodyPr>
          <a:lstStyle/>
          <a:p>
            <a:pPr eaLnBrk="1" hangingPunct="1">
              <a:lnSpc>
                <a:spcPct val="90000"/>
              </a:lnSpc>
            </a:pPr>
            <a:r>
              <a:rPr lang="ko-KR" altLang="en-US" sz="2600" dirty="0"/>
              <a:t>정의</a:t>
            </a:r>
            <a:r>
              <a:rPr lang="en-US" altLang="ko-KR" sz="2600" dirty="0"/>
              <a:t>: </a:t>
            </a:r>
            <a:r>
              <a:rPr lang="ko-KR" altLang="en-US" sz="2600" dirty="0"/>
              <a:t>모집단을 </a:t>
            </a:r>
            <a:r>
              <a:rPr lang="ko-KR" altLang="en-US" sz="2600" b="1" dirty="0">
                <a:solidFill>
                  <a:srgbClr val="FF0000"/>
                </a:solidFill>
              </a:rPr>
              <a:t>서로 겹치지 않는 여러 개의 층으로 분할</a:t>
            </a:r>
            <a:r>
              <a:rPr lang="ko-KR" altLang="en-US" sz="2600" dirty="0"/>
              <a:t>한 후</a:t>
            </a:r>
            <a:r>
              <a:rPr lang="en-US" altLang="ko-KR" sz="2600" dirty="0"/>
              <a:t>, </a:t>
            </a:r>
            <a:r>
              <a:rPr lang="ko-KR" altLang="en-US" sz="2600" dirty="0"/>
              <a:t>각 </a:t>
            </a:r>
            <a:r>
              <a:rPr lang="ko-KR" altLang="en-US" sz="2600" b="1" dirty="0">
                <a:solidFill>
                  <a:srgbClr val="FF0000"/>
                </a:solidFill>
              </a:rPr>
              <a:t>층별로 단순임의추출법을 적용</a:t>
            </a:r>
            <a:r>
              <a:rPr lang="ko-KR" altLang="en-US" sz="2600" dirty="0">
                <a:solidFill>
                  <a:srgbClr val="FF0000"/>
                </a:solidFill>
              </a:rPr>
              <a:t>시켜 </a:t>
            </a:r>
            <a:r>
              <a:rPr lang="ko-KR" altLang="en-US" sz="2600" dirty="0"/>
              <a:t>표본을 얻는 방법</a:t>
            </a:r>
          </a:p>
          <a:p>
            <a:pPr eaLnBrk="1" hangingPunct="1">
              <a:lnSpc>
                <a:spcPct val="90000"/>
              </a:lnSpc>
            </a:pPr>
            <a:endParaRPr lang="en-US" altLang="ko-KR" sz="2600" dirty="0"/>
          </a:p>
          <a:p>
            <a:pPr eaLnBrk="1" hangingPunct="1">
              <a:lnSpc>
                <a:spcPct val="90000"/>
              </a:lnSpc>
            </a:pPr>
            <a:r>
              <a:rPr lang="ko-KR" altLang="en-US" sz="2600" dirty="0"/>
              <a:t>예</a:t>
            </a:r>
            <a:r>
              <a:rPr lang="en-US" altLang="ko-KR" sz="2600" dirty="0"/>
              <a:t>: </a:t>
            </a:r>
            <a:r>
              <a:rPr lang="ko-KR" altLang="en-US" sz="2600" dirty="0"/>
              <a:t>전국 서점에서 판매되는 </a:t>
            </a:r>
            <a:r>
              <a:rPr lang="ko-KR" altLang="en-US" sz="2600" b="1" dirty="0">
                <a:solidFill>
                  <a:srgbClr val="FF0000"/>
                </a:solidFill>
              </a:rPr>
              <a:t>월간 도서판매량조사</a:t>
            </a:r>
          </a:p>
          <a:p>
            <a:pPr lvl="1" eaLnBrk="1" hangingPunct="1">
              <a:lnSpc>
                <a:spcPct val="90000"/>
              </a:lnSpc>
            </a:pPr>
            <a:r>
              <a:rPr lang="ko-KR" altLang="en-US" sz="2200" b="1" dirty="0">
                <a:solidFill>
                  <a:srgbClr val="FF0000"/>
                </a:solidFill>
              </a:rPr>
              <a:t>단순임의추출법 적용</a:t>
            </a:r>
          </a:p>
          <a:p>
            <a:pPr lvl="2" eaLnBrk="1" hangingPunct="1">
              <a:lnSpc>
                <a:spcPct val="90000"/>
              </a:lnSpc>
            </a:pPr>
            <a:r>
              <a:rPr lang="ko-KR" altLang="en-US" sz="2100" dirty="0"/>
              <a:t>대규모 서점이 전혀 뽑히지 않았을 때</a:t>
            </a:r>
            <a:r>
              <a:rPr lang="en-US" altLang="ko-KR" sz="2100" dirty="0"/>
              <a:t>: </a:t>
            </a:r>
            <a:r>
              <a:rPr lang="ko-KR" altLang="en-US" sz="2100" dirty="0"/>
              <a:t>과소추정</a:t>
            </a:r>
            <a:r>
              <a:rPr lang="en-US" altLang="ko-KR" sz="2100" dirty="0"/>
              <a:t>!</a:t>
            </a:r>
          </a:p>
          <a:p>
            <a:pPr lvl="2" eaLnBrk="1" hangingPunct="1">
              <a:lnSpc>
                <a:spcPct val="90000"/>
              </a:lnSpc>
            </a:pPr>
            <a:r>
              <a:rPr lang="ko-KR" altLang="en-US" sz="2100" dirty="0"/>
              <a:t>대규모 서점이 여러 개 뽑혔을 때</a:t>
            </a:r>
            <a:r>
              <a:rPr lang="en-US" altLang="ko-KR" sz="2100" dirty="0"/>
              <a:t>: </a:t>
            </a:r>
            <a:r>
              <a:rPr lang="ko-KR" altLang="en-US" sz="2100" dirty="0"/>
              <a:t>과대추정</a:t>
            </a:r>
            <a:r>
              <a:rPr lang="en-US" altLang="ko-KR" sz="2100" dirty="0"/>
              <a:t>!</a:t>
            </a:r>
          </a:p>
          <a:p>
            <a:pPr lvl="2" eaLnBrk="1" hangingPunct="1">
              <a:lnSpc>
                <a:spcPct val="90000"/>
              </a:lnSpc>
            </a:pPr>
            <a:r>
              <a:rPr lang="ko-KR" altLang="en-US" sz="2100" dirty="0" err="1"/>
              <a:t>추정값의</a:t>
            </a:r>
            <a:r>
              <a:rPr lang="ko-KR" altLang="en-US" sz="2100" dirty="0"/>
              <a:t> 변동이 큼</a:t>
            </a:r>
          </a:p>
          <a:p>
            <a:pPr lvl="1" eaLnBrk="1" hangingPunct="1">
              <a:lnSpc>
                <a:spcPct val="90000"/>
              </a:lnSpc>
            </a:pPr>
            <a:r>
              <a:rPr lang="ko-KR" altLang="en-US" sz="2200" dirty="0"/>
              <a:t>해결방안</a:t>
            </a:r>
          </a:p>
          <a:p>
            <a:pPr lvl="2" eaLnBrk="1" hangingPunct="1">
              <a:lnSpc>
                <a:spcPct val="90000"/>
              </a:lnSpc>
            </a:pPr>
            <a:r>
              <a:rPr lang="ko-KR" altLang="en-US" sz="2100" dirty="0"/>
              <a:t>매장의 규모에 따라 </a:t>
            </a:r>
            <a:r>
              <a:rPr lang="ko-KR" altLang="en-US" sz="2100" b="1" dirty="0">
                <a:solidFill>
                  <a:srgbClr val="FF0000"/>
                </a:solidFill>
              </a:rPr>
              <a:t>대</a:t>
            </a:r>
            <a:r>
              <a:rPr lang="en-US" altLang="ko-KR" sz="2100" b="1" dirty="0">
                <a:solidFill>
                  <a:srgbClr val="FF0000"/>
                </a:solidFill>
              </a:rPr>
              <a:t>, </a:t>
            </a:r>
            <a:r>
              <a:rPr lang="ko-KR" altLang="en-US" sz="2100" b="1" dirty="0">
                <a:solidFill>
                  <a:srgbClr val="FF0000"/>
                </a:solidFill>
              </a:rPr>
              <a:t>중</a:t>
            </a:r>
            <a:r>
              <a:rPr lang="en-US" altLang="ko-KR" sz="2100" b="1" dirty="0">
                <a:solidFill>
                  <a:srgbClr val="FF0000"/>
                </a:solidFill>
              </a:rPr>
              <a:t>, </a:t>
            </a:r>
            <a:r>
              <a:rPr lang="ko-KR" altLang="en-US" sz="2100" b="1" dirty="0">
                <a:solidFill>
                  <a:srgbClr val="FF0000"/>
                </a:solidFill>
              </a:rPr>
              <a:t>소로 구분</a:t>
            </a:r>
            <a:r>
              <a:rPr lang="ko-KR" altLang="en-US" sz="2100" dirty="0"/>
              <a:t>한 후</a:t>
            </a:r>
            <a:r>
              <a:rPr lang="en-US" altLang="ko-KR" sz="2100" dirty="0"/>
              <a:t>, </a:t>
            </a:r>
            <a:r>
              <a:rPr lang="ko-KR" altLang="en-US" sz="2100" dirty="0"/>
              <a:t>각 </a:t>
            </a:r>
            <a:r>
              <a:rPr lang="ko-KR" altLang="en-US" sz="2100" b="1" dirty="0">
                <a:solidFill>
                  <a:srgbClr val="FF0000"/>
                </a:solidFill>
              </a:rPr>
              <a:t>규모별로 표본 선택</a:t>
            </a:r>
            <a:r>
              <a:rPr lang="ko-KR" altLang="en-US" sz="2100" dirty="0">
                <a:solidFill>
                  <a:srgbClr val="FF0000"/>
                </a:solidFill>
              </a:rPr>
              <a:t> </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25602"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5603" name="슬라이드 번호 개체 틀 5"/>
          <p:cNvSpPr>
            <a:spLocks noGrp="1"/>
          </p:cNvSpPr>
          <p:nvPr>
            <p:ph type="sldNum" sz="quarter" idx="12"/>
          </p:nvPr>
        </p:nvSpPr>
        <p:spPr>
          <a:noFill/>
        </p:spPr>
        <p:txBody>
          <a:bodyPr/>
          <a:lstStyle/>
          <a:p>
            <a:fld id="{C1DA1010-68E6-4AF7-8B50-0624F37EF4EA}" type="slidenum">
              <a:rPr lang="ko-KR" altLang="en-US" smtClean="0"/>
              <a:pPr/>
              <a:t>11</a:t>
            </a:fld>
            <a:endParaRPr lang="en-US" altLang="ko-K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ko-KR" altLang="en-US"/>
              <a:t>층화임의추출법</a:t>
            </a:r>
          </a:p>
        </p:txBody>
      </p:sp>
      <p:sp>
        <p:nvSpPr>
          <p:cNvPr id="26629" name="Rectangle 3"/>
          <p:cNvSpPr>
            <a:spLocks noGrp="1" noChangeArrowheads="1"/>
          </p:cNvSpPr>
          <p:nvPr>
            <p:ph idx="1"/>
          </p:nvPr>
        </p:nvSpPr>
        <p:spPr>
          <a:xfrm>
            <a:off x="457200" y="1628800"/>
            <a:ext cx="8229600" cy="4256088"/>
          </a:xfrm>
        </p:spPr>
        <p:txBody>
          <a:bodyPr>
            <a:normAutofit lnSpcReduction="10000"/>
          </a:bodyPr>
          <a:lstStyle/>
          <a:p>
            <a:pPr eaLnBrk="1" hangingPunct="1"/>
            <a:r>
              <a:rPr lang="ko-KR" altLang="en-US" sz="2600" b="1" dirty="0"/>
              <a:t>장점</a:t>
            </a:r>
          </a:p>
          <a:p>
            <a:pPr lvl="1" eaLnBrk="1" hangingPunct="1"/>
            <a:r>
              <a:rPr lang="ko-KR" altLang="en-US" sz="2200" b="1" dirty="0">
                <a:solidFill>
                  <a:srgbClr val="FF0000"/>
                </a:solidFill>
              </a:rPr>
              <a:t>단순임의추출법보다 </a:t>
            </a:r>
            <a:r>
              <a:rPr lang="ko-KR" altLang="en-US" sz="2200" b="1" dirty="0" err="1">
                <a:solidFill>
                  <a:srgbClr val="FF0000"/>
                </a:solidFill>
              </a:rPr>
              <a:t>추정량의</a:t>
            </a:r>
            <a:r>
              <a:rPr lang="ko-KR" altLang="en-US" sz="2200" b="1" dirty="0">
                <a:solidFill>
                  <a:srgbClr val="FF0000"/>
                </a:solidFill>
              </a:rPr>
              <a:t> 표준오차</a:t>
            </a:r>
            <a:r>
              <a:rPr lang="ko-KR" altLang="en-US" sz="2200" dirty="0"/>
              <a:t>가 줄어듦</a:t>
            </a:r>
            <a:r>
              <a:rPr lang="en-US" altLang="ko-KR" sz="2200" dirty="0"/>
              <a:t>. </a:t>
            </a:r>
            <a:r>
              <a:rPr lang="ko-KR" altLang="en-US" sz="2200" dirty="0"/>
              <a:t>단</a:t>
            </a:r>
            <a:r>
              <a:rPr lang="en-US" altLang="ko-KR" sz="2200" dirty="0"/>
              <a:t>, </a:t>
            </a:r>
            <a:r>
              <a:rPr lang="ko-KR" altLang="en-US" sz="2200" dirty="0"/>
              <a:t>층 내 추출단위들이 동질적일수록</a:t>
            </a:r>
            <a:r>
              <a:rPr lang="en-US" altLang="ko-KR" sz="2200" dirty="0"/>
              <a:t>!</a:t>
            </a:r>
          </a:p>
          <a:p>
            <a:pPr lvl="1" eaLnBrk="1" hangingPunct="1"/>
            <a:r>
              <a:rPr lang="ko-KR" altLang="en-US" sz="2200" b="1" dirty="0">
                <a:solidFill>
                  <a:srgbClr val="FF0000"/>
                </a:solidFill>
              </a:rPr>
              <a:t>전체 모집단에 대한 추정</a:t>
            </a:r>
            <a:r>
              <a:rPr lang="ko-KR" altLang="en-US" sz="2200" dirty="0"/>
              <a:t>뿐만 아니라 각 </a:t>
            </a:r>
            <a:r>
              <a:rPr lang="ko-KR" altLang="en-US" sz="2200" b="1" dirty="0">
                <a:solidFill>
                  <a:srgbClr val="FF0000"/>
                </a:solidFill>
              </a:rPr>
              <a:t>층별로도 추정</a:t>
            </a:r>
            <a:r>
              <a:rPr lang="ko-KR" altLang="en-US" sz="2200" dirty="0"/>
              <a:t>이 가능</a:t>
            </a:r>
          </a:p>
          <a:p>
            <a:pPr lvl="1" eaLnBrk="1" hangingPunct="1"/>
            <a:r>
              <a:rPr lang="ko-KR" altLang="en-US" sz="2200" dirty="0"/>
              <a:t>대표성이 높음</a:t>
            </a:r>
          </a:p>
          <a:p>
            <a:pPr lvl="1" eaLnBrk="1" hangingPunct="1"/>
            <a:r>
              <a:rPr lang="ko-KR" altLang="en-US" sz="2200" dirty="0"/>
              <a:t>조사 관리가 편리하고 조사 비용도 절감됨</a:t>
            </a:r>
          </a:p>
          <a:p>
            <a:pPr eaLnBrk="1" hangingPunct="1"/>
            <a:endParaRPr lang="en-US" altLang="ko-KR" sz="2600" b="1" dirty="0"/>
          </a:p>
          <a:p>
            <a:pPr eaLnBrk="1" hangingPunct="1"/>
            <a:r>
              <a:rPr lang="ko-KR" altLang="en-US" sz="2600" b="1" dirty="0"/>
              <a:t>추가</a:t>
            </a:r>
            <a:r>
              <a:rPr lang="ko-KR" altLang="en-US" sz="2600" dirty="0"/>
              <a:t>적인 요구 사항</a:t>
            </a:r>
          </a:p>
          <a:p>
            <a:pPr lvl="1" eaLnBrk="1" hangingPunct="1"/>
            <a:r>
              <a:rPr lang="ko-KR" altLang="en-US" sz="2200" b="1" dirty="0" err="1">
                <a:solidFill>
                  <a:srgbClr val="FF0000"/>
                </a:solidFill>
              </a:rPr>
              <a:t>층화의</a:t>
            </a:r>
            <a:r>
              <a:rPr lang="ko-KR" altLang="en-US" sz="2200" b="1" dirty="0">
                <a:solidFill>
                  <a:srgbClr val="FF0000"/>
                </a:solidFill>
              </a:rPr>
              <a:t> 기준 </a:t>
            </a:r>
            <a:r>
              <a:rPr lang="ko-KR" altLang="en-US" sz="2200" dirty="0"/>
              <a:t>마련</a:t>
            </a:r>
          </a:p>
          <a:p>
            <a:pPr lvl="1" eaLnBrk="1" hangingPunct="1"/>
            <a:r>
              <a:rPr lang="ko-KR" altLang="en-US" sz="2200" dirty="0"/>
              <a:t>각 층별로 적절한 표본의 크기 </a:t>
            </a:r>
            <a:r>
              <a:rPr lang="ko-KR" altLang="en-US" sz="2200" b="1" dirty="0">
                <a:solidFill>
                  <a:srgbClr val="FF0000"/>
                </a:solidFill>
              </a:rPr>
              <a:t>배분</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26626"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6627" name="슬라이드 번호 개체 틀 5"/>
          <p:cNvSpPr>
            <a:spLocks noGrp="1"/>
          </p:cNvSpPr>
          <p:nvPr>
            <p:ph type="sldNum" sz="quarter" idx="12"/>
          </p:nvPr>
        </p:nvSpPr>
        <p:spPr>
          <a:noFill/>
        </p:spPr>
        <p:txBody>
          <a:bodyPr/>
          <a:lstStyle/>
          <a:p>
            <a:fld id="{9D1861B0-36C8-4BE6-8374-D7373EE1B450}" type="slidenum">
              <a:rPr lang="ko-KR" altLang="en-US" smtClean="0"/>
              <a:pPr/>
              <a:t>12</a:t>
            </a:fld>
            <a:endParaRPr lang="en-US" altLang="ko-K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ko-KR" altLang="en-US"/>
              <a:t>층화변수의 선택</a:t>
            </a:r>
          </a:p>
        </p:txBody>
      </p:sp>
      <p:sp>
        <p:nvSpPr>
          <p:cNvPr id="27653" name="Rectangle 3"/>
          <p:cNvSpPr>
            <a:spLocks noGrp="1" noChangeArrowheads="1"/>
          </p:cNvSpPr>
          <p:nvPr>
            <p:ph idx="1"/>
          </p:nvPr>
        </p:nvSpPr>
        <p:spPr>
          <a:xfrm>
            <a:off x="457200" y="1628800"/>
            <a:ext cx="8229600" cy="4256088"/>
          </a:xfrm>
        </p:spPr>
        <p:txBody>
          <a:bodyPr>
            <a:normAutofit lnSpcReduction="10000"/>
          </a:bodyPr>
          <a:lstStyle/>
          <a:p>
            <a:pPr eaLnBrk="1" hangingPunct="1">
              <a:lnSpc>
                <a:spcPct val="80000"/>
              </a:lnSpc>
            </a:pPr>
            <a:r>
              <a:rPr lang="ko-KR" altLang="en-US" sz="1900" dirty="0"/>
              <a:t>기준</a:t>
            </a:r>
          </a:p>
          <a:p>
            <a:pPr lvl="1" eaLnBrk="1" hangingPunct="1">
              <a:lnSpc>
                <a:spcPct val="80000"/>
              </a:lnSpc>
            </a:pPr>
            <a:r>
              <a:rPr lang="ko-KR" altLang="en-US" sz="1700" dirty="0"/>
              <a:t>연구변수</a:t>
            </a:r>
            <a:r>
              <a:rPr lang="en-US" altLang="ko-KR" sz="1700" dirty="0"/>
              <a:t>(</a:t>
            </a:r>
            <a:r>
              <a:rPr lang="ko-KR" altLang="en-US" sz="1700" dirty="0"/>
              <a:t>혹은 </a:t>
            </a:r>
            <a:r>
              <a:rPr lang="ko-KR" altLang="en-US" sz="1700" b="1" dirty="0">
                <a:solidFill>
                  <a:srgbClr val="FF0000"/>
                </a:solidFill>
              </a:rPr>
              <a:t>조사변수</a:t>
            </a:r>
            <a:r>
              <a:rPr lang="en-US" altLang="ko-KR" sz="1700" b="1" dirty="0">
                <a:solidFill>
                  <a:srgbClr val="FF0000"/>
                </a:solidFill>
              </a:rPr>
              <a:t>)</a:t>
            </a:r>
            <a:r>
              <a:rPr lang="ko-KR" altLang="en-US" sz="1700" b="1" dirty="0">
                <a:solidFill>
                  <a:srgbClr val="FF0000"/>
                </a:solidFill>
              </a:rPr>
              <a:t>의 특성과 밀접하게 연관</a:t>
            </a:r>
            <a:r>
              <a:rPr lang="ko-KR" altLang="en-US" sz="1700" dirty="0"/>
              <a:t>되어 있는 변수로</a:t>
            </a:r>
            <a:r>
              <a:rPr lang="en-US" altLang="ko-KR" sz="1700" dirty="0"/>
              <a:t>!</a:t>
            </a:r>
          </a:p>
          <a:p>
            <a:pPr lvl="1" eaLnBrk="1" hangingPunct="1">
              <a:lnSpc>
                <a:spcPct val="80000"/>
              </a:lnSpc>
            </a:pPr>
            <a:r>
              <a:rPr lang="ko-KR" altLang="en-US" sz="1700" dirty="0"/>
              <a:t>모집단의 </a:t>
            </a:r>
            <a:r>
              <a:rPr lang="ko-KR" altLang="en-US" sz="1700" b="1" dirty="0">
                <a:solidFill>
                  <a:srgbClr val="FF0000"/>
                </a:solidFill>
              </a:rPr>
              <a:t>모든 추출단위에 대해 값</a:t>
            </a:r>
            <a:r>
              <a:rPr lang="ko-KR" altLang="en-US" sz="1700" b="1" dirty="0"/>
              <a:t>을 알 수 있는 변수</a:t>
            </a:r>
            <a:r>
              <a:rPr lang="ko-KR" altLang="en-US" sz="1700" dirty="0"/>
              <a:t>로</a:t>
            </a:r>
            <a:r>
              <a:rPr lang="en-US" altLang="ko-KR" sz="1700" dirty="0"/>
              <a:t>!</a:t>
            </a:r>
          </a:p>
          <a:p>
            <a:pPr eaLnBrk="1" hangingPunct="1">
              <a:lnSpc>
                <a:spcPct val="80000"/>
              </a:lnSpc>
            </a:pPr>
            <a:endParaRPr lang="en-US" altLang="ko-KR" sz="1900" dirty="0"/>
          </a:p>
          <a:p>
            <a:pPr eaLnBrk="1" hangingPunct="1">
              <a:lnSpc>
                <a:spcPct val="80000"/>
              </a:lnSpc>
            </a:pPr>
            <a:r>
              <a:rPr lang="ko-KR" altLang="en-US" sz="1900" dirty="0" err="1"/>
              <a:t>층화변수</a:t>
            </a:r>
            <a:endParaRPr lang="ko-KR" altLang="en-US" sz="1900" dirty="0"/>
          </a:p>
          <a:p>
            <a:pPr lvl="1" eaLnBrk="1" hangingPunct="1">
              <a:lnSpc>
                <a:spcPct val="80000"/>
              </a:lnSpc>
            </a:pPr>
            <a:r>
              <a:rPr lang="ko-KR" altLang="en-US" sz="1700" b="1" dirty="0" err="1">
                <a:solidFill>
                  <a:srgbClr val="FF0000"/>
                </a:solidFill>
              </a:rPr>
              <a:t>질적</a:t>
            </a:r>
            <a:r>
              <a:rPr lang="ko-KR" altLang="en-US" sz="1700" dirty="0" err="1"/>
              <a:t>변수</a:t>
            </a:r>
            <a:endParaRPr lang="ko-KR" altLang="en-US" sz="1700" dirty="0"/>
          </a:p>
          <a:p>
            <a:pPr lvl="1" eaLnBrk="1" hangingPunct="1">
              <a:lnSpc>
                <a:spcPct val="80000"/>
              </a:lnSpc>
            </a:pPr>
            <a:r>
              <a:rPr lang="ko-KR" altLang="en-US" sz="1700" b="1" dirty="0" err="1">
                <a:solidFill>
                  <a:srgbClr val="FF0000"/>
                </a:solidFill>
              </a:rPr>
              <a:t>양적</a:t>
            </a:r>
            <a:r>
              <a:rPr lang="ko-KR" altLang="en-US" sz="1700" dirty="0" err="1"/>
              <a:t>변수</a:t>
            </a:r>
            <a:endParaRPr lang="ko-KR" altLang="en-US" sz="1700" dirty="0"/>
          </a:p>
          <a:p>
            <a:pPr eaLnBrk="1" hangingPunct="1">
              <a:lnSpc>
                <a:spcPct val="80000"/>
              </a:lnSpc>
            </a:pPr>
            <a:endParaRPr lang="en-US" altLang="ko-KR" sz="1900" dirty="0"/>
          </a:p>
          <a:p>
            <a:pPr eaLnBrk="1" hangingPunct="1">
              <a:lnSpc>
                <a:spcPct val="80000"/>
              </a:lnSpc>
            </a:pPr>
            <a:r>
              <a:rPr lang="ko-KR" altLang="en-US" sz="1900" dirty="0"/>
              <a:t>몇 가지 예</a:t>
            </a:r>
          </a:p>
          <a:p>
            <a:pPr lvl="1" eaLnBrk="1" hangingPunct="1">
              <a:lnSpc>
                <a:spcPct val="80000"/>
              </a:lnSpc>
            </a:pPr>
            <a:r>
              <a:rPr lang="ko-KR" altLang="en-US" sz="1700" dirty="0"/>
              <a:t>여론조사</a:t>
            </a:r>
            <a:r>
              <a:rPr lang="en-US" altLang="ko-KR" sz="1700" dirty="0"/>
              <a:t>: </a:t>
            </a:r>
            <a:r>
              <a:rPr lang="ko-KR" altLang="en-US" sz="1700" b="1" dirty="0">
                <a:solidFill>
                  <a:srgbClr val="FF0000"/>
                </a:solidFill>
              </a:rPr>
              <a:t>성별</a:t>
            </a:r>
            <a:r>
              <a:rPr lang="en-US" altLang="ko-KR" sz="1700" b="1" dirty="0">
                <a:solidFill>
                  <a:srgbClr val="FF0000"/>
                </a:solidFill>
              </a:rPr>
              <a:t>, </a:t>
            </a:r>
            <a:r>
              <a:rPr lang="ko-KR" altLang="en-US" sz="1700" b="1" dirty="0">
                <a:solidFill>
                  <a:srgbClr val="FF0000"/>
                </a:solidFill>
              </a:rPr>
              <a:t>지역</a:t>
            </a:r>
            <a:r>
              <a:rPr lang="en-US" altLang="ko-KR" sz="1700" b="1" dirty="0">
                <a:solidFill>
                  <a:srgbClr val="FF0000"/>
                </a:solidFill>
              </a:rPr>
              <a:t>, </a:t>
            </a:r>
            <a:r>
              <a:rPr lang="ko-KR" altLang="en-US" sz="1700" b="1" dirty="0">
                <a:solidFill>
                  <a:srgbClr val="FF0000"/>
                </a:solidFill>
              </a:rPr>
              <a:t>연령</a:t>
            </a:r>
            <a:r>
              <a:rPr lang="en-US" altLang="ko-KR" sz="1700" b="1" dirty="0">
                <a:solidFill>
                  <a:srgbClr val="FF0000"/>
                </a:solidFill>
              </a:rPr>
              <a:t>, </a:t>
            </a:r>
            <a:r>
              <a:rPr lang="ko-KR" altLang="en-US" sz="1700" b="1" dirty="0">
                <a:solidFill>
                  <a:srgbClr val="FF0000"/>
                </a:solidFill>
              </a:rPr>
              <a:t>학력</a:t>
            </a:r>
            <a:r>
              <a:rPr lang="ko-KR" altLang="en-US" sz="1700" b="1" dirty="0"/>
              <a:t> </a:t>
            </a:r>
            <a:r>
              <a:rPr lang="ko-KR" altLang="en-US" sz="1700" dirty="0"/>
              <a:t>등</a:t>
            </a:r>
          </a:p>
          <a:p>
            <a:pPr lvl="1" eaLnBrk="1" hangingPunct="1">
              <a:lnSpc>
                <a:spcPct val="80000"/>
              </a:lnSpc>
            </a:pPr>
            <a:r>
              <a:rPr lang="ko-KR" altLang="en-US" sz="1700" dirty="0"/>
              <a:t>제조업체나 사업체에 관한 조사</a:t>
            </a:r>
            <a:r>
              <a:rPr lang="en-US" altLang="ko-KR" sz="1700" dirty="0"/>
              <a:t>: </a:t>
            </a:r>
            <a:r>
              <a:rPr lang="ko-KR" altLang="en-US" sz="1700" b="1" dirty="0">
                <a:solidFill>
                  <a:srgbClr val="FF0000"/>
                </a:solidFill>
              </a:rPr>
              <a:t>전년도 매출액</a:t>
            </a:r>
            <a:r>
              <a:rPr lang="en-US" altLang="ko-KR" sz="1700" b="1" dirty="0">
                <a:solidFill>
                  <a:srgbClr val="FF0000"/>
                </a:solidFill>
              </a:rPr>
              <a:t>, </a:t>
            </a:r>
            <a:r>
              <a:rPr lang="ko-KR" altLang="en-US" sz="1700" b="1" dirty="0">
                <a:solidFill>
                  <a:srgbClr val="FF0000"/>
                </a:solidFill>
              </a:rPr>
              <a:t>종업원 수</a:t>
            </a:r>
            <a:r>
              <a:rPr lang="ko-KR" altLang="en-US" sz="1700" b="1" dirty="0"/>
              <a:t> </a:t>
            </a:r>
            <a:r>
              <a:rPr lang="ko-KR" altLang="en-US" sz="1700" dirty="0"/>
              <a:t>등</a:t>
            </a:r>
          </a:p>
          <a:p>
            <a:pPr lvl="1" eaLnBrk="1" hangingPunct="1">
              <a:lnSpc>
                <a:spcPct val="80000"/>
              </a:lnSpc>
            </a:pPr>
            <a:r>
              <a:rPr lang="ko-KR" altLang="en-US" sz="1700" dirty="0"/>
              <a:t>농작물의 생산량조사</a:t>
            </a:r>
            <a:r>
              <a:rPr lang="en-US" altLang="ko-KR" sz="1700" dirty="0"/>
              <a:t>: </a:t>
            </a:r>
            <a:r>
              <a:rPr lang="ko-KR" altLang="en-US" sz="1700" dirty="0" err="1"/>
              <a:t>단위구</a:t>
            </a:r>
            <a:r>
              <a:rPr lang="en-US" altLang="ko-KR" sz="1700" dirty="0"/>
              <a:t>(</a:t>
            </a:r>
            <a:r>
              <a:rPr lang="ko-KR" altLang="en-US" sz="1700" dirty="0"/>
              <a:t>혹은 </a:t>
            </a:r>
            <a:r>
              <a:rPr lang="ko-KR" altLang="en-US" sz="1700" dirty="0" err="1"/>
              <a:t>조사구</a:t>
            </a:r>
            <a:r>
              <a:rPr lang="en-US" altLang="ko-KR" sz="1700" dirty="0"/>
              <a:t>) </a:t>
            </a:r>
            <a:r>
              <a:rPr lang="ko-KR" altLang="en-US" sz="1700" dirty="0"/>
              <a:t>내 </a:t>
            </a:r>
            <a:r>
              <a:rPr lang="ko-KR" altLang="en-US" sz="1700" b="1" dirty="0">
                <a:solidFill>
                  <a:srgbClr val="FF0000"/>
                </a:solidFill>
              </a:rPr>
              <a:t>논의 비율</a:t>
            </a:r>
            <a:r>
              <a:rPr lang="ko-KR" altLang="en-US" sz="1700" b="1" dirty="0"/>
              <a:t> </a:t>
            </a:r>
            <a:r>
              <a:rPr lang="ko-KR" altLang="en-US" sz="1700" dirty="0"/>
              <a:t>등</a:t>
            </a:r>
          </a:p>
          <a:p>
            <a:pPr eaLnBrk="1" hangingPunct="1">
              <a:lnSpc>
                <a:spcPct val="80000"/>
              </a:lnSpc>
            </a:pPr>
            <a:endParaRPr lang="en-US" altLang="ko-KR" sz="1900" dirty="0"/>
          </a:p>
          <a:p>
            <a:pPr eaLnBrk="1" hangingPunct="1">
              <a:lnSpc>
                <a:spcPct val="80000"/>
              </a:lnSpc>
            </a:pPr>
            <a:r>
              <a:rPr lang="ko-KR" altLang="en-US" sz="1900" dirty="0"/>
              <a:t>층의 </a:t>
            </a:r>
            <a:r>
              <a:rPr lang="ko-KR" altLang="en-US" sz="1900" dirty="0" err="1"/>
              <a:t>최적경계점</a:t>
            </a:r>
            <a:r>
              <a:rPr lang="ko-KR" altLang="en-US" sz="1900" dirty="0"/>
              <a:t> 결정</a:t>
            </a:r>
          </a:p>
          <a:p>
            <a:pPr lvl="1" eaLnBrk="1" hangingPunct="1">
              <a:lnSpc>
                <a:spcPct val="80000"/>
              </a:lnSpc>
            </a:pPr>
            <a:r>
              <a:rPr lang="ko-KR" altLang="en-US" sz="1700" dirty="0"/>
              <a:t>층의 개수보다 </a:t>
            </a:r>
            <a:r>
              <a:rPr lang="ko-KR" altLang="en-US" sz="1700" b="1" dirty="0">
                <a:solidFill>
                  <a:srgbClr val="FF0000"/>
                </a:solidFill>
              </a:rPr>
              <a:t>하나 적게</a:t>
            </a:r>
            <a:r>
              <a:rPr lang="en-US" altLang="ko-KR" sz="1700" dirty="0"/>
              <a:t>!</a:t>
            </a:r>
          </a:p>
          <a:p>
            <a:pPr lvl="1" eaLnBrk="1" hangingPunct="1">
              <a:lnSpc>
                <a:spcPct val="80000"/>
              </a:lnSpc>
            </a:pPr>
            <a:r>
              <a:rPr lang="ko-KR" altLang="en-US" sz="1700" b="1" dirty="0" err="1">
                <a:solidFill>
                  <a:srgbClr val="FF0000"/>
                </a:solidFill>
              </a:rPr>
              <a:t>추정값의</a:t>
            </a:r>
            <a:r>
              <a:rPr lang="ko-KR" altLang="en-US" sz="1700" b="1" dirty="0">
                <a:solidFill>
                  <a:srgbClr val="FF0000"/>
                </a:solidFill>
              </a:rPr>
              <a:t> 분산이 최소</a:t>
            </a:r>
            <a:r>
              <a:rPr lang="ko-KR" altLang="en-US" sz="1700" dirty="0"/>
              <a:t>가 되도록</a:t>
            </a:r>
            <a:r>
              <a:rPr lang="en-US" altLang="ko-KR" sz="1700" dirty="0"/>
              <a:t>!</a:t>
            </a:r>
          </a:p>
          <a:p>
            <a:pPr lvl="1" eaLnBrk="1" hangingPunct="1">
              <a:lnSpc>
                <a:spcPct val="80000"/>
              </a:lnSpc>
            </a:pPr>
            <a:r>
              <a:rPr lang="ko-KR" altLang="en-US" sz="1700" dirty="0"/>
              <a:t>대표적인 방법</a:t>
            </a:r>
            <a:r>
              <a:rPr lang="en-US" altLang="ko-KR" sz="1700" dirty="0"/>
              <a:t>: </a:t>
            </a:r>
            <a:r>
              <a:rPr lang="en-US" altLang="ko-KR" sz="1700" dirty="0" err="1"/>
              <a:t>Dalenius</a:t>
            </a:r>
            <a:r>
              <a:rPr lang="en-US" altLang="ko-KR" sz="1700" dirty="0"/>
              <a:t> &amp; Hodges’s </a:t>
            </a:r>
            <a:r>
              <a:rPr lang="ko-KR" altLang="en-US" sz="1700" b="1" dirty="0" err="1">
                <a:solidFill>
                  <a:srgbClr val="FF0000"/>
                </a:solidFill>
              </a:rPr>
              <a:t>누적도수제곱근법</a:t>
            </a:r>
            <a:endParaRPr lang="ko-KR" altLang="en-US" sz="1700" b="1" dirty="0">
              <a:solidFill>
                <a:srgbClr val="FF0000"/>
              </a:solidFill>
            </a:endParaRPr>
          </a:p>
          <a:p>
            <a:pPr lvl="2" eaLnBrk="1" hangingPunct="1">
              <a:lnSpc>
                <a:spcPct val="80000"/>
              </a:lnSpc>
            </a:pPr>
            <a:endParaRPr lang="ko-KR" altLang="en-US" sz="1600" dirty="0"/>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27650"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7651" name="슬라이드 번호 개체 틀 5"/>
          <p:cNvSpPr>
            <a:spLocks noGrp="1"/>
          </p:cNvSpPr>
          <p:nvPr>
            <p:ph type="sldNum" sz="quarter" idx="12"/>
          </p:nvPr>
        </p:nvSpPr>
        <p:spPr>
          <a:noFill/>
        </p:spPr>
        <p:txBody>
          <a:bodyPr/>
          <a:lstStyle/>
          <a:p>
            <a:fld id="{5B69CE81-9699-4D8D-BE26-FA05E620F9C4}" type="slidenum">
              <a:rPr lang="ko-KR" altLang="en-US" smtClean="0"/>
              <a:pPr/>
              <a:t>13</a:t>
            </a:fld>
            <a:endParaRPr lang="en-US" altLang="ko-K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defRPr/>
            </a:pPr>
            <a:r>
              <a:rPr lang="ko-KR" altLang="en-US"/>
              <a:t>표본의 배분</a:t>
            </a:r>
          </a:p>
        </p:txBody>
      </p:sp>
      <p:sp>
        <p:nvSpPr>
          <p:cNvPr id="28677" name="Rectangle 3"/>
          <p:cNvSpPr>
            <a:spLocks noGrp="1" noChangeArrowheads="1"/>
          </p:cNvSpPr>
          <p:nvPr>
            <p:ph idx="1"/>
          </p:nvPr>
        </p:nvSpPr>
        <p:spPr>
          <a:xfrm>
            <a:off x="457200" y="1628800"/>
            <a:ext cx="8229600" cy="4256088"/>
          </a:xfrm>
        </p:spPr>
        <p:txBody>
          <a:bodyPr>
            <a:normAutofit lnSpcReduction="10000"/>
          </a:bodyPr>
          <a:lstStyle/>
          <a:p>
            <a:pPr eaLnBrk="1" hangingPunct="1">
              <a:lnSpc>
                <a:spcPct val="80000"/>
              </a:lnSpc>
            </a:pPr>
            <a:r>
              <a:rPr lang="ko-KR" altLang="en-US" sz="2600" dirty="0"/>
              <a:t>고려할 사항</a:t>
            </a:r>
          </a:p>
          <a:p>
            <a:pPr lvl="1" eaLnBrk="1" hangingPunct="1">
              <a:lnSpc>
                <a:spcPct val="80000"/>
              </a:lnSpc>
            </a:pPr>
            <a:r>
              <a:rPr lang="ko-KR" altLang="en-US" sz="2200" dirty="0"/>
              <a:t>각 층 내의 </a:t>
            </a:r>
            <a:r>
              <a:rPr lang="ko-KR" altLang="en-US" sz="2200" b="1" dirty="0">
                <a:solidFill>
                  <a:srgbClr val="FF0000"/>
                </a:solidFill>
              </a:rPr>
              <a:t>추출단위들의 수</a:t>
            </a:r>
            <a:r>
              <a:rPr lang="en-US" altLang="ko-KR" sz="2200" dirty="0"/>
              <a:t>: </a:t>
            </a:r>
            <a:r>
              <a:rPr lang="ko-KR" altLang="en-US" sz="2200" dirty="0"/>
              <a:t>많으면 크게</a:t>
            </a:r>
            <a:r>
              <a:rPr lang="en-US" altLang="ko-KR" sz="2200" dirty="0"/>
              <a:t>!</a:t>
            </a:r>
          </a:p>
          <a:p>
            <a:pPr lvl="1" eaLnBrk="1" hangingPunct="1">
              <a:lnSpc>
                <a:spcPct val="80000"/>
              </a:lnSpc>
            </a:pPr>
            <a:r>
              <a:rPr lang="ko-KR" altLang="en-US" sz="2200" dirty="0"/>
              <a:t>층 내 각 </a:t>
            </a:r>
            <a:r>
              <a:rPr lang="ko-KR" altLang="en-US" sz="2200" dirty="0" err="1"/>
              <a:t>관찰값들의</a:t>
            </a:r>
            <a:r>
              <a:rPr lang="ko-KR" altLang="en-US" sz="2200" dirty="0"/>
              <a:t> </a:t>
            </a:r>
            <a:r>
              <a:rPr lang="ko-KR" altLang="en-US" sz="2200" b="1" dirty="0">
                <a:solidFill>
                  <a:srgbClr val="FF0000"/>
                </a:solidFill>
              </a:rPr>
              <a:t>변동의 양</a:t>
            </a:r>
            <a:r>
              <a:rPr lang="en-US" altLang="ko-KR" sz="2200" dirty="0"/>
              <a:t>: </a:t>
            </a:r>
            <a:r>
              <a:rPr lang="ko-KR" altLang="en-US" sz="2200" dirty="0"/>
              <a:t>크면 크게</a:t>
            </a:r>
            <a:r>
              <a:rPr lang="en-US" altLang="ko-KR" sz="2200" dirty="0"/>
              <a:t>!</a:t>
            </a:r>
          </a:p>
          <a:p>
            <a:pPr lvl="1" eaLnBrk="1" hangingPunct="1">
              <a:lnSpc>
                <a:spcPct val="80000"/>
              </a:lnSpc>
            </a:pPr>
            <a:r>
              <a:rPr lang="ko-KR" altLang="en-US" sz="2200" dirty="0"/>
              <a:t>추출단위 당 </a:t>
            </a:r>
            <a:r>
              <a:rPr lang="ko-KR" altLang="en-US" sz="2200" b="1" dirty="0">
                <a:solidFill>
                  <a:srgbClr val="FF0000"/>
                </a:solidFill>
              </a:rPr>
              <a:t>조사비용</a:t>
            </a:r>
            <a:r>
              <a:rPr lang="en-US" altLang="ko-KR" sz="2200" dirty="0"/>
              <a:t>: </a:t>
            </a:r>
            <a:r>
              <a:rPr lang="ko-KR" altLang="en-US" sz="2200" dirty="0"/>
              <a:t>많이 들면 작게</a:t>
            </a:r>
            <a:r>
              <a:rPr lang="en-US" altLang="ko-KR" sz="2200" dirty="0"/>
              <a:t>!</a:t>
            </a:r>
          </a:p>
          <a:p>
            <a:pPr eaLnBrk="1" hangingPunct="1">
              <a:lnSpc>
                <a:spcPct val="80000"/>
              </a:lnSpc>
            </a:pPr>
            <a:endParaRPr lang="en-US" altLang="ko-KR" sz="2600" dirty="0"/>
          </a:p>
          <a:p>
            <a:pPr eaLnBrk="1" hangingPunct="1">
              <a:lnSpc>
                <a:spcPct val="80000"/>
              </a:lnSpc>
            </a:pPr>
            <a:r>
              <a:rPr lang="ko-KR" altLang="en-US" sz="2600" dirty="0"/>
              <a:t>몇 가지 방법</a:t>
            </a:r>
          </a:p>
          <a:p>
            <a:pPr lvl="1" eaLnBrk="1" hangingPunct="1">
              <a:lnSpc>
                <a:spcPct val="80000"/>
              </a:lnSpc>
            </a:pPr>
            <a:r>
              <a:rPr lang="ko-KR" altLang="en-US" sz="2200" dirty="0" err="1"/>
              <a:t>비례배분법</a:t>
            </a:r>
            <a:endParaRPr lang="ko-KR" altLang="en-US" sz="2200" dirty="0"/>
          </a:p>
          <a:p>
            <a:pPr lvl="2" eaLnBrk="1" hangingPunct="1">
              <a:lnSpc>
                <a:spcPct val="80000"/>
              </a:lnSpc>
            </a:pPr>
            <a:r>
              <a:rPr lang="ko-KR" altLang="en-US" dirty="0"/>
              <a:t>각 층 내의 모집단 </a:t>
            </a:r>
            <a:r>
              <a:rPr lang="ko-KR" altLang="en-US" b="1" dirty="0">
                <a:solidFill>
                  <a:srgbClr val="FF0000"/>
                </a:solidFill>
              </a:rPr>
              <a:t>추출단위들의 수</a:t>
            </a:r>
            <a:r>
              <a:rPr lang="ko-KR" altLang="en-US" dirty="0"/>
              <a:t>에 비례하게</a:t>
            </a:r>
            <a:r>
              <a:rPr lang="en-US" altLang="ko-KR" dirty="0"/>
              <a:t>!</a:t>
            </a:r>
          </a:p>
          <a:p>
            <a:pPr lvl="2" eaLnBrk="1" hangingPunct="1">
              <a:lnSpc>
                <a:spcPct val="80000"/>
              </a:lnSpc>
            </a:pPr>
            <a:r>
              <a:rPr lang="ko-KR" altLang="en-US" dirty="0"/>
              <a:t>각 층 내의 변동의 정도나 조사비용은 고려하지 않음</a:t>
            </a:r>
          </a:p>
          <a:p>
            <a:pPr lvl="1" eaLnBrk="1" hangingPunct="1">
              <a:lnSpc>
                <a:spcPct val="80000"/>
              </a:lnSpc>
            </a:pPr>
            <a:r>
              <a:rPr lang="en-US" altLang="ko-KR" sz="2200" dirty="0" err="1"/>
              <a:t>Neyman</a:t>
            </a:r>
            <a:r>
              <a:rPr lang="en-US" altLang="ko-KR" sz="2200" dirty="0"/>
              <a:t> </a:t>
            </a:r>
            <a:r>
              <a:rPr lang="ko-KR" altLang="en-US" sz="2200" dirty="0" err="1"/>
              <a:t>배분법</a:t>
            </a:r>
            <a:endParaRPr lang="ko-KR" altLang="en-US" sz="2200" dirty="0"/>
          </a:p>
          <a:p>
            <a:pPr lvl="2" eaLnBrk="1" hangingPunct="1">
              <a:lnSpc>
                <a:spcPct val="80000"/>
              </a:lnSpc>
            </a:pPr>
            <a:r>
              <a:rPr lang="ko-KR" altLang="en-US" b="1" dirty="0">
                <a:solidFill>
                  <a:srgbClr val="FF0000"/>
                </a:solidFill>
              </a:rPr>
              <a:t>층의 크기와 층별 변동</a:t>
            </a:r>
            <a:r>
              <a:rPr lang="ko-KR" altLang="en-US" dirty="0"/>
              <a:t>을 동시에 고려하여</a:t>
            </a:r>
            <a:r>
              <a:rPr lang="en-US" altLang="ko-KR" dirty="0"/>
              <a:t>!</a:t>
            </a:r>
          </a:p>
          <a:p>
            <a:pPr lvl="1" eaLnBrk="1" hangingPunct="1">
              <a:lnSpc>
                <a:spcPct val="80000"/>
              </a:lnSpc>
            </a:pPr>
            <a:r>
              <a:rPr lang="ko-KR" altLang="en-US" sz="2200" dirty="0" err="1"/>
              <a:t>최적배분법</a:t>
            </a:r>
            <a:endParaRPr lang="ko-KR" altLang="en-US" sz="2200" dirty="0"/>
          </a:p>
          <a:p>
            <a:pPr lvl="2" eaLnBrk="1" hangingPunct="1">
              <a:lnSpc>
                <a:spcPct val="80000"/>
              </a:lnSpc>
            </a:pPr>
            <a:r>
              <a:rPr lang="ko-KR" altLang="en-US" b="1" dirty="0">
                <a:solidFill>
                  <a:srgbClr val="FF0000"/>
                </a:solidFill>
              </a:rPr>
              <a:t>층의 크기</a:t>
            </a:r>
            <a:r>
              <a:rPr lang="en-US" altLang="ko-KR" b="1" dirty="0">
                <a:solidFill>
                  <a:srgbClr val="FF0000"/>
                </a:solidFill>
              </a:rPr>
              <a:t>, </a:t>
            </a:r>
            <a:r>
              <a:rPr lang="ko-KR" altLang="en-US" b="1" dirty="0">
                <a:solidFill>
                  <a:srgbClr val="FF0000"/>
                </a:solidFill>
              </a:rPr>
              <a:t>변동</a:t>
            </a:r>
            <a:r>
              <a:rPr lang="en-US" altLang="ko-KR" b="1" dirty="0">
                <a:solidFill>
                  <a:srgbClr val="FF0000"/>
                </a:solidFill>
              </a:rPr>
              <a:t>, </a:t>
            </a:r>
            <a:r>
              <a:rPr lang="ko-KR" altLang="en-US" b="1" dirty="0">
                <a:solidFill>
                  <a:srgbClr val="FF0000"/>
                </a:solidFill>
              </a:rPr>
              <a:t>조사비용</a:t>
            </a:r>
            <a:r>
              <a:rPr lang="ko-KR" altLang="en-US" dirty="0"/>
              <a:t>까지 모두 고려하여</a:t>
            </a:r>
            <a:r>
              <a:rPr lang="en-US" altLang="ko-KR" dirty="0"/>
              <a:t>!</a:t>
            </a:r>
            <a:endParaRPr lang="ko-KR" altLang="en-US" dirty="0"/>
          </a:p>
          <a:p>
            <a:pPr lvl="1" eaLnBrk="1" hangingPunct="1">
              <a:lnSpc>
                <a:spcPct val="80000"/>
              </a:lnSpc>
              <a:buFont typeface="Wingdings" pitchFamily="2" charset="2"/>
              <a:buNone/>
            </a:pPr>
            <a:endParaRPr lang="en-US" altLang="ko-KR" sz="2200" dirty="0"/>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28674"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8675" name="슬라이드 번호 개체 틀 5"/>
          <p:cNvSpPr>
            <a:spLocks noGrp="1"/>
          </p:cNvSpPr>
          <p:nvPr>
            <p:ph type="sldNum" sz="quarter" idx="12"/>
          </p:nvPr>
        </p:nvSpPr>
        <p:spPr>
          <a:noFill/>
        </p:spPr>
        <p:txBody>
          <a:bodyPr/>
          <a:lstStyle/>
          <a:p>
            <a:fld id="{AF22B85C-004E-488F-8041-FC7A9F265759}" type="slidenum">
              <a:rPr lang="ko-KR" altLang="en-US" smtClean="0"/>
              <a:pPr/>
              <a:t>14</a:t>
            </a:fld>
            <a:endParaRPr lang="en-US" altLang="ko-K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7"/>
          <p:cNvSpPr>
            <a:spLocks noGrp="1"/>
          </p:cNvSpPr>
          <p:nvPr>
            <p:ph type="title"/>
          </p:nvPr>
        </p:nvSpPr>
        <p:spPr/>
        <p:txBody>
          <a:bodyPr/>
          <a:lstStyle/>
          <a:p>
            <a:r>
              <a:rPr lang="ko-KR" altLang="en-US" dirty="0"/>
              <a:t>표본배분법 사례</a:t>
            </a:r>
          </a:p>
        </p:txBody>
      </p:sp>
      <p:sp>
        <p:nvSpPr>
          <p:cNvPr id="9" name="내용 개체 틀 8"/>
          <p:cNvSpPr>
            <a:spLocks noGrp="1"/>
          </p:cNvSpPr>
          <p:nvPr>
            <p:ph idx="1"/>
          </p:nvPr>
        </p:nvSpPr>
        <p:spPr/>
        <p:txBody>
          <a:bodyPr/>
          <a:lstStyle/>
          <a:p>
            <a:r>
              <a:rPr lang="ko-KR" altLang="en-US" dirty="0"/>
              <a:t>어느 제조업종의 전국 총 생산량을 알아보고자 한다</a:t>
            </a:r>
            <a:r>
              <a:rPr lang="en-US" altLang="ko-KR" dirty="0"/>
              <a:t>. </a:t>
            </a:r>
            <a:r>
              <a:rPr lang="ko-KR" altLang="en-US" dirty="0" err="1"/>
              <a:t>층화임의추출법에</a:t>
            </a:r>
            <a:r>
              <a:rPr lang="ko-KR" altLang="en-US" dirty="0"/>
              <a:t> 의해 </a:t>
            </a:r>
            <a:r>
              <a:rPr lang="en-US" altLang="ko-KR" dirty="0"/>
              <a:t>500</a:t>
            </a:r>
            <a:r>
              <a:rPr lang="ko-KR" altLang="en-US" dirty="0"/>
              <a:t>개의 업체를 표본으로 조사하고자 한다</a:t>
            </a:r>
            <a:r>
              <a:rPr lang="en-US" altLang="ko-KR" dirty="0"/>
              <a:t>. </a:t>
            </a:r>
          </a:p>
          <a:p>
            <a:r>
              <a:rPr lang="en-US" altLang="ko-KR" dirty="0"/>
              <a:t>Q: </a:t>
            </a:r>
            <a:r>
              <a:rPr lang="ko-KR" altLang="en-US" dirty="0"/>
              <a:t>비례배분법 </a:t>
            </a:r>
            <a:r>
              <a:rPr lang="en-US" altLang="ko-KR" dirty="0"/>
              <a:t>(</a:t>
            </a:r>
            <a:r>
              <a:rPr lang="ko-KR" altLang="en-US"/>
              <a:t>혹은 네이만배분법</a:t>
            </a:r>
            <a:r>
              <a:rPr lang="en-US" altLang="ko-KR" dirty="0"/>
              <a:t>, </a:t>
            </a:r>
            <a:r>
              <a:rPr lang="ko-KR" altLang="en-US" dirty="0"/>
              <a:t>최적배분법</a:t>
            </a:r>
            <a:r>
              <a:rPr lang="en-US" altLang="ko-KR" dirty="0"/>
              <a:t>)</a:t>
            </a:r>
            <a:r>
              <a:rPr lang="ko-KR" altLang="en-US" dirty="0"/>
              <a:t>을 사용하여 각 층의 표본의 크기를 결정하라</a:t>
            </a:r>
            <a:r>
              <a:rPr lang="en-US" altLang="ko-KR" dirty="0"/>
              <a:t>.</a:t>
            </a:r>
            <a:endParaRPr lang="ko-KR" altLang="en-US" dirty="0"/>
          </a:p>
        </p:txBody>
      </p:sp>
      <p:sp>
        <p:nvSpPr>
          <p:cNvPr id="4" name="날짜 개체 틀 3"/>
          <p:cNvSpPr>
            <a:spLocks noGrp="1"/>
          </p:cNvSpPr>
          <p:nvPr>
            <p:ph type="dt" sz="half" idx="10"/>
          </p:nvPr>
        </p:nvSpPr>
        <p:spPr/>
        <p:txBody>
          <a:bodyPr/>
          <a:lstStyle/>
          <a:p>
            <a:pPr>
              <a:defRPr/>
            </a:pPr>
            <a:r>
              <a:rPr lang="en-US" altLang="ko-KR"/>
              <a:t>May </a:t>
            </a:r>
            <a:r>
              <a:rPr lang="is-IS" altLang="ko-KR"/>
              <a:t>25, 2017</a:t>
            </a:r>
            <a:endParaRPr lang="en-US" altLang="ko-KR" dirty="0"/>
          </a:p>
        </p:txBody>
      </p:sp>
      <p:sp>
        <p:nvSpPr>
          <p:cNvPr id="5" name="바닥글 개체 틀 4"/>
          <p:cNvSpPr>
            <a:spLocks noGrp="1"/>
          </p:cNvSpPr>
          <p:nvPr>
            <p:ph type="ftr" sz="quarter" idx="11"/>
          </p:nvPr>
        </p:nvSpPr>
        <p:spPr/>
        <p:txBody>
          <a:bodyPr/>
          <a:lstStyle/>
          <a:p>
            <a:pPr>
              <a:defRPr/>
            </a:pPr>
            <a:r>
              <a:rPr lang="ko-KR" altLang="en-US"/>
              <a:t>표본추출법과 사례연구</a:t>
            </a:r>
            <a:endParaRPr lang="en-US" altLang="ko-KR" dirty="0"/>
          </a:p>
        </p:txBody>
      </p:sp>
      <p:sp>
        <p:nvSpPr>
          <p:cNvPr id="6" name="슬라이드 번호 개체 틀 5"/>
          <p:cNvSpPr>
            <a:spLocks noGrp="1"/>
          </p:cNvSpPr>
          <p:nvPr>
            <p:ph type="sldNum" sz="quarter" idx="12"/>
          </p:nvPr>
        </p:nvSpPr>
        <p:spPr/>
        <p:txBody>
          <a:bodyPr/>
          <a:lstStyle/>
          <a:p>
            <a:pPr>
              <a:defRPr/>
            </a:pPr>
            <a:fld id="{46A7BEE7-F3E8-4A29-934D-751A7675E4AA}" type="slidenum">
              <a:rPr lang="ko-KR" altLang="en-US" smtClean="0"/>
              <a:pPr>
                <a:defRPr/>
              </a:pPr>
              <a:t>15</a:t>
            </a:fld>
            <a:endParaRPr lang="en-US" altLang="ko-KR"/>
          </a:p>
        </p:txBody>
      </p:sp>
    </p:spTree>
    <p:extLst>
      <p:ext uri="{BB962C8B-B14F-4D97-AF65-F5344CB8AC3E}">
        <p14:creationId xmlns:p14="http://schemas.microsoft.com/office/powerpoint/2010/main" val="332103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7"/>
          <p:cNvSpPr>
            <a:spLocks noGrp="1"/>
          </p:cNvSpPr>
          <p:nvPr>
            <p:ph type="title"/>
          </p:nvPr>
        </p:nvSpPr>
        <p:spPr/>
        <p:txBody>
          <a:bodyPr/>
          <a:lstStyle/>
          <a:p>
            <a:r>
              <a:rPr lang="ko-KR" altLang="en-US" dirty="0"/>
              <a:t>비례배분법 사례</a:t>
            </a:r>
          </a:p>
        </p:txBody>
      </p:sp>
      <mc:AlternateContent xmlns:mc="http://schemas.openxmlformats.org/markup-compatibility/2006" xmlns:a14="http://schemas.microsoft.com/office/drawing/2010/main">
        <mc:Choice Requires="a14">
          <p:sp>
            <p:nvSpPr>
              <p:cNvPr id="9" name="내용 개체 틀 8"/>
              <p:cNvSpPr>
                <a:spLocks noGrp="1"/>
              </p:cNvSpPr>
              <p:nvPr>
                <p:ph idx="1"/>
              </p:nvPr>
            </p:nvSpPr>
            <p:spPr/>
            <p:txBody>
              <a:bodyPr>
                <a:normAutofit/>
              </a:bodyPr>
              <a:lstStyle/>
              <a:p>
                <a:r>
                  <a:rPr lang="en-US" altLang="ko-KR" dirty="0"/>
                  <a:t>A: </a:t>
                </a:r>
                <a14:m>
                  <m:oMath xmlns:m="http://schemas.openxmlformats.org/officeDocument/2006/math">
                    <m:nary>
                      <m:naryPr>
                        <m:chr m:val="∑"/>
                        <m:subHide m:val="on"/>
                        <m:supHide m:val="on"/>
                        <m:ctrlPr>
                          <a:rPr lang="en-US" altLang="ko-KR" i="1">
                            <a:latin typeface="Cambria Math" panose="02040503050406030204" pitchFamily="18" charset="0"/>
                          </a:rPr>
                        </m:ctrlPr>
                      </m:naryPr>
                      <m:sub/>
                      <m:sup/>
                      <m:e>
                        <m:sSub>
                          <m:sSubPr>
                            <m:ctrlPr>
                              <a:rPr lang="en-US" altLang="ko-KR" i="1">
                                <a:latin typeface="Cambria Math" panose="02040503050406030204" pitchFamily="18" charset="0"/>
                              </a:rPr>
                            </m:ctrlPr>
                          </m:sSubPr>
                          <m:e>
                            <m:r>
                              <a:rPr lang="en-US" altLang="ko-KR" i="1">
                                <a:latin typeface="Cambria Math" panose="02040503050406030204" pitchFamily="18" charset="0"/>
                              </a:rPr>
                              <m:t>𝑁</m:t>
                            </m:r>
                          </m:e>
                          <m:sub>
                            <m:r>
                              <a:rPr lang="en-US" altLang="ko-KR" i="1">
                                <a:latin typeface="Cambria Math" panose="02040503050406030204" pitchFamily="18" charset="0"/>
                              </a:rPr>
                              <m:t>𝑘</m:t>
                            </m:r>
                          </m:sub>
                        </m:sSub>
                      </m:e>
                    </m:nary>
                    <m:r>
                      <a:rPr lang="en-US" altLang="ko-KR" i="1">
                        <a:latin typeface="Cambria Math" panose="02040503050406030204" pitchFamily="18" charset="0"/>
                      </a:rPr>
                      <m:t>=</m:t>
                    </m:r>
                    <m:r>
                      <a:rPr lang="en-US" altLang="ko-KR" b="0" i="1" smtClean="0">
                        <a:latin typeface="Cambria Math" panose="02040503050406030204" pitchFamily="18" charset="0"/>
                      </a:rPr>
                      <m:t>2450</m:t>
                    </m:r>
                    <m:r>
                      <a:rPr lang="en-US" altLang="ko-KR" i="1">
                        <a:latin typeface="Cambria Math" panose="02040503050406030204" pitchFamily="18" charset="0"/>
                      </a:rPr>
                      <m:t>0</m:t>
                    </m:r>
                  </m:oMath>
                </a14:m>
                <a:endParaRPr lang="en-US" altLang="ko-KR" dirty="0"/>
              </a:p>
              <a:p>
                <a:pPr lvl="1"/>
                <a:endParaRPr lang="en-US" altLang="ko-KR" dirty="0"/>
              </a:p>
              <a:p>
                <a:pPr lvl="1"/>
                <a:r>
                  <a:rPr lang="ko-KR" altLang="en-US" dirty="0"/>
                  <a:t>층</a:t>
                </a:r>
                <a:r>
                  <a:rPr lang="en-US" altLang="ko-KR" dirty="0"/>
                  <a:t>1: </a:t>
                </a:r>
                <a14:m>
                  <m:oMath xmlns:m="http://schemas.openxmlformats.org/officeDocument/2006/math">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𝑛</m:t>
                        </m:r>
                      </m:e>
                      <m:sub>
                        <m:r>
                          <a:rPr lang="en-US" altLang="ko-KR" b="0" i="1" smtClean="0">
                            <a:latin typeface="Cambria Math" panose="02040503050406030204" pitchFamily="18" charset="0"/>
                          </a:rPr>
                          <m:t>1</m:t>
                        </m:r>
                      </m:sub>
                    </m:sSub>
                    <m:r>
                      <a:rPr lang="en-US" altLang="ko-KR" b="0" i="1" smtClean="0">
                        <a:latin typeface="Cambria Math" panose="02040503050406030204" pitchFamily="18" charset="0"/>
                      </a:rPr>
                      <m:t>=500×</m:t>
                    </m:r>
                    <m:f>
                      <m:fPr>
                        <m:ctrlPr>
                          <a:rPr lang="en-US" altLang="ko-KR" b="0" i="1" smtClean="0">
                            <a:latin typeface="Cambria Math" panose="02040503050406030204" pitchFamily="18" charset="0"/>
                          </a:rPr>
                        </m:ctrlPr>
                      </m:fPr>
                      <m:num>
                        <m:r>
                          <a:rPr lang="en-US" altLang="ko-KR" b="0" i="1" smtClean="0">
                            <a:latin typeface="Cambria Math" panose="02040503050406030204" pitchFamily="18" charset="0"/>
                          </a:rPr>
                          <m:t>18000</m:t>
                        </m:r>
                      </m:num>
                      <m:den>
                        <m:r>
                          <a:rPr lang="en-US" altLang="ko-KR" b="0" i="1" smtClean="0">
                            <a:latin typeface="Cambria Math" panose="02040503050406030204" pitchFamily="18" charset="0"/>
                          </a:rPr>
                          <m:t>24500</m:t>
                        </m:r>
                      </m:den>
                    </m:f>
                    <m:r>
                      <a:rPr lang="en-US" altLang="ko-KR" b="0" i="1" smtClean="0">
                        <a:latin typeface="Cambria Math" panose="02040503050406030204" pitchFamily="18" charset="0"/>
                      </a:rPr>
                      <m:t>≈367</m:t>
                    </m:r>
                  </m:oMath>
                </a14:m>
                <a:r>
                  <a:rPr lang="en-US" altLang="ko-KR" dirty="0"/>
                  <a:t>.</a:t>
                </a:r>
              </a:p>
              <a:p>
                <a:pPr lvl="1"/>
                <a:r>
                  <a:rPr lang="ko-KR" altLang="en-US" dirty="0"/>
                  <a:t>층</a:t>
                </a:r>
                <a:r>
                  <a:rPr lang="en-US" altLang="ko-KR" dirty="0"/>
                  <a:t>2: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b="0" i="1" smtClean="0">
                            <a:latin typeface="Cambria Math" panose="02040503050406030204" pitchFamily="18" charset="0"/>
                          </a:rPr>
                          <m:t>2</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b="0" i="1" smtClean="0">
                            <a:latin typeface="Cambria Math" panose="02040503050406030204" pitchFamily="18" charset="0"/>
                          </a:rPr>
                          <m:t>400</m:t>
                        </m:r>
                        <m:r>
                          <a:rPr lang="en-US" altLang="ko-KR" i="1">
                            <a:latin typeface="Cambria Math" panose="02040503050406030204" pitchFamily="18" charset="0"/>
                          </a:rPr>
                          <m:t>0</m:t>
                        </m:r>
                      </m:num>
                      <m:den>
                        <m:r>
                          <a:rPr lang="en-US" altLang="ko-KR" i="1">
                            <a:latin typeface="Cambria Math" panose="02040503050406030204" pitchFamily="18" charset="0"/>
                          </a:rPr>
                          <m:t>24500</m:t>
                        </m:r>
                      </m:den>
                    </m:f>
                    <m:r>
                      <a:rPr lang="en-US" altLang="ko-KR" i="1">
                        <a:latin typeface="Cambria Math" panose="02040503050406030204" pitchFamily="18" charset="0"/>
                      </a:rPr>
                      <m:t>≈</m:t>
                    </m:r>
                    <m:r>
                      <a:rPr lang="en-US" altLang="ko-KR" b="0" i="1" smtClean="0">
                        <a:latin typeface="Cambria Math" panose="02040503050406030204" pitchFamily="18" charset="0"/>
                      </a:rPr>
                      <m:t>82</m:t>
                    </m:r>
                  </m:oMath>
                </a14:m>
                <a:r>
                  <a:rPr lang="en-US" altLang="ko-KR" dirty="0"/>
                  <a:t>.</a:t>
                </a:r>
                <a:endParaRPr lang="ko-KR" altLang="en-US" dirty="0"/>
              </a:p>
              <a:p>
                <a:pPr lvl="1"/>
                <a:r>
                  <a:rPr lang="ko-KR" altLang="en-US" dirty="0"/>
                  <a:t>층</a:t>
                </a:r>
                <a:r>
                  <a:rPr lang="en-US" altLang="ko-KR" dirty="0"/>
                  <a:t>3: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1</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b="0" i="1" smtClean="0">
                            <a:latin typeface="Cambria Math" panose="02040503050406030204" pitchFamily="18" charset="0"/>
                          </a:rPr>
                          <m:t>2000</m:t>
                        </m:r>
                      </m:num>
                      <m:den>
                        <m:r>
                          <a:rPr lang="en-US" altLang="ko-KR" i="1">
                            <a:latin typeface="Cambria Math" panose="02040503050406030204" pitchFamily="18" charset="0"/>
                          </a:rPr>
                          <m:t>24500</m:t>
                        </m:r>
                      </m:den>
                    </m:f>
                    <m:r>
                      <a:rPr lang="en-US" altLang="ko-KR" i="1">
                        <a:latin typeface="Cambria Math" panose="02040503050406030204" pitchFamily="18" charset="0"/>
                      </a:rPr>
                      <m:t>≈</m:t>
                    </m:r>
                    <m:r>
                      <a:rPr lang="en-US" altLang="ko-KR" b="0" i="1" smtClean="0">
                        <a:latin typeface="Cambria Math" panose="02040503050406030204" pitchFamily="18" charset="0"/>
                      </a:rPr>
                      <m:t>41</m:t>
                    </m:r>
                  </m:oMath>
                </a14:m>
                <a:r>
                  <a:rPr lang="en-US" altLang="ko-KR" dirty="0"/>
                  <a:t>.</a:t>
                </a:r>
                <a:endParaRPr lang="ko-KR" altLang="en-US" dirty="0"/>
              </a:p>
              <a:p>
                <a:pPr lvl="1"/>
                <a:r>
                  <a:rPr lang="ko-KR" altLang="en-US" dirty="0"/>
                  <a:t>층</a:t>
                </a:r>
                <a:r>
                  <a:rPr lang="en-US" altLang="ko-KR" dirty="0"/>
                  <a:t>4: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1</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b="0" i="1" smtClean="0">
                            <a:latin typeface="Cambria Math" panose="02040503050406030204" pitchFamily="18" charset="0"/>
                          </a:rPr>
                          <m:t>5</m:t>
                        </m:r>
                        <m:r>
                          <a:rPr lang="en-US" altLang="ko-KR" i="1">
                            <a:latin typeface="Cambria Math" panose="02040503050406030204" pitchFamily="18" charset="0"/>
                          </a:rPr>
                          <m:t>00</m:t>
                        </m:r>
                      </m:num>
                      <m:den>
                        <m:r>
                          <a:rPr lang="en-US" altLang="ko-KR" i="1">
                            <a:latin typeface="Cambria Math" panose="02040503050406030204" pitchFamily="18" charset="0"/>
                          </a:rPr>
                          <m:t>24500</m:t>
                        </m:r>
                      </m:den>
                    </m:f>
                    <m:r>
                      <a:rPr lang="en-US" altLang="ko-KR" i="1">
                        <a:latin typeface="Cambria Math" panose="02040503050406030204" pitchFamily="18" charset="0"/>
                      </a:rPr>
                      <m:t>≈</m:t>
                    </m:r>
                    <m:r>
                      <a:rPr lang="en-US" altLang="ko-KR" b="0" i="1" smtClean="0">
                        <a:latin typeface="Cambria Math" panose="02040503050406030204" pitchFamily="18" charset="0"/>
                      </a:rPr>
                      <m:t>10</m:t>
                    </m:r>
                  </m:oMath>
                </a14:m>
                <a:r>
                  <a:rPr lang="en-US" altLang="ko-KR" dirty="0"/>
                  <a:t>.</a:t>
                </a:r>
                <a:endParaRPr lang="ko-KR" altLang="en-US" dirty="0"/>
              </a:p>
            </p:txBody>
          </p:sp>
        </mc:Choice>
        <mc:Fallback xmlns="">
          <p:sp>
            <p:nvSpPr>
              <p:cNvPr id="9" name="내용 개체 틀 8"/>
              <p:cNvSpPr>
                <a:spLocks noGrp="1" noRot="1" noChangeAspect="1" noMove="1" noResize="1" noEditPoints="1" noAdjustHandles="1" noChangeArrowheads="1" noChangeShapeType="1" noTextEdit="1"/>
              </p:cNvSpPr>
              <p:nvPr>
                <p:ph idx="1"/>
              </p:nvPr>
            </p:nvSpPr>
            <p:spPr>
              <a:blipFill>
                <a:blip r:embed="rId2"/>
                <a:stretch>
                  <a:fillRect l="-963" t="-1617"/>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pPr>
              <a:defRPr/>
            </a:pPr>
            <a:r>
              <a:rPr lang="en-US" altLang="ko-KR"/>
              <a:t>May </a:t>
            </a:r>
            <a:r>
              <a:rPr lang="is-IS" altLang="ko-KR"/>
              <a:t>25, 2017</a:t>
            </a:r>
            <a:endParaRPr lang="en-US" altLang="ko-KR" dirty="0"/>
          </a:p>
        </p:txBody>
      </p:sp>
      <p:sp>
        <p:nvSpPr>
          <p:cNvPr id="5" name="바닥글 개체 틀 4"/>
          <p:cNvSpPr>
            <a:spLocks noGrp="1"/>
          </p:cNvSpPr>
          <p:nvPr>
            <p:ph type="ftr" sz="quarter" idx="11"/>
          </p:nvPr>
        </p:nvSpPr>
        <p:spPr/>
        <p:txBody>
          <a:bodyPr/>
          <a:lstStyle/>
          <a:p>
            <a:pPr>
              <a:defRPr/>
            </a:pPr>
            <a:r>
              <a:rPr lang="ko-KR" altLang="en-US"/>
              <a:t>표본추출법과 사례연구</a:t>
            </a:r>
            <a:endParaRPr lang="en-US" altLang="ko-KR" dirty="0"/>
          </a:p>
        </p:txBody>
      </p:sp>
      <p:sp>
        <p:nvSpPr>
          <p:cNvPr id="6" name="슬라이드 번호 개체 틀 5"/>
          <p:cNvSpPr>
            <a:spLocks noGrp="1"/>
          </p:cNvSpPr>
          <p:nvPr>
            <p:ph type="sldNum" sz="quarter" idx="12"/>
          </p:nvPr>
        </p:nvSpPr>
        <p:spPr/>
        <p:txBody>
          <a:bodyPr/>
          <a:lstStyle/>
          <a:p>
            <a:pPr>
              <a:defRPr/>
            </a:pPr>
            <a:fld id="{46A7BEE7-F3E8-4A29-934D-751A7675E4AA}" type="slidenum">
              <a:rPr lang="ko-KR" altLang="en-US" smtClean="0"/>
              <a:pPr>
                <a:defRPr/>
              </a:pPr>
              <a:t>16</a:t>
            </a:fld>
            <a:endParaRPr lang="en-US" altLang="ko-KR"/>
          </a:p>
        </p:txBody>
      </p:sp>
      <p:graphicFrame>
        <p:nvGraphicFramePr>
          <p:cNvPr id="16" name="내용 개체 틀 7"/>
          <p:cNvGraphicFramePr>
            <a:graphicFrameLocks/>
          </p:cNvGraphicFramePr>
          <p:nvPr>
            <p:extLst>
              <p:ext uri="{D42A27DB-BD31-4B8C-83A1-F6EECF244321}">
                <p14:modId xmlns:p14="http://schemas.microsoft.com/office/powerpoint/2010/main" val="2865332603"/>
              </p:ext>
            </p:extLst>
          </p:nvPr>
        </p:nvGraphicFramePr>
        <p:xfrm>
          <a:off x="5479327" y="2636912"/>
          <a:ext cx="3644044" cy="2896188"/>
        </p:xfrm>
        <a:graphic>
          <a:graphicData uri="http://schemas.openxmlformats.org/drawingml/2006/table">
            <a:tbl>
              <a:tblPr firstRow="1" bandRow="1">
                <a:tableStyleId>{5C22544A-7EE6-4342-B048-85BDC9FD1C3A}</a:tableStyleId>
              </a:tblPr>
              <a:tblGrid>
                <a:gridCol w="775895">
                  <a:extLst>
                    <a:ext uri="{9D8B030D-6E8A-4147-A177-3AD203B41FA5}">
                      <a16:colId xmlns:a16="http://schemas.microsoft.com/office/drawing/2014/main" val="1390412768"/>
                    </a:ext>
                  </a:extLst>
                </a:gridCol>
                <a:gridCol w="1653468">
                  <a:extLst>
                    <a:ext uri="{9D8B030D-6E8A-4147-A177-3AD203B41FA5}">
                      <a16:colId xmlns:a16="http://schemas.microsoft.com/office/drawing/2014/main" val="2526778216"/>
                    </a:ext>
                  </a:extLst>
                </a:gridCol>
                <a:gridCol w="1214681">
                  <a:extLst>
                    <a:ext uri="{9D8B030D-6E8A-4147-A177-3AD203B41FA5}">
                      <a16:colId xmlns:a16="http://schemas.microsoft.com/office/drawing/2014/main" val="1413231874"/>
                    </a:ext>
                  </a:extLst>
                </a:gridCol>
              </a:tblGrid>
              <a:tr h="936104">
                <a:tc>
                  <a:txBody>
                    <a:bodyPr/>
                    <a:lstStyle/>
                    <a:p>
                      <a:pPr algn="ctr" latinLnBrk="1"/>
                      <a:r>
                        <a:rPr lang="ko-KR" altLang="en-US" dirty="0"/>
                        <a:t>층</a:t>
                      </a:r>
                    </a:p>
                  </a:txBody>
                  <a:tcPr/>
                </a:tc>
                <a:tc>
                  <a:txBody>
                    <a:bodyPr/>
                    <a:lstStyle/>
                    <a:p>
                      <a:pPr algn="ctr" latinLnBrk="1"/>
                      <a:r>
                        <a:rPr lang="ko-KR" altLang="en-US" dirty="0"/>
                        <a:t>규모</a:t>
                      </a:r>
                      <a:endParaRPr lang="en-US" altLang="ko-KR" dirty="0"/>
                    </a:p>
                    <a:p>
                      <a:pPr algn="ctr" latinLnBrk="1"/>
                      <a:r>
                        <a:rPr lang="en-US" altLang="ko-KR" dirty="0"/>
                        <a:t>(</a:t>
                      </a:r>
                      <a:r>
                        <a:rPr lang="ko-KR" altLang="en-US" dirty="0" err="1"/>
                        <a:t>종원업수</a:t>
                      </a:r>
                      <a:r>
                        <a:rPr lang="en-US" altLang="ko-KR" dirty="0"/>
                        <a:t>)</a:t>
                      </a:r>
                    </a:p>
                    <a:p>
                      <a:pPr algn="ctr" latinLnBrk="1"/>
                      <a:r>
                        <a:rPr lang="en-US" altLang="ko-KR" dirty="0"/>
                        <a:t> (</a:t>
                      </a:r>
                      <a:r>
                        <a:rPr lang="ko-KR" altLang="en-US" dirty="0"/>
                        <a:t>명</a:t>
                      </a:r>
                      <a:r>
                        <a:rPr lang="en-US" altLang="ko-KR" dirty="0"/>
                        <a:t>)</a:t>
                      </a:r>
                      <a:endParaRPr lang="ko-KR" altLang="en-US" dirty="0"/>
                    </a:p>
                  </a:txBody>
                  <a:tcPr/>
                </a:tc>
                <a:tc>
                  <a:txBody>
                    <a:bodyPr/>
                    <a:lstStyle/>
                    <a:p>
                      <a:pPr algn="ctr" latinLnBrk="1"/>
                      <a:r>
                        <a:rPr lang="ko-KR" altLang="en-US" dirty="0" err="1"/>
                        <a:t>제조업체수</a:t>
                      </a:r>
                      <a:r>
                        <a:rPr lang="en-US" altLang="ko-KR" dirty="0"/>
                        <a:t>(</a:t>
                      </a:r>
                      <a:r>
                        <a:rPr lang="ko-KR" altLang="en-US" dirty="0"/>
                        <a:t>개</a:t>
                      </a:r>
                      <a:r>
                        <a:rPr lang="en-US" altLang="ko-KR" dirty="0"/>
                        <a:t>)</a:t>
                      </a:r>
                      <a:endParaRPr lang="ko-KR" altLang="en-US" dirty="0"/>
                    </a:p>
                  </a:txBody>
                  <a:tcPr/>
                </a:tc>
                <a:extLst>
                  <a:ext uri="{0D108BD9-81ED-4DB2-BD59-A6C34878D82A}">
                    <a16:rowId xmlns:a16="http://schemas.microsoft.com/office/drawing/2014/main" val="4030107245"/>
                  </a:ext>
                </a:extLst>
              </a:tr>
              <a:tr h="490021">
                <a:tc>
                  <a:txBody>
                    <a:bodyPr/>
                    <a:lstStyle/>
                    <a:p>
                      <a:pPr algn="ctr" latinLnBrk="1"/>
                      <a:r>
                        <a:rPr lang="en-US" altLang="ko-KR" dirty="0"/>
                        <a:t>1</a:t>
                      </a:r>
                      <a:endParaRPr lang="ko-KR" altLang="en-US" dirty="0"/>
                    </a:p>
                  </a:txBody>
                  <a:tcPr anchor="ctr"/>
                </a:tc>
                <a:tc>
                  <a:txBody>
                    <a:bodyPr/>
                    <a:lstStyle/>
                    <a:p>
                      <a:pPr algn="ctr" latinLnBrk="1"/>
                      <a:r>
                        <a:rPr lang="en-US" altLang="ko-KR" dirty="0"/>
                        <a:t>49 </a:t>
                      </a:r>
                      <a:r>
                        <a:rPr lang="ko-KR" altLang="en-US" dirty="0"/>
                        <a:t>이하</a:t>
                      </a:r>
                    </a:p>
                  </a:txBody>
                  <a:tcPr anchor="ctr"/>
                </a:tc>
                <a:tc>
                  <a:txBody>
                    <a:bodyPr/>
                    <a:lstStyle/>
                    <a:p>
                      <a:pPr algn="r" latinLnBrk="1"/>
                      <a:r>
                        <a:rPr lang="en-US" altLang="ko-KR" dirty="0"/>
                        <a:t>18000</a:t>
                      </a:r>
                      <a:endParaRPr lang="ko-KR" altLang="en-US" dirty="0"/>
                    </a:p>
                  </a:txBody>
                  <a:tcPr anchor="ctr"/>
                </a:tc>
                <a:extLst>
                  <a:ext uri="{0D108BD9-81ED-4DB2-BD59-A6C34878D82A}">
                    <a16:rowId xmlns:a16="http://schemas.microsoft.com/office/drawing/2014/main" val="2254467813"/>
                  </a:ext>
                </a:extLst>
              </a:tr>
              <a:tr h="490021">
                <a:tc>
                  <a:txBody>
                    <a:bodyPr/>
                    <a:lstStyle/>
                    <a:p>
                      <a:pPr algn="ctr" latinLnBrk="1"/>
                      <a:r>
                        <a:rPr lang="en-US" altLang="ko-KR" dirty="0"/>
                        <a:t>2</a:t>
                      </a:r>
                      <a:endParaRPr lang="ko-KR" altLang="en-US" dirty="0"/>
                    </a:p>
                  </a:txBody>
                  <a:tcPr anchor="ctr"/>
                </a:tc>
                <a:tc>
                  <a:txBody>
                    <a:bodyPr/>
                    <a:lstStyle/>
                    <a:p>
                      <a:pPr algn="ctr" latinLnBrk="1"/>
                      <a:r>
                        <a:rPr lang="en-US" altLang="ko-KR" dirty="0"/>
                        <a:t>50-99</a:t>
                      </a:r>
                      <a:endParaRPr lang="ko-KR" altLang="en-US" dirty="0"/>
                    </a:p>
                  </a:txBody>
                  <a:tcPr anchor="ctr"/>
                </a:tc>
                <a:tc>
                  <a:txBody>
                    <a:bodyPr/>
                    <a:lstStyle/>
                    <a:p>
                      <a:pPr algn="r" latinLnBrk="1"/>
                      <a:r>
                        <a:rPr lang="en-US" altLang="ko-KR" dirty="0"/>
                        <a:t>4000</a:t>
                      </a:r>
                      <a:endParaRPr lang="ko-KR" altLang="en-US" dirty="0"/>
                    </a:p>
                  </a:txBody>
                  <a:tcPr anchor="ctr"/>
                </a:tc>
                <a:extLst>
                  <a:ext uri="{0D108BD9-81ED-4DB2-BD59-A6C34878D82A}">
                    <a16:rowId xmlns:a16="http://schemas.microsoft.com/office/drawing/2014/main" val="4278319877"/>
                  </a:ext>
                </a:extLst>
              </a:tr>
              <a:tr h="490021">
                <a:tc>
                  <a:txBody>
                    <a:bodyPr/>
                    <a:lstStyle/>
                    <a:p>
                      <a:pPr algn="ctr" latinLnBrk="1"/>
                      <a:r>
                        <a:rPr lang="en-US" altLang="ko-KR" dirty="0"/>
                        <a:t>3</a:t>
                      </a:r>
                      <a:endParaRPr lang="ko-KR" altLang="en-US" dirty="0"/>
                    </a:p>
                  </a:txBody>
                  <a:tcPr anchor="ctr"/>
                </a:tc>
                <a:tc>
                  <a:txBody>
                    <a:bodyPr/>
                    <a:lstStyle/>
                    <a:p>
                      <a:pPr algn="ctr" latinLnBrk="1"/>
                      <a:r>
                        <a:rPr lang="en-US" altLang="ko-KR" dirty="0"/>
                        <a:t>100-249</a:t>
                      </a:r>
                      <a:endParaRPr lang="ko-KR" altLang="en-US" dirty="0"/>
                    </a:p>
                  </a:txBody>
                  <a:tcPr anchor="ctr"/>
                </a:tc>
                <a:tc>
                  <a:txBody>
                    <a:bodyPr/>
                    <a:lstStyle/>
                    <a:p>
                      <a:pPr algn="r" latinLnBrk="1"/>
                      <a:r>
                        <a:rPr lang="en-US" altLang="ko-KR" dirty="0"/>
                        <a:t>2000</a:t>
                      </a:r>
                      <a:endParaRPr lang="ko-KR" altLang="en-US" dirty="0"/>
                    </a:p>
                  </a:txBody>
                  <a:tcPr anchor="ctr"/>
                </a:tc>
                <a:extLst>
                  <a:ext uri="{0D108BD9-81ED-4DB2-BD59-A6C34878D82A}">
                    <a16:rowId xmlns:a16="http://schemas.microsoft.com/office/drawing/2014/main" val="2605501585"/>
                  </a:ext>
                </a:extLst>
              </a:tr>
              <a:tr h="490021">
                <a:tc>
                  <a:txBody>
                    <a:bodyPr/>
                    <a:lstStyle/>
                    <a:p>
                      <a:pPr algn="ctr" latinLnBrk="1"/>
                      <a:r>
                        <a:rPr lang="en-US" altLang="ko-KR" dirty="0"/>
                        <a:t>4</a:t>
                      </a:r>
                      <a:endParaRPr lang="ko-KR" altLang="en-US" dirty="0"/>
                    </a:p>
                  </a:txBody>
                  <a:tcPr anchor="ctr"/>
                </a:tc>
                <a:tc>
                  <a:txBody>
                    <a:bodyPr/>
                    <a:lstStyle/>
                    <a:p>
                      <a:pPr algn="ctr" latinLnBrk="1"/>
                      <a:r>
                        <a:rPr lang="en-US" altLang="ko-KR" dirty="0"/>
                        <a:t>250 </a:t>
                      </a:r>
                      <a:r>
                        <a:rPr lang="ko-KR" altLang="en-US" dirty="0"/>
                        <a:t>이상</a:t>
                      </a:r>
                    </a:p>
                  </a:txBody>
                  <a:tcPr anchor="ctr"/>
                </a:tc>
                <a:tc>
                  <a:txBody>
                    <a:bodyPr/>
                    <a:lstStyle/>
                    <a:p>
                      <a:pPr algn="r" latinLnBrk="1"/>
                      <a:r>
                        <a:rPr lang="en-US" altLang="ko-KR" dirty="0"/>
                        <a:t>500</a:t>
                      </a:r>
                      <a:endParaRPr lang="ko-KR" altLang="en-US" dirty="0"/>
                    </a:p>
                  </a:txBody>
                  <a:tcPr anchor="ctr"/>
                </a:tc>
                <a:extLst>
                  <a:ext uri="{0D108BD9-81ED-4DB2-BD59-A6C34878D82A}">
                    <a16:rowId xmlns:a16="http://schemas.microsoft.com/office/drawing/2014/main" val="903877683"/>
                  </a:ext>
                </a:extLst>
              </a:tr>
            </a:tbl>
          </a:graphicData>
        </a:graphic>
      </p:graphicFrame>
    </p:spTree>
    <p:extLst>
      <p:ext uri="{BB962C8B-B14F-4D97-AF65-F5344CB8AC3E}">
        <p14:creationId xmlns:p14="http://schemas.microsoft.com/office/powerpoint/2010/main" val="3492818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err="1"/>
              <a:t>네이만배분법</a:t>
            </a:r>
            <a:r>
              <a:rPr lang="en-US" altLang="ko-KR" dirty="0"/>
              <a:t> </a:t>
            </a:r>
            <a:r>
              <a:rPr lang="ko-KR" altLang="en-US" dirty="0"/>
              <a:t>사례</a:t>
            </a: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a:bodyPr>
              <a:lstStyle/>
              <a:p>
                <a:r>
                  <a:rPr lang="en-US" altLang="ko-KR" dirty="0"/>
                  <a:t>A: </a:t>
                </a:r>
                <a14:m>
                  <m:oMath xmlns:m="http://schemas.openxmlformats.org/officeDocument/2006/math">
                    <m:nary>
                      <m:naryPr>
                        <m:chr m:val="∑"/>
                        <m:subHide m:val="on"/>
                        <m:supHide m:val="on"/>
                        <m:ctrlPr>
                          <a:rPr lang="en-US" altLang="ko-KR" i="1" smtClean="0">
                            <a:latin typeface="Cambria Math" panose="02040503050406030204" pitchFamily="18" charset="0"/>
                          </a:rPr>
                        </m:ctrlPr>
                      </m:naryPr>
                      <m:sub/>
                      <m:sup/>
                      <m:e>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𝑘</m:t>
                            </m:r>
                          </m:sub>
                        </m:sSub>
                      </m:e>
                    </m:nary>
                    <m:r>
                      <a:rPr lang="en-US" altLang="ko-KR" b="0" i="1" smtClean="0">
                        <a:latin typeface="Cambria Math" panose="02040503050406030204" pitchFamily="18" charset="0"/>
                      </a:rPr>
                      <m:t>×</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𝑆</m:t>
                        </m:r>
                      </m:e>
                      <m:sub>
                        <m:r>
                          <a:rPr lang="en-US" altLang="ko-KR" b="0" i="1" smtClean="0">
                            <a:latin typeface="Cambria Math" panose="02040503050406030204" pitchFamily="18" charset="0"/>
                          </a:rPr>
                          <m:t>𝑘</m:t>
                        </m:r>
                      </m:sub>
                    </m:sSub>
                    <m:r>
                      <a:rPr lang="en-US" altLang="ko-KR" b="0" i="1" smtClean="0">
                        <a:latin typeface="Cambria Math" panose="02040503050406030204" pitchFamily="18" charset="0"/>
                      </a:rPr>
                      <m:t>=4390</m:t>
                    </m:r>
                  </m:oMath>
                </a14:m>
                <a:endParaRPr lang="en-US" altLang="ko-KR" dirty="0"/>
              </a:p>
              <a:p>
                <a:pPr lvl="1"/>
                <a:endParaRPr lang="en-US" altLang="ko-KR" dirty="0"/>
              </a:p>
              <a:p>
                <a:pPr lvl="1"/>
                <a:r>
                  <a:rPr lang="ko-KR" altLang="en-US" dirty="0"/>
                  <a:t>층</a:t>
                </a:r>
                <a:r>
                  <a:rPr lang="en-US" altLang="ko-KR" dirty="0"/>
                  <a:t>1: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1</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i="1">
                            <a:latin typeface="Cambria Math" panose="02040503050406030204" pitchFamily="18" charset="0"/>
                          </a:rPr>
                          <m:t>1</m:t>
                        </m:r>
                        <m:r>
                          <a:rPr lang="en-US" altLang="ko-KR" i="1" smtClean="0">
                            <a:latin typeface="Cambria Math" panose="02040503050406030204" pitchFamily="18" charset="0"/>
                          </a:rPr>
                          <m:t>800</m:t>
                        </m:r>
                        <m:r>
                          <a:rPr lang="en-US" altLang="ko-KR" i="1">
                            <a:latin typeface="Cambria Math" panose="02040503050406030204" pitchFamily="18" charset="0"/>
                          </a:rPr>
                          <m:t>0</m:t>
                        </m:r>
                        <m:r>
                          <a:rPr lang="en-US" altLang="ko-KR" b="0" i="1" smtClean="0">
                            <a:latin typeface="Cambria Math" panose="02040503050406030204" pitchFamily="18" charset="0"/>
                          </a:rPr>
                          <m:t>×80</m:t>
                        </m:r>
                      </m:num>
                      <m:den>
                        <m:r>
                          <a:rPr lang="en-US" altLang="ko-KR" b="0" i="1" smtClean="0">
                            <a:latin typeface="Cambria Math" panose="02040503050406030204" pitchFamily="18" charset="0"/>
                          </a:rPr>
                          <m:t>4390</m:t>
                        </m:r>
                      </m:den>
                    </m:f>
                    <m:r>
                      <a:rPr lang="en-US" altLang="ko-KR" i="1">
                        <a:latin typeface="Cambria Math" panose="02040503050406030204" pitchFamily="18" charset="0"/>
                      </a:rPr>
                      <m:t>≈</m:t>
                    </m:r>
                    <m:r>
                      <a:rPr lang="en-US" altLang="ko-KR" b="0" i="1" smtClean="0">
                        <a:latin typeface="Cambria Math" panose="02040503050406030204" pitchFamily="18" charset="0"/>
                      </a:rPr>
                      <m:t>164</m:t>
                    </m:r>
                  </m:oMath>
                </a14:m>
                <a:r>
                  <a:rPr lang="en-US" altLang="ko-KR" dirty="0"/>
                  <a:t>.</a:t>
                </a:r>
              </a:p>
              <a:p>
                <a:pPr lvl="1"/>
                <a:r>
                  <a:rPr lang="ko-KR" altLang="en-US" dirty="0"/>
                  <a:t>층</a:t>
                </a:r>
                <a:r>
                  <a:rPr lang="en-US" altLang="ko-KR" dirty="0"/>
                  <a:t>2: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2</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i="1">
                            <a:latin typeface="Cambria Math" panose="02040503050406030204" pitchFamily="18" charset="0"/>
                          </a:rPr>
                          <m:t>4000</m:t>
                        </m:r>
                        <m:r>
                          <a:rPr lang="en-US" altLang="ko-KR" b="0" i="1" smtClean="0">
                            <a:latin typeface="Cambria Math" panose="02040503050406030204" pitchFamily="18" charset="0"/>
                          </a:rPr>
                          <m:t>×200</m:t>
                        </m:r>
                      </m:num>
                      <m:den>
                        <m:r>
                          <a:rPr lang="en-US" altLang="ko-KR" b="0" i="1" smtClean="0">
                            <a:latin typeface="Cambria Math" panose="02040503050406030204" pitchFamily="18" charset="0"/>
                          </a:rPr>
                          <m:t>4390</m:t>
                        </m:r>
                      </m:den>
                    </m:f>
                    <m:r>
                      <a:rPr lang="en-US" altLang="ko-KR" i="1">
                        <a:latin typeface="Cambria Math" panose="02040503050406030204" pitchFamily="18" charset="0"/>
                      </a:rPr>
                      <m:t>≈</m:t>
                    </m:r>
                    <m:r>
                      <a:rPr lang="en-US" altLang="ko-KR" b="0" i="1" smtClean="0">
                        <a:latin typeface="Cambria Math" panose="02040503050406030204" pitchFamily="18" charset="0"/>
                      </a:rPr>
                      <m:t>91</m:t>
                    </m:r>
                  </m:oMath>
                </a14:m>
                <a:r>
                  <a:rPr lang="en-US" altLang="ko-KR" dirty="0"/>
                  <a:t>.</a:t>
                </a:r>
                <a:endParaRPr lang="ko-KR" altLang="en-US" dirty="0"/>
              </a:p>
              <a:p>
                <a:pPr lvl="1"/>
                <a:r>
                  <a:rPr lang="ko-KR" altLang="en-US" dirty="0"/>
                  <a:t>층</a:t>
                </a:r>
                <a:r>
                  <a:rPr lang="en-US" altLang="ko-KR" dirty="0"/>
                  <a:t>3: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1</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i="1">
                            <a:latin typeface="Cambria Math" panose="02040503050406030204" pitchFamily="18" charset="0"/>
                          </a:rPr>
                          <m:t>2000</m:t>
                        </m:r>
                        <m:r>
                          <a:rPr lang="en-US" altLang="ko-KR" b="0" i="1" smtClean="0">
                            <a:latin typeface="Cambria Math" panose="02040503050406030204" pitchFamily="18" charset="0"/>
                          </a:rPr>
                          <m:t>×600</m:t>
                        </m:r>
                      </m:num>
                      <m:den>
                        <m:r>
                          <a:rPr lang="en-US" altLang="ko-KR" b="0" i="1" smtClean="0">
                            <a:latin typeface="Cambria Math" panose="02040503050406030204" pitchFamily="18" charset="0"/>
                          </a:rPr>
                          <m:t>4390</m:t>
                        </m:r>
                      </m:den>
                    </m:f>
                    <m:r>
                      <a:rPr lang="en-US" altLang="ko-KR" i="1">
                        <a:latin typeface="Cambria Math" panose="02040503050406030204" pitchFamily="18" charset="0"/>
                      </a:rPr>
                      <m:t>≈</m:t>
                    </m:r>
                    <m:r>
                      <a:rPr lang="en-US" altLang="ko-KR" b="0" i="1" smtClean="0">
                        <a:latin typeface="Cambria Math" panose="02040503050406030204" pitchFamily="18" charset="0"/>
                      </a:rPr>
                      <m:t>137</m:t>
                    </m:r>
                  </m:oMath>
                </a14:m>
                <a:r>
                  <a:rPr lang="en-US" altLang="ko-KR" dirty="0"/>
                  <a:t>.</a:t>
                </a:r>
                <a:endParaRPr lang="ko-KR" altLang="en-US" dirty="0"/>
              </a:p>
              <a:p>
                <a:pPr lvl="1"/>
                <a:r>
                  <a:rPr lang="ko-KR" altLang="en-US" dirty="0"/>
                  <a:t>층</a:t>
                </a:r>
                <a:r>
                  <a:rPr lang="en-US" altLang="ko-KR" dirty="0"/>
                  <a:t>4: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1</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i="1">
                            <a:latin typeface="Cambria Math" panose="02040503050406030204" pitchFamily="18" charset="0"/>
                          </a:rPr>
                          <m:t>500</m:t>
                        </m:r>
                        <m:r>
                          <a:rPr lang="en-US" altLang="ko-KR" b="0" i="1" smtClean="0">
                            <a:latin typeface="Cambria Math" panose="02040503050406030204" pitchFamily="18" charset="0"/>
                          </a:rPr>
                          <m:t>×1900</m:t>
                        </m:r>
                      </m:num>
                      <m:den>
                        <m:r>
                          <a:rPr lang="en-US" altLang="ko-KR" b="0" i="1" smtClean="0">
                            <a:latin typeface="Cambria Math" panose="02040503050406030204" pitchFamily="18" charset="0"/>
                          </a:rPr>
                          <m:t>4390</m:t>
                        </m:r>
                      </m:den>
                    </m:f>
                    <m:r>
                      <a:rPr lang="en-US" altLang="ko-KR" i="1">
                        <a:latin typeface="Cambria Math" panose="02040503050406030204" pitchFamily="18" charset="0"/>
                      </a:rPr>
                      <m:t>≈</m:t>
                    </m:r>
                    <m:r>
                      <a:rPr lang="en-US" altLang="ko-KR" b="0" i="1" smtClean="0">
                        <a:latin typeface="Cambria Math" panose="02040503050406030204" pitchFamily="18" charset="0"/>
                      </a:rPr>
                      <m:t>108</m:t>
                    </m:r>
                  </m:oMath>
                </a14:m>
                <a:r>
                  <a:rPr lang="en-US" altLang="ko-KR" dirty="0"/>
                  <a:t>.</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a:blip r:embed="rId2"/>
                <a:stretch>
                  <a:fillRect l="-963" t="-1617"/>
                </a:stretch>
              </a:blipFill>
            </p:spPr>
            <p:txBody>
              <a:bodyPr/>
              <a:lstStyle/>
              <a:p>
                <a:r>
                  <a:rPr lang="ko-KR" altLang="en-US">
                    <a:noFill/>
                  </a:rPr>
                  <a:t> </a:t>
                </a:r>
              </a:p>
            </p:txBody>
          </p:sp>
        </mc:Fallback>
      </mc:AlternateContent>
      <p:sp>
        <p:nvSpPr>
          <p:cNvPr id="5" name="날짜 개체 틀 4"/>
          <p:cNvSpPr>
            <a:spLocks noGrp="1"/>
          </p:cNvSpPr>
          <p:nvPr>
            <p:ph type="dt" sz="half" idx="10"/>
          </p:nvPr>
        </p:nvSpPr>
        <p:spPr/>
        <p:txBody>
          <a:bodyPr/>
          <a:lstStyle/>
          <a:p>
            <a:pPr>
              <a:defRPr/>
            </a:pPr>
            <a:r>
              <a:rPr lang="en-US" altLang="ko-KR"/>
              <a:t>May 26, 2010</a:t>
            </a:r>
          </a:p>
        </p:txBody>
      </p:sp>
      <p:sp>
        <p:nvSpPr>
          <p:cNvPr id="6" name="바닥글 개체 틀 5"/>
          <p:cNvSpPr>
            <a:spLocks noGrp="1"/>
          </p:cNvSpPr>
          <p:nvPr>
            <p:ph type="ftr" sz="quarter" idx="11"/>
          </p:nvPr>
        </p:nvSpPr>
        <p:spPr/>
        <p:txBody>
          <a:bodyPr/>
          <a:lstStyle/>
          <a:p>
            <a:pPr>
              <a:defRPr/>
            </a:pPr>
            <a:r>
              <a:rPr lang="ko-KR" altLang="en-US"/>
              <a:t>표본조사론</a:t>
            </a:r>
          </a:p>
          <a:p>
            <a:pPr>
              <a:defRPr/>
            </a:pPr>
            <a:endParaRPr lang="en-US" altLang="ko-KR"/>
          </a:p>
        </p:txBody>
      </p:sp>
      <p:sp>
        <p:nvSpPr>
          <p:cNvPr id="7" name="슬라이드 번호 개체 틀 6"/>
          <p:cNvSpPr>
            <a:spLocks noGrp="1"/>
          </p:cNvSpPr>
          <p:nvPr>
            <p:ph type="sldNum" sz="quarter" idx="12"/>
          </p:nvPr>
        </p:nvSpPr>
        <p:spPr/>
        <p:txBody>
          <a:bodyPr/>
          <a:lstStyle/>
          <a:p>
            <a:pPr>
              <a:defRPr/>
            </a:pPr>
            <a:fld id="{1E57C80A-14CC-489D-98B1-AE6C8ECB9913}" type="slidenum">
              <a:rPr lang="ko-KR" altLang="en-US" smtClean="0"/>
              <a:pPr>
                <a:defRPr/>
              </a:pPr>
              <a:t>17</a:t>
            </a:fld>
            <a:endParaRPr lang="en-US" altLang="ko-KR"/>
          </a:p>
        </p:txBody>
      </p:sp>
      <mc:AlternateContent xmlns:mc="http://schemas.openxmlformats.org/markup-compatibility/2006" xmlns:a14="http://schemas.microsoft.com/office/drawing/2010/main">
        <mc:Choice Requires="a14">
          <p:graphicFrame>
            <p:nvGraphicFramePr>
              <p:cNvPr id="15" name="내용 개체 틀 7"/>
              <p:cNvGraphicFramePr>
                <a:graphicFrameLocks/>
              </p:cNvGraphicFramePr>
              <p:nvPr>
                <p:extLst>
                  <p:ext uri="{D42A27DB-BD31-4B8C-83A1-F6EECF244321}">
                    <p14:modId xmlns:p14="http://schemas.microsoft.com/office/powerpoint/2010/main" val="1421420536"/>
                  </p:ext>
                </p:extLst>
              </p:nvPr>
            </p:nvGraphicFramePr>
            <p:xfrm>
              <a:off x="6019800" y="2708920"/>
              <a:ext cx="3074321" cy="3148804"/>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1390412768"/>
                        </a:ext>
                      </a:extLst>
                    </a:gridCol>
                    <a:gridCol w="1072480">
                      <a:extLst>
                        <a:ext uri="{9D8B030D-6E8A-4147-A177-3AD203B41FA5}">
                          <a16:colId xmlns:a16="http://schemas.microsoft.com/office/drawing/2014/main" val="2526778216"/>
                        </a:ext>
                      </a:extLst>
                    </a:gridCol>
                    <a:gridCol w="792088">
                      <a:extLst>
                        <a:ext uri="{9D8B030D-6E8A-4147-A177-3AD203B41FA5}">
                          <a16:colId xmlns:a16="http://schemas.microsoft.com/office/drawing/2014/main" val="1413231874"/>
                        </a:ext>
                      </a:extLst>
                    </a:gridCol>
                    <a:gridCol w="777705">
                      <a:extLst>
                        <a:ext uri="{9D8B030D-6E8A-4147-A177-3AD203B41FA5}">
                          <a16:colId xmlns:a16="http://schemas.microsoft.com/office/drawing/2014/main" val="12050483"/>
                        </a:ext>
                      </a:extLst>
                    </a:gridCol>
                  </a:tblGrid>
                  <a:tr h="936104">
                    <a:tc>
                      <a:txBody>
                        <a:bodyPr/>
                        <a:lstStyle/>
                        <a:p>
                          <a:pPr algn="ctr" latinLnBrk="1"/>
                          <a:r>
                            <a:rPr lang="ko-KR" altLang="en-US" sz="1800" dirty="0"/>
                            <a:t>층</a:t>
                          </a:r>
                        </a:p>
                      </a:txBody>
                      <a:tcPr/>
                    </a:tc>
                    <a:tc>
                      <a:txBody>
                        <a:bodyPr/>
                        <a:lstStyle/>
                        <a:p>
                          <a:pPr algn="ctr" latinLnBrk="1"/>
                          <a:r>
                            <a:rPr lang="ko-KR" altLang="en-US" sz="1800" dirty="0"/>
                            <a:t>규모</a:t>
                          </a:r>
                          <a:endParaRPr lang="en-US" altLang="ko-KR" sz="1800" dirty="0"/>
                        </a:p>
                        <a:p>
                          <a:pPr algn="ctr" latinLnBrk="1"/>
                          <a:r>
                            <a:rPr lang="en-US" altLang="ko-KR" sz="1800" dirty="0"/>
                            <a:t>(</a:t>
                          </a:r>
                          <a:r>
                            <a:rPr lang="ko-KR" altLang="en-US" sz="1800" dirty="0" err="1"/>
                            <a:t>종원업</a:t>
                          </a:r>
                          <a:r>
                            <a:rPr lang="ko-KR" altLang="en-US" sz="1800" dirty="0"/>
                            <a:t> 수</a:t>
                          </a:r>
                          <a:r>
                            <a:rPr lang="en-US" altLang="ko-KR" sz="1800" dirty="0"/>
                            <a:t>)</a:t>
                          </a:r>
                        </a:p>
                        <a:p>
                          <a:pPr algn="ctr" latinLnBrk="1"/>
                          <a:r>
                            <a:rPr lang="en-US" altLang="ko-KR" sz="1800" dirty="0"/>
                            <a:t> (</a:t>
                          </a:r>
                          <a:r>
                            <a:rPr lang="ko-KR" altLang="en-US" sz="1800" dirty="0"/>
                            <a:t>명</a:t>
                          </a:r>
                          <a:r>
                            <a:rPr lang="en-US" altLang="ko-KR" sz="1800" dirty="0"/>
                            <a:t>)</a:t>
                          </a:r>
                          <a:endParaRPr lang="ko-KR" altLang="en-US" sz="1800" dirty="0"/>
                        </a:p>
                      </a:txBody>
                      <a:tcPr/>
                    </a:tc>
                    <a:tc>
                      <a:txBody>
                        <a:bodyPr/>
                        <a:lstStyle/>
                        <a:p>
                          <a:pPr algn="ctr" latinLnBrk="1"/>
                          <a:r>
                            <a:rPr lang="ko-KR" altLang="en-US" sz="1800" dirty="0" err="1"/>
                            <a:t>제조업체수</a:t>
                          </a:r>
                          <a:endParaRPr lang="en-US" altLang="ko-KR" sz="1800" dirty="0"/>
                        </a:p>
                        <a:p>
                          <a:pPr algn="ctr" latinLnBrk="1"/>
                          <a:r>
                            <a:rPr lang="en-US" altLang="ko-KR" sz="1800" dirty="0"/>
                            <a:t>(</a:t>
                          </a:r>
                          <a:r>
                            <a:rPr lang="ko-KR" altLang="en-US" sz="1800" dirty="0"/>
                            <a:t>개</a:t>
                          </a:r>
                          <a:r>
                            <a:rPr lang="en-US" altLang="ko-KR" sz="1800" dirty="0"/>
                            <a:t>)</a:t>
                          </a:r>
                          <a:endParaRPr lang="ko-KR" altLang="en-US" sz="1800" dirty="0"/>
                        </a:p>
                      </a:txBody>
                      <a:tcPr/>
                    </a:tc>
                    <a:tc>
                      <a:txBody>
                        <a:bodyPr/>
                        <a:lstStyle/>
                        <a:p>
                          <a:pPr algn="ctr" latinLnBrk="1"/>
                          <a:r>
                            <a:rPr lang="ko-KR" altLang="en-US" sz="1800" dirty="0"/>
                            <a:t>표본</a:t>
                          </a:r>
                          <a:endParaRPr lang="en-US" altLang="ko-KR" sz="1800" dirty="0"/>
                        </a:p>
                        <a:p>
                          <a:pPr algn="ctr" latinLnBrk="1"/>
                          <a:r>
                            <a:rPr lang="ko-KR" altLang="en-US" sz="1800" dirty="0"/>
                            <a:t>분산</a:t>
                          </a:r>
                        </a:p>
                      </a:txBody>
                      <a:tcPr/>
                    </a:tc>
                    <a:extLst>
                      <a:ext uri="{0D108BD9-81ED-4DB2-BD59-A6C34878D82A}">
                        <a16:rowId xmlns:a16="http://schemas.microsoft.com/office/drawing/2014/main" val="4030107245"/>
                      </a:ext>
                    </a:extLst>
                  </a:tr>
                  <a:tr h="490021">
                    <a:tc>
                      <a:txBody>
                        <a:bodyPr/>
                        <a:lstStyle/>
                        <a:p>
                          <a:pPr algn="ctr" latinLnBrk="1"/>
                          <a:r>
                            <a:rPr lang="en-US" altLang="ko-KR" sz="1800" dirty="0"/>
                            <a:t>1</a:t>
                          </a:r>
                          <a:endParaRPr lang="ko-KR" altLang="en-US" sz="1800" dirty="0"/>
                        </a:p>
                      </a:txBody>
                      <a:tcPr anchor="ctr"/>
                    </a:tc>
                    <a:tc>
                      <a:txBody>
                        <a:bodyPr/>
                        <a:lstStyle/>
                        <a:p>
                          <a:pPr algn="ctr" latinLnBrk="1"/>
                          <a:r>
                            <a:rPr lang="en-US" altLang="ko-KR" sz="1800" dirty="0"/>
                            <a:t>49 </a:t>
                          </a:r>
                          <a:r>
                            <a:rPr lang="ko-KR" altLang="en-US" sz="1800" dirty="0"/>
                            <a:t>이하</a:t>
                          </a:r>
                        </a:p>
                      </a:txBody>
                      <a:tcPr anchor="ctr"/>
                    </a:tc>
                    <a:tc>
                      <a:txBody>
                        <a:bodyPr/>
                        <a:lstStyle/>
                        <a:p>
                          <a:pPr algn="r" latinLnBrk="1"/>
                          <a:r>
                            <a:rPr lang="en-US" altLang="ko-KR" sz="1800" dirty="0"/>
                            <a:t>18000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80</m:t>
                                    </m:r>
                                  </m:e>
                                  <m:sup>
                                    <m:r>
                                      <a:rPr lang="en-US" altLang="ko-KR" sz="1800" b="0" i="1" smtClean="0">
                                        <a:latin typeface="Cambria Math" panose="02040503050406030204" pitchFamily="18" charset="0"/>
                                      </a:rPr>
                                      <m:t>2</m:t>
                                    </m:r>
                                  </m:sup>
                                </m:sSup>
                              </m:oMath>
                            </m:oMathPara>
                          </a14:m>
                          <a:endParaRPr lang="ko-KR" altLang="en-US" sz="1800" dirty="0"/>
                        </a:p>
                      </a:txBody>
                      <a:tcPr anchor="ctr"/>
                    </a:tc>
                    <a:extLst>
                      <a:ext uri="{0D108BD9-81ED-4DB2-BD59-A6C34878D82A}">
                        <a16:rowId xmlns:a16="http://schemas.microsoft.com/office/drawing/2014/main" val="2254467813"/>
                      </a:ext>
                    </a:extLst>
                  </a:tr>
                  <a:tr h="490021">
                    <a:tc>
                      <a:txBody>
                        <a:bodyPr/>
                        <a:lstStyle/>
                        <a:p>
                          <a:pPr algn="ctr" latinLnBrk="1"/>
                          <a:r>
                            <a:rPr lang="en-US" altLang="ko-KR" sz="1800" dirty="0"/>
                            <a:t>2</a:t>
                          </a:r>
                          <a:endParaRPr lang="ko-KR" altLang="en-US" sz="1800" dirty="0"/>
                        </a:p>
                      </a:txBody>
                      <a:tcPr anchor="ctr"/>
                    </a:tc>
                    <a:tc>
                      <a:txBody>
                        <a:bodyPr/>
                        <a:lstStyle/>
                        <a:p>
                          <a:pPr algn="ctr" latinLnBrk="1"/>
                          <a:r>
                            <a:rPr lang="en-US" altLang="ko-KR" sz="1800" dirty="0"/>
                            <a:t>50-99</a:t>
                          </a:r>
                          <a:endParaRPr lang="ko-KR" altLang="en-US" sz="1800" dirty="0"/>
                        </a:p>
                      </a:txBody>
                      <a:tcPr anchor="ctr"/>
                    </a:tc>
                    <a:tc>
                      <a:txBody>
                        <a:bodyPr/>
                        <a:lstStyle/>
                        <a:p>
                          <a:pPr algn="r" latinLnBrk="1"/>
                          <a:r>
                            <a:rPr lang="en-US" altLang="ko-KR" sz="1800" dirty="0"/>
                            <a:t>4000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200</m:t>
                                    </m:r>
                                  </m:e>
                                  <m:sup>
                                    <m:r>
                                      <a:rPr lang="en-US" altLang="ko-KR" sz="1800" b="0" i="1" smtClean="0">
                                        <a:latin typeface="Cambria Math" panose="02040503050406030204" pitchFamily="18" charset="0"/>
                                      </a:rPr>
                                      <m:t>2</m:t>
                                    </m:r>
                                  </m:sup>
                                </m:sSup>
                              </m:oMath>
                            </m:oMathPara>
                          </a14:m>
                          <a:endParaRPr lang="ko-KR" altLang="en-US" sz="1800" dirty="0"/>
                        </a:p>
                      </a:txBody>
                      <a:tcPr anchor="ctr"/>
                    </a:tc>
                    <a:extLst>
                      <a:ext uri="{0D108BD9-81ED-4DB2-BD59-A6C34878D82A}">
                        <a16:rowId xmlns:a16="http://schemas.microsoft.com/office/drawing/2014/main" val="4278319877"/>
                      </a:ext>
                    </a:extLst>
                  </a:tr>
                  <a:tr h="490021">
                    <a:tc>
                      <a:txBody>
                        <a:bodyPr/>
                        <a:lstStyle/>
                        <a:p>
                          <a:pPr algn="ctr" latinLnBrk="1"/>
                          <a:r>
                            <a:rPr lang="en-US" altLang="ko-KR" sz="1800" dirty="0"/>
                            <a:t>3</a:t>
                          </a:r>
                          <a:endParaRPr lang="ko-KR" altLang="en-US" sz="1800" dirty="0"/>
                        </a:p>
                      </a:txBody>
                      <a:tcPr anchor="ctr"/>
                    </a:tc>
                    <a:tc>
                      <a:txBody>
                        <a:bodyPr/>
                        <a:lstStyle/>
                        <a:p>
                          <a:pPr algn="ctr" latinLnBrk="1"/>
                          <a:r>
                            <a:rPr lang="en-US" altLang="ko-KR" sz="1800" dirty="0"/>
                            <a:t>100-249</a:t>
                          </a:r>
                          <a:endParaRPr lang="ko-KR" altLang="en-US" sz="1800" dirty="0"/>
                        </a:p>
                      </a:txBody>
                      <a:tcPr anchor="ctr"/>
                    </a:tc>
                    <a:tc>
                      <a:txBody>
                        <a:bodyPr/>
                        <a:lstStyle/>
                        <a:p>
                          <a:pPr algn="r" latinLnBrk="1"/>
                          <a:r>
                            <a:rPr lang="en-US" altLang="ko-KR" sz="1800" dirty="0"/>
                            <a:t>2000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600</m:t>
                                    </m:r>
                                  </m:e>
                                  <m:sup>
                                    <m:r>
                                      <a:rPr lang="en-US" altLang="ko-KR" sz="1800" b="0" i="1" smtClean="0">
                                        <a:latin typeface="Cambria Math" panose="02040503050406030204" pitchFamily="18" charset="0"/>
                                      </a:rPr>
                                      <m:t>2</m:t>
                                    </m:r>
                                  </m:sup>
                                </m:sSup>
                              </m:oMath>
                            </m:oMathPara>
                          </a14:m>
                          <a:endParaRPr lang="ko-KR" altLang="en-US" sz="1800" dirty="0"/>
                        </a:p>
                      </a:txBody>
                      <a:tcPr anchor="ctr"/>
                    </a:tc>
                    <a:extLst>
                      <a:ext uri="{0D108BD9-81ED-4DB2-BD59-A6C34878D82A}">
                        <a16:rowId xmlns:a16="http://schemas.microsoft.com/office/drawing/2014/main" val="2605501585"/>
                      </a:ext>
                    </a:extLst>
                  </a:tr>
                  <a:tr h="490021">
                    <a:tc>
                      <a:txBody>
                        <a:bodyPr/>
                        <a:lstStyle/>
                        <a:p>
                          <a:pPr algn="ctr" latinLnBrk="1"/>
                          <a:r>
                            <a:rPr lang="en-US" altLang="ko-KR" sz="1800" dirty="0"/>
                            <a:t>4</a:t>
                          </a:r>
                          <a:endParaRPr lang="ko-KR" altLang="en-US" sz="1800" dirty="0"/>
                        </a:p>
                      </a:txBody>
                      <a:tcPr anchor="ctr"/>
                    </a:tc>
                    <a:tc>
                      <a:txBody>
                        <a:bodyPr/>
                        <a:lstStyle/>
                        <a:p>
                          <a:pPr algn="ctr" latinLnBrk="1"/>
                          <a:r>
                            <a:rPr lang="en-US" altLang="ko-KR" sz="1800" dirty="0"/>
                            <a:t>250 </a:t>
                          </a:r>
                          <a:r>
                            <a:rPr lang="ko-KR" altLang="en-US" sz="1800" dirty="0"/>
                            <a:t>이상</a:t>
                          </a:r>
                        </a:p>
                      </a:txBody>
                      <a:tcPr anchor="ctr"/>
                    </a:tc>
                    <a:tc>
                      <a:txBody>
                        <a:bodyPr/>
                        <a:lstStyle/>
                        <a:p>
                          <a:pPr algn="r" latinLnBrk="1"/>
                          <a:r>
                            <a:rPr lang="en-US" altLang="ko-KR" sz="1800" dirty="0"/>
                            <a:t>500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1900</m:t>
                                    </m:r>
                                  </m:e>
                                  <m:sup>
                                    <m:r>
                                      <a:rPr lang="en-US" altLang="ko-KR" sz="1800" b="0" i="1" smtClean="0">
                                        <a:latin typeface="Cambria Math" panose="02040503050406030204" pitchFamily="18" charset="0"/>
                                      </a:rPr>
                                      <m:t>2</m:t>
                                    </m:r>
                                  </m:sup>
                                </m:sSup>
                              </m:oMath>
                            </m:oMathPara>
                          </a14:m>
                          <a:endParaRPr lang="ko-KR" altLang="en-US" sz="1800" dirty="0"/>
                        </a:p>
                      </a:txBody>
                      <a:tcPr anchor="ctr"/>
                    </a:tc>
                    <a:extLst>
                      <a:ext uri="{0D108BD9-81ED-4DB2-BD59-A6C34878D82A}">
                        <a16:rowId xmlns:a16="http://schemas.microsoft.com/office/drawing/2014/main" val="903877683"/>
                      </a:ext>
                    </a:extLst>
                  </a:tr>
                </a:tbl>
              </a:graphicData>
            </a:graphic>
          </p:graphicFrame>
        </mc:Choice>
        <mc:Fallback xmlns="">
          <p:graphicFrame>
            <p:nvGraphicFramePr>
              <p:cNvPr id="15" name="내용 개체 틀 7"/>
              <p:cNvGraphicFramePr>
                <a:graphicFrameLocks/>
              </p:cNvGraphicFramePr>
              <p:nvPr>
                <p:extLst>
                  <p:ext uri="{D42A27DB-BD31-4B8C-83A1-F6EECF244321}">
                    <p14:modId xmlns:p14="http://schemas.microsoft.com/office/powerpoint/2010/main" val="1421420536"/>
                  </p:ext>
                </p:extLst>
              </p:nvPr>
            </p:nvGraphicFramePr>
            <p:xfrm>
              <a:off x="6019800" y="2708920"/>
              <a:ext cx="3074321" cy="3148804"/>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1390412768"/>
                        </a:ext>
                      </a:extLst>
                    </a:gridCol>
                    <a:gridCol w="1072480">
                      <a:extLst>
                        <a:ext uri="{9D8B030D-6E8A-4147-A177-3AD203B41FA5}">
                          <a16:colId xmlns:a16="http://schemas.microsoft.com/office/drawing/2014/main" val="2526778216"/>
                        </a:ext>
                      </a:extLst>
                    </a:gridCol>
                    <a:gridCol w="792088">
                      <a:extLst>
                        <a:ext uri="{9D8B030D-6E8A-4147-A177-3AD203B41FA5}">
                          <a16:colId xmlns:a16="http://schemas.microsoft.com/office/drawing/2014/main" val="1413231874"/>
                        </a:ext>
                      </a:extLst>
                    </a:gridCol>
                    <a:gridCol w="777705">
                      <a:extLst>
                        <a:ext uri="{9D8B030D-6E8A-4147-A177-3AD203B41FA5}">
                          <a16:colId xmlns:a16="http://schemas.microsoft.com/office/drawing/2014/main" val="12050483"/>
                        </a:ext>
                      </a:extLst>
                    </a:gridCol>
                  </a:tblGrid>
                  <a:tr h="1188720">
                    <a:tc>
                      <a:txBody>
                        <a:bodyPr/>
                        <a:lstStyle/>
                        <a:p>
                          <a:pPr algn="ctr" latinLnBrk="1"/>
                          <a:r>
                            <a:rPr lang="ko-KR" altLang="en-US" sz="1800" dirty="0"/>
                            <a:t>층</a:t>
                          </a:r>
                        </a:p>
                      </a:txBody>
                      <a:tcPr/>
                    </a:tc>
                    <a:tc>
                      <a:txBody>
                        <a:bodyPr/>
                        <a:lstStyle/>
                        <a:p>
                          <a:pPr algn="ctr" latinLnBrk="1"/>
                          <a:r>
                            <a:rPr lang="ko-KR" altLang="en-US" sz="1800" dirty="0"/>
                            <a:t>규모</a:t>
                          </a:r>
                          <a:endParaRPr lang="en-US" altLang="ko-KR" sz="1800" dirty="0"/>
                        </a:p>
                        <a:p>
                          <a:pPr algn="ctr" latinLnBrk="1"/>
                          <a:r>
                            <a:rPr lang="en-US" altLang="ko-KR" sz="1800" dirty="0"/>
                            <a:t>(</a:t>
                          </a:r>
                          <a:r>
                            <a:rPr lang="ko-KR" altLang="en-US" sz="1800" dirty="0" err="1"/>
                            <a:t>종원업</a:t>
                          </a:r>
                          <a:r>
                            <a:rPr lang="ko-KR" altLang="en-US" sz="1800" dirty="0"/>
                            <a:t> 수</a:t>
                          </a:r>
                          <a:r>
                            <a:rPr lang="en-US" altLang="ko-KR" sz="1800" dirty="0"/>
                            <a:t>)</a:t>
                          </a:r>
                        </a:p>
                        <a:p>
                          <a:pPr algn="ctr" latinLnBrk="1"/>
                          <a:r>
                            <a:rPr lang="en-US" altLang="ko-KR" sz="1800" dirty="0"/>
                            <a:t> (</a:t>
                          </a:r>
                          <a:r>
                            <a:rPr lang="ko-KR" altLang="en-US" sz="1800" dirty="0"/>
                            <a:t>명</a:t>
                          </a:r>
                          <a:r>
                            <a:rPr lang="en-US" altLang="ko-KR" sz="1800" dirty="0"/>
                            <a:t>)</a:t>
                          </a:r>
                          <a:endParaRPr lang="ko-KR" altLang="en-US" sz="1800" dirty="0"/>
                        </a:p>
                      </a:txBody>
                      <a:tcPr/>
                    </a:tc>
                    <a:tc>
                      <a:txBody>
                        <a:bodyPr/>
                        <a:lstStyle/>
                        <a:p>
                          <a:pPr algn="ctr" latinLnBrk="1"/>
                          <a:r>
                            <a:rPr lang="ko-KR" altLang="en-US" sz="1800" dirty="0" err="1"/>
                            <a:t>제조업체수</a:t>
                          </a:r>
                          <a:endParaRPr lang="en-US" altLang="ko-KR" sz="1800" dirty="0"/>
                        </a:p>
                        <a:p>
                          <a:pPr algn="ctr" latinLnBrk="1"/>
                          <a:r>
                            <a:rPr lang="en-US" altLang="ko-KR" sz="1800" dirty="0"/>
                            <a:t>(</a:t>
                          </a:r>
                          <a:r>
                            <a:rPr lang="ko-KR" altLang="en-US" sz="1800" dirty="0"/>
                            <a:t>개</a:t>
                          </a:r>
                          <a:r>
                            <a:rPr lang="en-US" altLang="ko-KR" sz="1800" dirty="0"/>
                            <a:t>)</a:t>
                          </a:r>
                          <a:endParaRPr lang="ko-KR" altLang="en-US" sz="1800" dirty="0"/>
                        </a:p>
                      </a:txBody>
                      <a:tcPr/>
                    </a:tc>
                    <a:tc>
                      <a:txBody>
                        <a:bodyPr/>
                        <a:lstStyle/>
                        <a:p>
                          <a:pPr algn="ctr" latinLnBrk="1"/>
                          <a:r>
                            <a:rPr lang="ko-KR" altLang="en-US" sz="1800" dirty="0"/>
                            <a:t>표본</a:t>
                          </a:r>
                          <a:endParaRPr lang="en-US" altLang="ko-KR" sz="1800" dirty="0"/>
                        </a:p>
                        <a:p>
                          <a:pPr algn="ctr" latinLnBrk="1"/>
                          <a:r>
                            <a:rPr lang="ko-KR" altLang="en-US" sz="1800" dirty="0"/>
                            <a:t>분산</a:t>
                          </a:r>
                        </a:p>
                      </a:txBody>
                      <a:tcPr/>
                    </a:tc>
                    <a:extLst>
                      <a:ext uri="{0D108BD9-81ED-4DB2-BD59-A6C34878D82A}">
                        <a16:rowId xmlns:a16="http://schemas.microsoft.com/office/drawing/2014/main" val="4030107245"/>
                      </a:ext>
                    </a:extLst>
                  </a:tr>
                  <a:tr h="490021">
                    <a:tc>
                      <a:txBody>
                        <a:bodyPr/>
                        <a:lstStyle/>
                        <a:p>
                          <a:pPr algn="ctr" latinLnBrk="1"/>
                          <a:r>
                            <a:rPr lang="en-US" altLang="ko-KR" sz="1800" dirty="0"/>
                            <a:t>1</a:t>
                          </a:r>
                          <a:endParaRPr lang="ko-KR" altLang="en-US" sz="1800" dirty="0"/>
                        </a:p>
                      </a:txBody>
                      <a:tcPr anchor="ctr"/>
                    </a:tc>
                    <a:tc>
                      <a:txBody>
                        <a:bodyPr/>
                        <a:lstStyle/>
                        <a:p>
                          <a:pPr algn="ctr" latinLnBrk="1"/>
                          <a:r>
                            <a:rPr lang="en-US" altLang="ko-KR" sz="1800" dirty="0"/>
                            <a:t>49 </a:t>
                          </a:r>
                          <a:r>
                            <a:rPr lang="ko-KR" altLang="en-US" sz="1800" dirty="0"/>
                            <a:t>이하</a:t>
                          </a:r>
                        </a:p>
                      </a:txBody>
                      <a:tcPr anchor="ctr"/>
                    </a:tc>
                    <a:tc>
                      <a:txBody>
                        <a:bodyPr/>
                        <a:lstStyle/>
                        <a:p>
                          <a:pPr algn="r" latinLnBrk="1"/>
                          <a:r>
                            <a:rPr lang="en-US" altLang="ko-KR" sz="1800" dirty="0"/>
                            <a:t>18000</a:t>
                          </a:r>
                          <a:endParaRPr lang="ko-KR" altLang="en-US" sz="1800" dirty="0"/>
                        </a:p>
                      </a:txBody>
                      <a:tcPr anchor="ctr"/>
                    </a:tc>
                    <a:tc>
                      <a:txBody>
                        <a:bodyPr/>
                        <a:lstStyle/>
                        <a:p>
                          <a:endParaRPr lang="ko-KR"/>
                        </a:p>
                      </a:txBody>
                      <a:tcPr anchor="ctr">
                        <a:blipFill>
                          <a:blip r:embed="rId3"/>
                          <a:stretch>
                            <a:fillRect l="-295313" t="-249383" r="-3125" b="-306173"/>
                          </a:stretch>
                        </a:blipFill>
                      </a:tcPr>
                    </a:tc>
                    <a:extLst>
                      <a:ext uri="{0D108BD9-81ED-4DB2-BD59-A6C34878D82A}">
                        <a16:rowId xmlns:a16="http://schemas.microsoft.com/office/drawing/2014/main" val="2254467813"/>
                      </a:ext>
                    </a:extLst>
                  </a:tr>
                  <a:tr h="490021">
                    <a:tc>
                      <a:txBody>
                        <a:bodyPr/>
                        <a:lstStyle/>
                        <a:p>
                          <a:pPr algn="ctr" latinLnBrk="1"/>
                          <a:r>
                            <a:rPr lang="en-US" altLang="ko-KR" sz="1800" dirty="0"/>
                            <a:t>2</a:t>
                          </a:r>
                          <a:endParaRPr lang="ko-KR" altLang="en-US" sz="1800" dirty="0"/>
                        </a:p>
                      </a:txBody>
                      <a:tcPr anchor="ctr"/>
                    </a:tc>
                    <a:tc>
                      <a:txBody>
                        <a:bodyPr/>
                        <a:lstStyle/>
                        <a:p>
                          <a:pPr algn="ctr" latinLnBrk="1"/>
                          <a:r>
                            <a:rPr lang="en-US" altLang="ko-KR" sz="1800" dirty="0"/>
                            <a:t>50-99</a:t>
                          </a:r>
                          <a:endParaRPr lang="ko-KR" altLang="en-US" sz="1800" dirty="0"/>
                        </a:p>
                      </a:txBody>
                      <a:tcPr anchor="ctr"/>
                    </a:tc>
                    <a:tc>
                      <a:txBody>
                        <a:bodyPr/>
                        <a:lstStyle/>
                        <a:p>
                          <a:pPr algn="r" latinLnBrk="1"/>
                          <a:r>
                            <a:rPr lang="en-US" altLang="ko-KR" sz="1800" dirty="0"/>
                            <a:t>4000</a:t>
                          </a:r>
                          <a:endParaRPr lang="ko-KR" altLang="en-US" sz="1800" dirty="0"/>
                        </a:p>
                      </a:txBody>
                      <a:tcPr anchor="ctr"/>
                    </a:tc>
                    <a:tc>
                      <a:txBody>
                        <a:bodyPr/>
                        <a:lstStyle/>
                        <a:p>
                          <a:endParaRPr lang="ko-KR"/>
                        </a:p>
                      </a:txBody>
                      <a:tcPr anchor="ctr">
                        <a:blipFill>
                          <a:blip r:embed="rId3"/>
                          <a:stretch>
                            <a:fillRect l="-295313" t="-353750" r="-3125" b="-210000"/>
                          </a:stretch>
                        </a:blipFill>
                      </a:tcPr>
                    </a:tc>
                    <a:extLst>
                      <a:ext uri="{0D108BD9-81ED-4DB2-BD59-A6C34878D82A}">
                        <a16:rowId xmlns:a16="http://schemas.microsoft.com/office/drawing/2014/main" val="4278319877"/>
                      </a:ext>
                    </a:extLst>
                  </a:tr>
                  <a:tr h="490021">
                    <a:tc>
                      <a:txBody>
                        <a:bodyPr/>
                        <a:lstStyle/>
                        <a:p>
                          <a:pPr algn="ctr" latinLnBrk="1"/>
                          <a:r>
                            <a:rPr lang="en-US" altLang="ko-KR" sz="1800" dirty="0"/>
                            <a:t>3</a:t>
                          </a:r>
                          <a:endParaRPr lang="ko-KR" altLang="en-US" sz="1800" dirty="0"/>
                        </a:p>
                      </a:txBody>
                      <a:tcPr anchor="ctr"/>
                    </a:tc>
                    <a:tc>
                      <a:txBody>
                        <a:bodyPr/>
                        <a:lstStyle/>
                        <a:p>
                          <a:pPr algn="ctr" latinLnBrk="1"/>
                          <a:r>
                            <a:rPr lang="en-US" altLang="ko-KR" sz="1800" dirty="0"/>
                            <a:t>100-249</a:t>
                          </a:r>
                          <a:endParaRPr lang="ko-KR" altLang="en-US" sz="1800" dirty="0"/>
                        </a:p>
                      </a:txBody>
                      <a:tcPr anchor="ctr"/>
                    </a:tc>
                    <a:tc>
                      <a:txBody>
                        <a:bodyPr/>
                        <a:lstStyle/>
                        <a:p>
                          <a:pPr algn="r" latinLnBrk="1"/>
                          <a:r>
                            <a:rPr lang="en-US" altLang="ko-KR" sz="1800" dirty="0"/>
                            <a:t>2000</a:t>
                          </a:r>
                          <a:endParaRPr lang="ko-KR" altLang="en-US" sz="1800" dirty="0"/>
                        </a:p>
                      </a:txBody>
                      <a:tcPr anchor="ctr"/>
                    </a:tc>
                    <a:tc>
                      <a:txBody>
                        <a:bodyPr/>
                        <a:lstStyle/>
                        <a:p>
                          <a:endParaRPr lang="ko-KR"/>
                        </a:p>
                      </a:txBody>
                      <a:tcPr anchor="ctr">
                        <a:blipFill>
                          <a:blip r:embed="rId3"/>
                          <a:stretch>
                            <a:fillRect l="-295313" t="-448148" r="-3125" b="-107407"/>
                          </a:stretch>
                        </a:blipFill>
                      </a:tcPr>
                    </a:tc>
                    <a:extLst>
                      <a:ext uri="{0D108BD9-81ED-4DB2-BD59-A6C34878D82A}">
                        <a16:rowId xmlns:a16="http://schemas.microsoft.com/office/drawing/2014/main" val="2605501585"/>
                      </a:ext>
                    </a:extLst>
                  </a:tr>
                  <a:tr h="490021">
                    <a:tc>
                      <a:txBody>
                        <a:bodyPr/>
                        <a:lstStyle/>
                        <a:p>
                          <a:pPr algn="ctr" latinLnBrk="1"/>
                          <a:r>
                            <a:rPr lang="en-US" altLang="ko-KR" sz="1800" dirty="0"/>
                            <a:t>4</a:t>
                          </a:r>
                          <a:endParaRPr lang="ko-KR" altLang="en-US" sz="1800" dirty="0"/>
                        </a:p>
                      </a:txBody>
                      <a:tcPr anchor="ctr"/>
                    </a:tc>
                    <a:tc>
                      <a:txBody>
                        <a:bodyPr/>
                        <a:lstStyle/>
                        <a:p>
                          <a:pPr algn="ctr" latinLnBrk="1"/>
                          <a:r>
                            <a:rPr lang="en-US" altLang="ko-KR" sz="1800" dirty="0"/>
                            <a:t>250 </a:t>
                          </a:r>
                          <a:r>
                            <a:rPr lang="ko-KR" altLang="en-US" sz="1800" dirty="0"/>
                            <a:t>이상</a:t>
                          </a:r>
                        </a:p>
                      </a:txBody>
                      <a:tcPr anchor="ctr"/>
                    </a:tc>
                    <a:tc>
                      <a:txBody>
                        <a:bodyPr/>
                        <a:lstStyle/>
                        <a:p>
                          <a:pPr algn="r" latinLnBrk="1"/>
                          <a:r>
                            <a:rPr lang="en-US" altLang="ko-KR" sz="1800" dirty="0"/>
                            <a:t>500</a:t>
                          </a:r>
                          <a:endParaRPr lang="ko-KR" altLang="en-US" sz="1800" dirty="0"/>
                        </a:p>
                      </a:txBody>
                      <a:tcPr anchor="ctr"/>
                    </a:tc>
                    <a:tc>
                      <a:txBody>
                        <a:bodyPr/>
                        <a:lstStyle/>
                        <a:p>
                          <a:endParaRPr lang="ko-KR"/>
                        </a:p>
                      </a:txBody>
                      <a:tcPr anchor="ctr">
                        <a:blipFill>
                          <a:blip r:embed="rId3"/>
                          <a:stretch>
                            <a:fillRect l="-295313" t="-555000" r="-3125" b="-8750"/>
                          </a:stretch>
                        </a:blipFill>
                      </a:tcPr>
                    </a:tc>
                    <a:extLst>
                      <a:ext uri="{0D108BD9-81ED-4DB2-BD59-A6C34878D82A}">
                        <a16:rowId xmlns:a16="http://schemas.microsoft.com/office/drawing/2014/main" val="903877683"/>
                      </a:ext>
                    </a:extLst>
                  </a:tr>
                </a:tbl>
              </a:graphicData>
            </a:graphic>
          </p:graphicFrame>
        </mc:Fallback>
      </mc:AlternateContent>
    </p:spTree>
    <p:extLst>
      <p:ext uri="{BB962C8B-B14F-4D97-AF65-F5344CB8AC3E}">
        <p14:creationId xmlns:p14="http://schemas.microsoft.com/office/powerpoint/2010/main" val="3860766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a:t>최적배분법</a:t>
            </a:r>
            <a:r>
              <a:rPr lang="en-US" altLang="ko-KR" dirty="0"/>
              <a:t> </a:t>
            </a:r>
            <a:r>
              <a:rPr lang="ko-KR" altLang="en-US" dirty="0"/>
              <a:t>사례</a:t>
            </a: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a:bodyPr>
              <a:lstStyle/>
              <a:p>
                <a:r>
                  <a:rPr lang="en-US" altLang="ko-KR" dirty="0"/>
                  <a:t>A: </a:t>
                </a:r>
                <a14:m>
                  <m:oMath xmlns:m="http://schemas.openxmlformats.org/officeDocument/2006/math">
                    <m:nary>
                      <m:naryPr>
                        <m:chr m:val="∑"/>
                        <m:subHide m:val="on"/>
                        <m:supHide m:val="on"/>
                        <m:ctrlPr>
                          <a:rPr lang="en-US" altLang="ko-KR" i="1" smtClean="0">
                            <a:latin typeface="Cambria Math" panose="02040503050406030204" pitchFamily="18" charset="0"/>
                          </a:rPr>
                        </m:ctrlPr>
                      </m:naryPr>
                      <m:sub/>
                      <m:sup/>
                      <m:e>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𝑘</m:t>
                            </m:r>
                          </m:sub>
                        </m:sSub>
                      </m:e>
                    </m:nary>
                    <m:r>
                      <a:rPr lang="en-US" altLang="ko-KR" b="0" i="1" smtClean="0">
                        <a:latin typeface="Cambria Math" panose="02040503050406030204" pitchFamily="18" charset="0"/>
                      </a:rPr>
                      <m:t>×</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𝑆</m:t>
                        </m:r>
                      </m:e>
                      <m:sub>
                        <m:r>
                          <a:rPr lang="en-US" altLang="ko-KR" b="0" i="1" smtClean="0">
                            <a:latin typeface="Cambria Math" panose="02040503050406030204" pitchFamily="18" charset="0"/>
                          </a:rPr>
                          <m:t>𝑘</m:t>
                        </m:r>
                      </m:sub>
                    </m:sSub>
                    <m:r>
                      <a:rPr lang="en-US" altLang="ko-KR" b="0" i="1" smtClean="0">
                        <a:latin typeface="Cambria Math" panose="02040503050406030204" pitchFamily="18" charset="0"/>
                      </a:rPr>
                      <m:t>/√</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𝑐</m:t>
                        </m:r>
                      </m:e>
                      <m:sub>
                        <m:r>
                          <a:rPr lang="en-US" altLang="ko-KR" b="0" i="1" smtClean="0">
                            <a:latin typeface="Cambria Math" panose="02040503050406030204" pitchFamily="18" charset="0"/>
                          </a:rPr>
                          <m:t>𝑘</m:t>
                        </m:r>
                      </m:sub>
                    </m:sSub>
                    <m:r>
                      <a:rPr lang="en-US" altLang="ko-KR" b="0" i="1" smtClean="0">
                        <a:latin typeface="Cambria Math" panose="02040503050406030204" pitchFamily="18" charset="0"/>
                      </a:rPr>
                      <m:t>=3637010</m:t>
                    </m:r>
                  </m:oMath>
                </a14:m>
                <a:endParaRPr lang="en-US" altLang="ko-KR" dirty="0"/>
              </a:p>
              <a:p>
                <a:pPr lvl="1"/>
                <a:endParaRPr lang="en-US" altLang="ko-KR" dirty="0"/>
              </a:p>
              <a:p>
                <a:pPr lvl="1"/>
                <a:r>
                  <a:rPr lang="ko-KR" altLang="en-US" dirty="0"/>
                  <a:t>층</a:t>
                </a:r>
                <a:r>
                  <a:rPr lang="en-US" altLang="ko-KR" dirty="0"/>
                  <a:t>1: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1</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b="0" i="1" smtClean="0">
                            <a:latin typeface="Cambria Math" panose="02040503050406030204" pitchFamily="18" charset="0"/>
                          </a:rPr>
                          <m:t>1440000</m:t>
                        </m:r>
                      </m:num>
                      <m:den>
                        <m:r>
                          <a:rPr lang="en-US" altLang="ko-KR" b="0" i="1" smtClean="0">
                            <a:latin typeface="Cambria Math" panose="02040503050406030204" pitchFamily="18" charset="0"/>
                          </a:rPr>
                          <m:t>363701</m:t>
                        </m:r>
                        <m:r>
                          <a:rPr lang="en-US" altLang="ko-KR" i="1">
                            <a:latin typeface="Cambria Math" panose="02040503050406030204" pitchFamily="18" charset="0"/>
                          </a:rPr>
                          <m:t>0</m:t>
                        </m:r>
                      </m:den>
                    </m:f>
                    <m:r>
                      <a:rPr lang="en-US" altLang="ko-KR" i="1">
                        <a:latin typeface="Cambria Math" panose="02040503050406030204" pitchFamily="18" charset="0"/>
                      </a:rPr>
                      <m:t>≈1</m:t>
                    </m:r>
                    <m:r>
                      <a:rPr lang="en-US" altLang="ko-KR" b="0" i="1" smtClean="0">
                        <a:latin typeface="Cambria Math" panose="02040503050406030204" pitchFamily="18" charset="0"/>
                      </a:rPr>
                      <m:t>98</m:t>
                    </m:r>
                  </m:oMath>
                </a14:m>
                <a:r>
                  <a:rPr lang="en-US" altLang="ko-KR" dirty="0"/>
                  <a:t>.</a:t>
                </a:r>
              </a:p>
              <a:p>
                <a:pPr lvl="1"/>
                <a:r>
                  <a:rPr lang="ko-KR" altLang="en-US" dirty="0"/>
                  <a:t>층</a:t>
                </a:r>
                <a:r>
                  <a:rPr lang="en-US" altLang="ko-KR" dirty="0"/>
                  <a:t>2: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2</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b="0" i="1" smtClean="0">
                            <a:latin typeface="Cambria Math" panose="02040503050406030204" pitchFamily="18" charset="0"/>
                          </a:rPr>
                          <m:t>800000</m:t>
                        </m:r>
                      </m:num>
                      <m:den>
                        <m:r>
                          <a:rPr lang="en-US" altLang="ko-KR" b="0" i="1" smtClean="0">
                            <a:latin typeface="Cambria Math" panose="02040503050406030204" pitchFamily="18" charset="0"/>
                          </a:rPr>
                          <m:t>3637010</m:t>
                        </m:r>
                      </m:den>
                    </m:f>
                    <m:r>
                      <a:rPr lang="en-US" altLang="ko-KR" i="1">
                        <a:latin typeface="Cambria Math" panose="02040503050406030204" pitchFamily="18" charset="0"/>
                      </a:rPr>
                      <m:t>≈</m:t>
                    </m:r>
                    <m:r>
                      <a:rPr lang="en-US" altLang="ko-KR" b="0" i="1" smtClean="0">
                        <a:latin typeface="Cambria Math" panose="02040503050406030204" pitchFamily="18" charset="0"/>
                      </a:rPr>
                      <m:t>110</m:t>
                    </m:r>
                  </m:oMath>
                </a14:m>
                <a:r>
                  <a:rPr lang="en-US" altLang="ko-KR" dirty="0"/>
                  <a:t>.</a:t>
                </a:r>
                <a:endParaRPr lang="ko-KR" altLang="en-US" dirty="0"/>
              </a:p>
              <a:p>
                <a:pPr lvl="1"/>
                <a:r>
                  <a:rPr lang="ko-KR" altLang="en-US" dirty="0"/>
                  <a:t>층</a:t>
                </a:r>
                <a:r>
                  <a:rPr lang="en-US" altLang="ko-KR" dirty="0"/>
                  <a:t>3: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1</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b="0" i="1" smtClean="0">
                            <a:latin typeface="Cambria Math" panose="02040503050406030204" pitchFamily="18" charset="0"/>
                          </a:rPr>
                          <m:t>848528</m:t>
                        </m:r>
                      </m:num>
                      <m:den>
                        <m:r>
                          <a:rPr lang="en-US" altLang="ko-KR" b="0" i="1" smtClean="0">
                            <a:latin typeface="Cambria Math" panose="02040503050406030204" pitchFamily="18" charset="0"/>
                          </a:rPr>
                          <m:t>3637010</m:t>
                        </m:r>
                      </m:den>
                    </m:f>
                    <m:r>
                      <a:rPr lang="en-US" altLang="ko-KR" i="1">
                        <a:latin typeface="Cambria Math" panose="02040503050406030204" pitchFamily="18" charset="0"/>
                      </a:rPr>
                      <m:t>≈</m:t>
                    </m:r>
                    <m:r>
                      <a:rPr lang="en-US" altLang="ko-KR" b="0" i="1" smtClean="0">
                        <a:latin typeface="Cambria Math" panose="02040503050406030204" pitchFamily="18" charset="0"/>
                      </a:rPr>
                      <m:t>117</m:t>
                    </m:r>
                  </m:oMath>
                </a14:m>
                <a:r>
                  <a:rPr lang="en-US" altLang="ko-KR" dirty="0"/>
                  <a:t>.</a:t>
                </a:r>
                <a:endParaRPr lang="ko-KR" altLang="en-US" dirty="0"/>
              </a:p>
              <a:p>
                <a:pPr lvl="1"/>
                <a:r>
                  <a:rPr lang="ko-KR" altLang="en-US" dirty="0"/>
                  <a:t>층</a:t>
                </a:r>
                <a:r>
                  <a:rPr lang="en-US" altLang="ko-KR" dirty="0"/>
                  <a:t>4: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𝑛</m:t>
                        </m:r>
                      </m:e>
                      <m:sub>
                        <m:r>
                          <a:rPr lang="en-US" altLang="ko-KR" i="1">
                            <a:latin typeface="Cambria Math" panose="02040503050406030204" pitchFamily="18" charset="0"/>
                          </a:rPr>
                          <m:t>1</m:t>
                        </m:r>
                      </m:sub>
                    </m:sSub>
                    <m:r>
                      <a:rPr lang="en-US" altLang="ko-KR" i="1">
                        <a:latin typeface="Cambria Math" panose="02040503050406030204" pitchFamily="18" charset="0"/>
                      </a:rPr>
                      <m:t>=500×</m:t>
                    </m:r>
                    <m:f>
                      <m:fPr>
                        <m:ctrlPr>
                          <a:rPr lang="en-US" altLang="ko-KR" i="1">
                            <a:latin typeface="Cambria Math" panose="02040503050406030204" pitchFamily="18" charset="0"/>
                          </a:rPr>
                        </m:ctrlPr>
                      </m:fPr>
                      <m:num>
                        <m:r>
                          <a:rPr lang="en-US" altLang="ko-KR" b="0" i="1" smtClean="0">
                            <a:latin typeface="Cambria Math" panose="02040503050406030204" pitchFamily="18" charset="0"/>
                          </a:rPr>
                          <m:t>548482</m:t>
                        </m:r>
                      </m:num>
                      <m:den>
                        <m:r>
                          <a:rPr lang="en-US" altLang="ko-KR" b="0" i="1" smtClean="0">
                            <a:latin typeface="Cambria Math" panose="02040503050406030204" pitchFamily="18" charset="0"/>
                          </a:rPr>
                          <m:t>3637010</m:t>
                        </m:r>
                      </m:den>
                    </m:f>
                    <m:r>
                      <a:rPr lang="en-US" altLang="ko-KR" i="1">
                        <a:latin typeface="Cambria Math" panose="02040503050406030204" pitchFamily="18" charset="0"/>
                      </a:rPr>
                      <m:t>≈</m:t>
                    </m:r>
                    <m:r>
                      <a:rPr lang="en-US" altLang="ko-KR" b="0" i="1" smtClean="0">
                        <a:latin typeface="Cambria Math" panose="02040503050406030204" pitchFamily="18" charset="0"/>
                      </a:rPr>
                      <m:t>75</m:t>
                    </m:r>
                  </m:oMath>
                </a14:m>
                <a:r>
                  <a:rPr lang="en-US" altLang="ko-KR" dirty="0"/>
                  <a:t>.</a:t>
                </a:r>
              </a:p>
              <a:p>
                <a:pPr lvl="1"/>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a:blip r:embed="rId2"/>
                <a:stretch>
                  <a:fillRect l="-963" t="-1617"/>
                </a:stretch>
              </a:blipFill>
            </p:spPr>
            <p:txBody>
              <a:bodyPr/>
              <a:lstStyle/>
              <a:p>
                <a:r>
                  <a:rPr lang="ko-KR" altLang="en-US">
                    <a:noFill/>
                  </a:rPr>
                  <a:t> </a:t>
                </a:r>
              </a:p>
            </p:txBody>
          </p:sp>
        </mc:Fallback>
      </mc:AlternateContent>
      <p:sp>
        <p:nvSpPr>
          <p:cNvPr id="5" name="날짜 개체 틀 4"/>
          <p:cNvSpPr>
            <a:spLocks noGrp="1"/>
          </p:cNvSpPr>
          <p:nvPr>
            <p:ph type="dt" sz="half" idx="10"/>
          </p:nvPr>
        </p:nvSpPr>
        <p:spPr/>
        <p:txBody>
          <a:bodyPr/>
          <a:lstStyle/>
          <a:p>
            <a:pPr>
              <a:defRPr/>
            </a:pPr>
            <a:r>
              <a:rPr lang="en-US" altLang="ko-KR"/>
              <a:t>May 26, 2010</a:t>
            </a:r>
          </a:p>
        </p:txBody>
      </p:sp>
      <p:sp>
        <p:nvSpPr>
          <p:cNvPr id="6" name="바닥글 개체 틀 5"/>
          <p:cNvSpPr>
            <a:spLocks noGrp="1"/>
          </p:cNvSpPr>
          <p:nvPr>
            <p:ph type="ftr" sz="quarter" idx="11"/>
          </p:nvPr>
        </p:nvSpPr>
        <p:spPr/>
        <p:txBody>
          <a:bodyPr/>
          <a:lstStyle/>
          <a:p>
            <a:pPr>
              <a:defRPr/>
            </a:pPr>
            <a:r>
              <a:rPr lang="ko-KR" altLang="en-US"/>
              <a:t>표본조사론</a:t>
            </a:r>
          </a:p>
          <a:p>
            <a:pPr>
              <a:defRPr/>
            </a:pPr>
            <a:endParaRPr lang="en-US" altLang="ko-KR"/>
          </a:p>
        </p:txBody>
      </p:sp>
      <p:sp>
        <p:nvSpPr>
          <p:cNvPr id="7" name="슬라이드 번호 개체 틀 6"/>
          <p:cNvSpPr>
            <a:spLocks noGrp="1"/>
          </p:cNvSpPr>
          <p:nvPr>
            <p:ph type="sldNum" sz="quarter" idx="12"/>
          </p:nvPr>
        </p:nvSpPr>
        <p:spPr/>
        <p:txBody>
          <a:bodyPr/>
          <a:lstStyle/>
          <a:p>
            <a:pPr>
              <a:defRPr/>
            </a:pPr>
            <a:fld id="{1E57C80A-14CC-489D-98B1-AE6C8ECB9913}" type="slidenum">
              <a:rPr lang="ko-KR" altLang="en-US" smtClean="0"/>
              <a:pPr>
                <a:defRPr/>
              </a:pPr>
              <a:t>18</a:t>
            </a:fld>
            <a:endParaRPr lang="en-US" altLang="ko-KR"/>
          </a:p>
        </p:txBody>
      </p:sp>
      <mc:AlternateContent xmlns:mc="http://schemas.openxmlformats.org/markup-compatibility/2006" xmlns:a14="http://schemas.microsoft.com/office/drawing/2010/main">
        <mc:Choice Requires="a14">
          <p:graphicFrame>
            <p:nvGraphicFramePr>
              <p:cNvPr id="13" name="내용 개체 틀 7"/>
              <p:cNvGraphicFramePr>
                <a:graphicFrameLocks/>
              </p:cNvGraphicFramePr>
              <p:nvPr>
                <p:extLst>
                  <p:ext uri="{D42A27DB-BD31-4B8C-83A1-F6EECF244321}">
                    <p14:modId xmlns:p14="http://schemas.microsoft.com/office/powerpoint/2010/main" val="2741186687"/>
                  </p:ext>
                </p:extLst>
              </p:nvPr>
            </p:nvGraphicFramePr>
            <p:xfrm>
              <a:off x="5724128" y="2527182"/>
              <a:ext cx="3297064" cy="3598981"/>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1390412768"/>
                        </a:ext>
                      </a:extLst>
                    </a:gridCol>
                    <a:gridCol w="792088">
                      <a:extLst>
                        <a:ext uri="{9D8B030D-6E8A-4147-A177-3AD203B41FA5}">
                          <a16:colId xmlns:a16="http://schemas.microsoft.com/office/drawing/2014/main" val="2526778216"/>
                        </a:ext>
                      </a:extLst>
                    </a:gridCol>
                    <a:gridCol w="792088">
                      <a:extLst>
                        <a:ext uri="{9D8B030D-6E8A-4147-A177-3AD203B41FA5}">
                          <a16:colId xmlns:a16="http://schemas.microsoft.com/office/drawing/2014/main" val="1413231874"/>
                        </a:ext>
                      </a:extLst>
                    </a:gridCol>
                    <a:gridCol w="792088">
                      <a:extLst>
                        <a:ext uri="{9D8B030D-6E8A-4147-A177-3AD203B41FA5}">
                          <a16:colId xmlns:a16="http://schemas.microsoft.com/office/drawing/2014/main" val="12050483"/>
                        </a:ext>
                      </a:extLst>
                    </a:gridCol>
                    <a:gridCol w="560760">
                      <a:extLst>
                        <a:ext uri="{9D8B030D-6E8A-4147-A177-3AD203B41FA5}">
                          <a16:colId xmlns:a16="http://schemas.microsoft.com/office/drawing/2014/main" val="774267481"/>
                        </a:ext>
                      </a:extLst>
                    </a:gridCol>
                  </a:tblGrid>
                  <a:tr h="936104">
                    <a:tc>
                      <a:txBody>
                        <a:bodyPr/>
                        <a:lstStyle/>
                        <a:p>
                          <a:pPr algn="ctr" latinLnBrk="1"/>
                          <a:r>
                            <a:rPr lang="ko-KR" altLang="en-US" sz="1800" dirty="0"/>
                            <a:t>층</a:t>
                          </a:r>
                        </a:p>
                      </a:txBody>
                      <a:tcPr/>
                    </a:tc>
                    <a:tc>
                      <a:txBody>
                        <a:bodyPr/>
                        <a:lstStyle/>
                        <a:p>
                          <a:pPr algn="ctr" latinLnBrk="1"/>
                          <a:r>
                            <a:rPr lang="ko-KR" altLang="en-US" sz="1800" dirty="0"/>
                            <a:t>규모</a:t>
                          </a:r>
                          <a:endParaRPr lang="en-US" altLang="ko-KR" sz="1800" dirty="0"/>
                        </a:p>
                        <a:p>
                          <a:pPr algn="ctr" latinLnBrk="1"/>
                          <a:r>
                            <a:rPr lang="en-US" altLang="ko-KR" sz="1800" dirty="0"/>
                            <a:t>(</a:t>
                          </a:r>
                          <a:r>
                            <a:rPr lang="ko-KR" altLang="en-US" sz="1800" dirty="0" err="1"/>
                            <a:t>종원업</a:t>
                          </a:r>
                          <a:r>
                            <a:rPr lang="ko-KR" altLang="en-US" sz="1800" dirty="0"/>
                            <a:t> 수</a:t>
                          </a:r>
                          <a:r>
                            <a:rPr lang="en-US" altLang="ko-KR" sz="1800" dirty="0"/>
                            <a:t>)</a:t>
                          </a:r>
                        </a:p>
                        <a:p>
                          <a:pPr algn="ctr" latinLnBrk="1"/>
                          <a:r>
                            <a:rPr lang="en-US" altLang="ko-KR" sz="1800" dirty="0"/>
                            <a:t> (</a:t>
                          </a:r>
                          <a:r>
                            <a:rPr lang="ko-KR" altLang="en-US" sz="1800" dirty="0"/>
                            <a:t>명</a:t>
                          </a:r>
                          <a:r>
                            <a:rPr lang="en-US" altLang="ko-KR" sz="1800" dirty="0"/>
                            <a:t>)</a:t>
                          </a:r>
                          <a:endParaRPr lang="ko-KR" altLang="en-US" sz="1800" dirty="0"/>
                        </a:p>
                      </a:txBody>
                      <a:tcPr/>
                    </a:tc>
                    <a:tc>
                      <a:txBody>
                        <a:bodyPr/>
                        <a:lstStyle/>
                        <a:p>
                          <a:pPr algn="ctr" latinLnBrk="1"/>
                          <a:r>
                            <a:rPr lang="ko-KR" altLang="en-US" sz="1800" dirty="0" err="1"/>
                            <a:t>제조업체수</a:t>
                          </a:r>
                          <a:endParaRPr lang="en-US" altLang="ko-KR" sz="1800" dirty="0"/>
                        </a:p>
                        <a:p>
                          <a:pPr algn="ctr" latinLnBrk="1"/>
                          <a:r>
                            <a:rPr lang="en-US" altLang="ko-KR" sz="1800" dirty="0"/>
                            <a:t>(</a:t>
                          </a:r>
                          <a:r>
                            <a:rPr lang="ko-KR" altLang="en-US" sz="1800" dirty="0"/>
                            <a:t>개</a:t>
                          </a:r>
                          <a:r>
                            <a:rPr lang="en-US" altLang="ko-KR" sz="1800" dirty="0"/>
                            <a:t>)</a:t>
                          </a:r>
                          <a:endParaRPr lang="ko-KR" altLang="en-US" sz="1800" dirty="0"/>
                        </a:p>
                      </a:txBody>
                      <a:tcPr/>
                    </a:tc>
                    <a:tc>
                      <a:txBody>
                        <a:bodyPr/>
                        <a:lstStyle/>
                        <a:p>
                          <a:pPr algn="ctr" latinLnBrk="1"/>
                          <a:r>
                            <a:rPr lang="ko-KR" altLang="en-US" sz="1800" dirty="0"/>
                            <a:t>표본</a:t>
                          </a:r>
                          <a:endParaRPr lang="en-US" altLang="ko-KR" sz="1800" dirty="0"/>
                        </a:p>
                        <a:p>
                          <a:pPr algn="ctr" latinLnBrk="1"/>
                          <a:r>
                            <a:rPr lang="ko-KR" altLang="en-US" sz="1800" dirty="0"/>
                            <a:t>분산</a:t>
                          </a:r>
                        </a:p>
                      </a:txBody>
                      <a:tcPr/>
                    </a:tc>
                    <a:tc>
                      <a:txBody>
                        <a:bodyPr/>
                        <a:lstStyle/>
                        <a:p>
                          <a:pPr algn="ctr" latinLnBrk="1"/>
                          <a:r>
                            <a:rPr lang="ko-KR" altLang="en-US" sz="1800" dirty="0"/>
                            <a:t>조사비용</a:t>
                          </a:r>
                        </a:p>
                      </a:txBody>
                      <a:tcPr/>
                    </a:tc>
                    <a:extLst>
                      <a:ext uri="{0D108BD9-81ED-4DB2-BD59-A6C34878D82A}">
                        <a16:rowId xmlns:a16="http://schemas.microsoft.com/office/drawing/2014/main" val="4030107245"/>
                      </a:ext>
                    </a:extLst>
                  </a:tr>
                  <a:tr h="490021">
                    <a:tc>
                      <a:txBody>
                        <a:bodyPr/>
                        <a:lstStyle/>
                        <a:p>
                          <a:pPr algn="ctr" latinLnBrk="1"/>
                          <a:r>
                            <a:rPr lang="en-US" altLang="ko-KR" sz="1800" dirty="0"/>
                            <a:t>1</a:t>
                          </a:r>
                          <a:endParaRPr lang="ko-KR" altLang="en-US" sz="1800" dirty="0"/>
                        </a:p>
                      </a:txBody>
                      <a:tcPr anchor="ctr"/>
                    </a:tc>
                    <a:tc>
                      <a:txBody>
                        <a:bodyPr/>
                        <a:lstStyle/>
                        <a:p>
                          <a:pPr algn="ctr" latinLnBrk="1"/>
                          <a:r>
                            <a:rPr lang="en-US" altLang="ko-KR" sz="1800" dirty="0"/>
                            <a:t>49 </a:t>
                          </a:r>
                          <a:r>
                            <a:rPr lang="ko-KR" altLang="en-US" sz="1800" dirty="0"/>
                            <a:t>이하</a:t>
                          </a:r>
                        </a:p>
                      </a:txBody>
                      <a:tcPr anchor="ctr"/>
                    </a:tc>
                    <a:tc>
                      <a:txBody>
                        <a:bodyPr/>
                        <a:lstStyle/>
                        <a:p>
                          <a:pPr algn="r" latinLnBrk="1"/>
                          <a:r>
                            <a:rPr lang="en-US" altLang="ko-KR" sz="1800" dirty="0"/>
                            <a:t>18000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80</m:t>
                                    </m:r>
                                  </m:e>
                                  <m:sup>
                                    <m:r>
                                      <a:rPr lang="en-US" altLang="ko-KR" sz="1800" b="0" i="1" smtClean="0">
                                        <a:latin typeface="Cambria Math" panose="02040503050406030204" pitchFamily="18" charset="0"/>
                                      </a:rPr>
                                      <m:t>2</m:t>
                                    </m:r>
                                  </m:sup>
                                </m:sSup>
                              </m:oMath>
                            </m:oMathPara>
                          </a14:m>
                          <a:endParaRPr lang="ko-KR" altLang="en-US" sz="1800" dirty="0"/>
                        </a:p>
                      </a:txBody>
                      <a:tcPr anchor="ctr"/>
                    </a:tc>
                    <a:tc>
                      <a:txBody>
                        <a:bodyPr/>
                        <a:lstStyle/>
                        <a:p>
                          <a:pPr algn="r" latinLnBrk="1"/>
                          <a:r>
                            <a:rPr lang="en-US" altLang="ko-KR" sz="1800" dirty="0"/>
                            <a:t>1</a:t>
                          </a:r>
                          <a:endParaRPr lang="ko-KR" altLang="en-US" sz="1800" dirty="0"/>
                        </a:p>
                      </a:txBody>
                      <a:tcPr anchor="ctr"/>
                    </a:tc>
                    <a:extLst>
                      <a:ext uri="{0D108BD9-81ED-4DB2-BD59-A6C34878D82A}">
                        <a16:rowId xmlns:a16="http://schemas.microsoft.com/office/drawing/2014/main" val="2254467813"/>
                      </a:ext>
                    </a:extLst>
                  </a:tr>
                  <a:tr h="490021">
                    <a:tc>
                      <a:txBody>
                        <a:bodyPr/>
                        <a:lstStyle/>
                        <a:p>
                          <a:pPr algn="ctr" latinLnBrk="1"/>
                          <a:r>
                            <a:rPr lang="en-US" altLang="ko-KR" sz="1800" dirty="0"/>
                            <a:t>2</a:t>
                          </a:r>
                          <a:endParaRPr lang="ko-KR" altLang="en-US" sz="1800" dirty="0"/>
                        </a:p>
                      </a:txBody>
                      <a:tcPr anchor="ctr"/>
                    </a:tc>
                    <a:tc>
                      <a:txBody>
                        <a:bodyPr/>
                        <a:lstStyle/>
                        <a:p>
                          <a:pPr algn="ctr" latinLnBrk="1"/>
                          <a:r>
                            <a:rPr lang="en-US" altLang="ko-KR" sz="1800" dirty="0"/>
                            <a:t>50-99</a:t>
                          </a:r>
                          <a:endParaRPr lang="ko-KR" altLang="en-US" sz="1800" dirty="0"/>
                        </a:p>
                      </a:txBody>
                      <a:tcPr anchor="ctr"/>
                    </a:tc>
                    <a:tc>
                      <a:txBody>
                        <a:bodyPr/>
                        <a:lstStyle/>
                        <a:p>
                          <a:pPr algn="r" latinLnBrk="1"/>
                          <a:r>
                            <a:rPr lang="en-US" altLang="ko-KR" sz="1800" dirty="0"/>
                            <a:t>4000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200</m:t>
                                    </m:r>
                                  </m:e>
                                  <m:sup>
                                    <m:r>
                                      <a:rPr lang="en-US" altLang="ko-KR" sz="1800" b="0" i="1" smtClean="0">
                                        <a:latin typeface="Cambria Math" panose="02040503050406030204" pitchFamily="18" charset="0"/>
                                      </a:rPr>
                                      <m:t>2</m:t>
                                    </m:r>
                                  </m:sup>
                                </m:sSup>
                              </m:oMath>
                            </m:oMathPara>
                          </a14:m>
                          <a:endParaRPr lang="ko-KR" altLang="en-US" sz="1800" dirty="0"/>
                        </a:p>
                      </a:txBody>
                      <a:tcPr anchor="ctr"/>
                    </a:tc>
                    <a:tc>
                      <a:txBody>
                        <a:bodyPr/>
                        <a:lstStyle/>
                        <a:p>
                          <a:pPr algn="r" latinLnBrk="1"/>
                          <a:r>
                            <a:rPr lang="en-US" altLang="ko-KR" sz="1800" dirty="0"/>
                            <a:t>1</a:t>
                          </a:r>
                          <a:endParaRPr lang="ko-KR" altLang="en-US" sz="1800" dirty="0"/>
                        </a:p>
                      </a:txBody>
                      <a:tcPr anchor="ctr"/>
                    </a:tc>
                    <a:extLst>
                      <a:ext uri="{0D108BD9-81ED-4DB2-BD59-A6C34878D82A}">
                        <a16:rowId xmlns:a16="http://schemas.microsoft.com/office/drawing/2014/main" val="4278319877"/>
                      </a:ext>
                    </a:extLst>
                  </a:tr>
                  <a:tr h="490021">
                    <a:tc>
                      <a:txBody>
                        <a:bodyPr/>
                        <a:lstStyle/>
                        <a:p>
                          <a:pPr algn="ctr" latinLnBrk="1"/>
                          <a:r>
                            <a:rPr lang="en-US" altLang="ko-KR" sz="1800" dirty="0"/>
                            <a:t>3</a:t>
                          </a:r>
                          <a:endParaRPr lang="ko-KR" altLang="en-US" sz="1800" dirty="0"/>
                        </a:p>
                      </a:txBody>
                      <a:tcPr anchor="ctr"/>
                    </a:tc>
                    <a:tc>
                      <a:txBody>
                        <a:bodyPr/>
                        <a:lstStyle/>
                        <a:p>
                          <a:pPr algn="ctr" latinLnBrk="1"/>
                          <a:r>
                            <a:rPr lang="en-US" altLang="ko-KR" sz="1800" dirty="0"/>
                            <a:t>100-249</a:t>
                          </a:r>
                          <a:endParaRPr lang="ko-KR" altLang="en-US" sz="1800" dirty="0"/>
                        </a:p>
                      </a:txBody>
                      <a:tcPr anchor="ctr"/>
                    </a:tc>
                    <a:tc>
                      <a:txBody>
                        <a:bodyPr/>
                        <a:lstStyle/>
                        <a:p>
                          <a:pPr algn="r" latinLnBrk="1"/>
                          <a:r>
                            <a:rPr lang="en-US" altLang="ko-KR" sz="1800" dirty="0"/>
                            <a:t>2000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600</m:t>
                                    </m:r>
                                  </m:e>
                                  <m:sup>
                                    <m:r>
                                      <a:rPr lang="en-US" altLang="ko-KR" sz="1800" b="0" i="1" smtClean="0">
                                        <a:latin typeface="Cambria Math" panose="02040503050406030204" pitchFamily="18" charset="0"/>
                                      </a:rPr>
                                      <m:t>2</m:t>
                                    </m:r>
                                  </m:sup>
                                </m:sSup>
                              </m:oMath>
                            </m:oMathPara>
                          </a14:m>
                          <a:endParaRPr lang="ko-KR" altLang="en-US" sz="1800" dirty="0"/>
                        </a:p>
                      </a:txBody>
                      <a:tcPr anchor="ctr"/>
                    </a:tc>
                    <a:tc>
                      <a:txBody>
                        <a:bodyPr/>
                        <a:lstStyle/>
                        <a:p>
                          <a:pPr algn="r" latinLnBrk="1"/>
                          <a:r>
                            <a:rPr lang="en-US" altLang="ko-KR" sz="1800" dirty="0"/>
                            <a:t>2</a:t>
                          </a:r>
                          <a:endParaRPr lang="ko-KR" altLang="en-US" sz="1800" dirty="0"/>
                        </a:p>
                      </a:txBody>
                      <a:tcPr anchor="ctr"/>
                    </a:tc>
                    <a:extLst>
                      <a:ext uri="{0D108BD9-81ED-4DB2-BD59-A6C34878D82A}">
                        <a16:rowId xmlns:a16="http://schemas.microsoft.com/office/drawing/2014/main" val="2605501585"/>
                      </a:ext>
                    </a:extLst>
                  </a:tr>
                  <a:tr h="490021">
                    <a:tc>
                      <a:txBody>
                        <a:bodyPr/>
                        <a:lstStyle/>
                        <a:p>
                          <a:pPr algn="ctr" latinLnBrk="1"/>
                          <a:r>
                            <a:rPr lang="en-US" altLang="ko-KR" sz="1800" dirty="0"/>
                            <a:t>4</a:t>
                          </a:r>
                          <a:endParaRPr lang="ko-KR" altLang="en-US" sz="1800" dirty="0"/>
                        </a:p>
                      </a:txBody>
                      <a:tcPr anchor="ctr"/>
                    </a:tc>
                    <a:tc>
                      <a:txBody>
                        <a:bodyPr/>
                        <a:lstStyle/>
                        <a:p>
                          <a:pPr algn="ctr" latinLnBrk="1"/>
                          <a:r>
                            <a:rPr lang="en-US" altLang="ko-KR" sz="1800" dirty="0"/>
                            <a:t>250 </a:t>
                          </a:r>
                          <a:r>
                            <a:rPr lang="ko-KR" altLang="en-US" sz="1800" dirty="0"/>
                            <a:t>이상</a:t>
                          </a:r>
                        </a:p>
                      </a:txBody>
                      <a:tcPr anchor="ctr"/>
                    </a:tc>
                    <a:tc>
                      <a:txBody>
                        <a:bodyPr/>
                        <a:lstStyle/>
                        <a:p>
                          <a:pPr algn="r" latinLnBrk="1"/>
                          <a:r>
                            <a:rPr lang="en-US" altLang="ko-KR" sz="1800" dirty="0"/>
                            <a:t>500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1900</m:t>
                                    </m:r>
                                  </m:e>
                                  <m:sup>
                                    <m:r>
                                      <a:rPr lang="en-US" altLang="ko-KR" sz="1800" b="0" i="1" smtClean="0">
                                        <a:latin typeface="Cambria Math" panose="02040503050406030204" pitchFamily="18" charset="0"/>
                                      </a:rPr>
                                      <m:t>2</m:t>
                                    </m:r>
                                  </m:sup>
                                </m:sSup>
                              </m:oMath>
                            </m:oMathPara>
                          </a14:m>
                          <a:endParaRPr lang="ko-KR" altLang="en-US" sz="1800" dirty="0"/>
                        </a:p>
                      </a:txBody>
                      <a:tcPr anchor="ctr"/>
                    </a:tc>
                    <a:tc>
                      <a:txBody>
                        <a:bodyPr/>
                        <a:lstStyle/>
                        <a:p>
                          <a:pPr algn="r" latinLnBrk="1"/>
                          <a:r>
                            <a:rPr lang="en-US" altLang="ko-KR" sz="1800" dirty="0"/>
                            <a:t>3</a:t>
                          </a:r>
                          <a:endParaRPr lang="ko-KR" altLang="en-US" sz="1800" dirty="0"/>
                        </a:p>
                      </a:txBody>
                      <a:tcPr anchor="ctr"/>
                    </a:tc>
                    <a:extLst>
                      <a:ext uri="{0D108BD9-81ED-4DB2-BD59-A6C34878D82A}">
                        <a16:rowId xmlns:a16="http://schemas.microsoft.com/office/drawing/2014/main" val="903877683"/>
                      </a:ext>
                    </a:extLst>
                  </a:tr>
                </a:tbl>
              </a:graphicData>
            </a:graphic>
          </p:graphicFrame>
        </mc:Choice>
        <mc:Fallback xmlns="">
          <p:graphicFrame>
            <p:nvGraphicFramePr>
              <p:cNvPr id="13" name="내용 개체 틀 7"/>
              <p:cNvGraphicFramePr>
                <a:graphicFrameLocks/>
              </p:cNvGraphicFramePr>
              <p:nvPr>
                <p:extLst>
                  <p:ext uri="{D42A27DB-BD31-4B8C-83A1-F6EECF244321}">
                    <p14:modId xmlns:p14="http://schemas.microsoft.com/office/powerpoint/2010/main" val="2741186687"/>
                  </p:ext>
                </p:extLst>
              </p:nvPr>
            </p:nvGraphicFramePr>
            <p:xfrm>
              <a:off x="5724128" y="2527182"/>
              <a:ext cx="3297064" cy="3598981"/>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1390412768"/>
                        </a:ext>
                      </a:extLst>
                    </a:gridCol>
                    <a:gridCol w="792088">
                      <a:extLst>
                        <a:ext uri="{9D8B030D-6E8A-4147-A177-3AD203B41FA5}">
                          <a16:colId xmlns:a16="http://schemas.microsoft.com/office/drawing/2014/main" val="2526778216"/>
                        </a:ext>
                      </a:extLst>
                    </a:gridCol>
                    <a:gridCol w="792088">
                      <a:extLst>
                        <a:ext uri="{9D8B030D-6E8A-4147-A177-3AD203B41FA5}">
                          <a16:colId xmlns:a16="http://schemas.microsoft.com/office/drawing/2014/main" val="1413231874"/>
                        </a:ext>
                      </a:extLst>
                    </a:gridCol>
                    <a:gridCol w="792088">
                      <a:extLst>
                        <a:ext uri="{9D8B030D-6E8A-4147-A177-3AD203B41FA5}">
                          <a16:colId xmlns:a16="http://schemas.microsoft.com/office/drawing/2014/main" val="12050483"/>
                        </a:ext>
                      </a:extLst>
                    </a:gridCol>
                    <a:gridCol w="560760">
                      <a:extLst>
                        <a:ext uri="{9D8B030D-6E8A-4147-A177-3AD203B41FA5}">
                          <a16:colId xmlns:a16="http://schemas.microsoft.com/office/drawing/2014/main" val="774267481"/>
                        </a:ext>
                      </a:extLst>
                    </a:gridCol>
                  </a:tblGrid>
                  <a:tr h="1188720">
                    <a:tc>
                      <a:txBody>
                        <a:bodyPr/>
                        <a:lstStyle/>
                        <a:p>
                          <a:pPr algn="ctr" latinLnBrk="1"/>
                          <a:r>
                            <a:rPr lang="ko-KR" altLang="en-US" sz="1800" dirty="0"/>
                            <a:t>층</a:t>
                          </a:r>
                        </a:p>
                      </a:txBody>
                      <a:tcPr/>
                    </a:tc>
                    <a:tc>
                      <a:txBody>
                        <a:bodyPr/>
                        <a:lstStyle/>
                        <a:p>
                          <a:pPr algn="ctr" latinLnBrk="1"/>
                          <a:r>
                            <a:rPr lang="ko-KR" altLang="en-US" sz="1800" dirty="0"/>
                            <a:t>규모</a:t>
                          </a:r>
                          <a:endParaRPr lang="en-US" altLang="ko-KR" sz="1800" dirty="0"/>
                        </a:p>
                        <a:p>
                          <a:pPr algn="ctr" latinLnBrk="1"/>
                          <a:r>
                            <a:rPr lang="en-US" altLang="ko-KR" sz="1800" dirty="0"/>
                            <a:t>(</a:t>
                          </a:r>
                          <a:r>
                            <a:rPr lang="ko-KR" altLang="en-US" sz="1800" dirty="0" err="1"/>
                            <a:t>종원업</a:t>
                          </a:r>
                          <a:r>
                            <a:rPr lang="ko-KR" altLang="en-US" sz="1800" dirty="0"/>
                            <a:t> 수</a:t>
                          </a:r>
                          <a:r>
                            <a:rPr lang="en-US" altLang="ko-KR" sz="1800" dirty="0"/>
                            <a:t>)</a:t>
                          </a:r>
                        </a:p>
                        <a:p>
                          <a:pPr algn="ctr" latinLnBrk="1"/>
                          <a:r>
                            <a:rPr lang="en-US" altLang="ko-KR" sz="1800" dirty="0"/>
                            <a:t> (</a:t>
                          </a:r>
                          <a:r>
                            <a:rPr lang="ko-KR" altLang="en-US" sz="1800" dirty="0"/>
                            <a:t>명</a:t>
                          </a:r>
                          <a:r>
                            <a:rPr lang="en-US" altLang="ko-KR" sz="1800" dirty="0"/>
                            <a:t>)</a:t>
                          </a:r>
                          <a:endParaRPr lang="ko-KR" altLang="en-US" sz="1800" dirty="0"/>
                        </a:p>
                      </a:txBody>
                      <a:tcPr/>
                    </a:tc>
                    <a:tc>
                      <a:txBody>
                        <a:bodyPr/>
                        <a:lstStyle/>
                        <a:p>
                          <a:pPr algn="ctr" latinLnBrk="1"/>
                          <a:r>
                            <a:rPr lang="ko-KR" altLang="en-US" sz="1800" dirty="0" err="1"/>
                            <a:t>제조업체수</a:t>
                          </a:r>
                          <a:endParaRPr lang="en-US" altLang="ko-KR" sz="1800" dirty="0"/>
                        </a:p>
                        <a:p>
                          <a:pPr algn="ctr" latinLnBrk="1"/>
                          <a:r>
                            <a:rPr lang="en-US" altLang="ko-KR" sz="1800" dirty="0"/>
                            <a:t>(</a:t>
                          </a:r>
                          <a:r>
                            <a:rPr lang="ko-KR" altLang="en-US" sz="1800" dirty="0"/>
                            <a:t>개</a:t>
                          </a:r>
                          <a:r>
                            <a:rPr lang="en-US" altLang="ko-KR" sz="1800" dirty="0"/>
                            <a:t>)</a:t>
                          </a:r>
                          <a:endParaRPr lang="ko-KR" altLang="en-US" sz="1800" dirty="0"/>
                        </a:p>
                      </a:txBody>
                      <a:tcPr/>
                    </a:tc>
                    <a:tc>
                      <a:txBody>
                        <a:bodyPr/>
                        <a:lstStyle/>
                        <a:p>
                          <a:pPr algn="ctr" latinLnBrk="1"/>
                          <a:r>
                            <a:rPr lang="ko-KR" altLang="en-US" sz="1800" dirty="0"/>
                            <a:t>표본</a:t>
                          </a:r>
                          <a:endParaRPr lang="en-US" altLang="ko-KR" sz="1800" dirty="0"/>
                        </a:p>
                        <a:p>
                          <a:pPr algn="ctr" latinLnBrk="1"/>
                          <a:r>
                            <a:rPr lang="ko-KR" altLang="en-US" sz="1800" dirty="0"/>
                            <a:t>분산</a:t>
                          </a:r>
                        </a:p>
                      </a:txBody>
                      <a:tcPr/>
                    </a:tc>
                    <a:tc>
                      <a:txBody>
                        <a:bodyPr/>
                        <a:lstStyle/>
                        <a:p>
                          <a:pPr algn="ctr" latinLnBrk="1"/>
                          <a:r>
                            <a:rPr lang="ko-KR" altLang="en-US" sz="1800" dirty="0"/>
                            <a:t>조사비용</a:t>
                          </a:r>
                        </a:p>
                      </a:txBody>
                      <a:tcPr/>
                    </a:tc>
                    <a:extLst>
                      <a:ext uri="{0D108BD9-81ED-4DB2-BD59-A6C34878D82A}">
                        <a16:rowId xmlns:a16="http://schemas.microsoft.com/office/drawing/2014/main" val="4030107245"/>
                      </a:ext>
                    </a:extLst>
                  </a:tr>
                  <a:tr h="640080">
                    <a:tc>
                      <a:txBody>
                        <a:bodyPr/>
                        <a:lstStyle/>
                        <a:p>
                          <a:pPr algn="ctr" latinLnBrk="1"/>
                          <a:r>
                            <a:rPr lang="en-US" altLang="ko-KR" sz="1800" dirty="0"/>
                            <a:t>1</a:t>
                          </a:r>
                          <a:endParaRPr lang="ko-KR" altLang="en-US" sz="1800" dirty="0"/>
                        </a:p>
                      </a:txBody>
                      <a:tcPr anchor="ctr"/>
                    </a:tc>
                    <a:tc>
                      <a:txBody>
                        <a:bodyPr/>
                        <a:lstStyle/>
                        <a:p>
                          <a:pPr algn="ctr" latinLnBrk="1"/>
                          <a:r>
                            <a:rPr lang="en-US" altLang="ko-KR" sz="1800" dirty="0"/>
                            <a:t>49 </a:t>
                          </a:r>
                          <a:r>
                            <a:rPr lang="ko-KR" altLang="en-US" sz="1800" dirty="0"/>
                            <a:t>이하</a:t>
                          </a:r>
                        </a:p>
                      </a:txBody>
                      <a:tcPr anchor="ctr"/>
                    </a:tc>
                    <a:tc>
                      <a:txBody>
                        <a:bodyPr/>
                        <a:lstStyle/>
                        <a:p>
                          <a:pPr algn="r" latinLnBrk="1"/>
                          <a:r>
                            <a:rPr lang="en-US" altLang="ko-KR" sz="1800" dirty="0"/>
                            <a:t>18000</a:t>
                          </a:r>
                          <a:endParaRPr lang="ko-KR" altLang="en-US" sz="1800" dirty="0"/>
                        </a:p>
                      </a:txBody>
                      <a:tcPr anchor="ctr"/>
                    </a:tc>
                    <a:tc>
                      <a:txBody>
                        <a:bodyPr/>
                        <a:lstStyle/>
                        <a:p>
                          <a:endParaRPr lang="ko-KR"/>
                        </a:p>
                      </a:txBody>
                      <a:tcPr anchor="ctr">
                        <a:blipFill>
                          <a:blip r:embed="rId3"/>
                          <a:stretch>
                            <a:fillRect l="-246923" t="-192381" r="-74615" b="-290476"/>
                          </a:stretch>
                        </a:blipFill>
                      </a:tcPr>
                    </a:tc>
                    <a:tc>
                      <a:txBody>
                        <a:bodyPr/>
                        <a:lstStyle/>
                        <a:p>
                          <a:pPr algn="r" latinLnBrk="1"/>
                          <a:r>
                            <a:rPr lang="en-US" altLang="ko-KR" sz="1800" dirty="0"/>
                            <a:t>1</a:t>
                          </a:r>
                          <a:endParaRPr lang="ko-KR" altLang="en-US" sz="1800" dirty="0"/>
                        </a:p>
                      </a:txBody>
                      <a:tcPr anchor="ctr"/>
                    </a:tc>
                    <a:extLst>
                      <a:ext uri="{0D108BD9-81ED-4DB2-BD59-A6C34878D82A}">
                        <a16:rowId xmlns:a16="http://schemas.microsoft.com/office/drawing/2014/main" val="2254467813"/>
                      </a:ext>
                    </a:extLst>
                  </a:tr>
                  <a:tr h="490021">
                    <a:tc>
                      <a:txBody>
                        <a:bodyPr/>
                        <a:lstStyle/>
                        <a:p>
                          <a:pPr algn="ctr" latinLnBrk="1"/>
                          <a:r>
                            <a:rPr lang="en-US" altLang="ko-KR" sz="1800" dirty="0"/>
                            <a:t>2</a:t>
                          </a:r>
                          <a:endParaRPr lang="ko-KR" altLang="en-US" sz="1800" dirty="0"/>
                        </a:p>
                      </a:txBody>
                      <a:tcPr anchor="ctr"/>
                    </a:tc>
                    <a:tc>
                      <a:txBody>
                        <a:bodyPr/>
                        <a:lstStyle/>
                        <a:p>
                          <a:pPr algn="ctr" latinLnBrk="1"/>
                          <a:r>
                            <a:rPr lang="en-US" altLang="ko-KR" sz="1800" dirty="0"/>
                            <a:t>50-99</a:t>
                          </a:r>
                          <a:endParaRPr lang="ko-KR" altLang="en-US" sz="1800" dirty="0"/>
                        </a:p>
                      </a:txBody>
                      <a:tcPr anchor="ctr"/>
                    </a:tc>
                    <a:tc>
                      <a:txBody>
                        <a:bodyPr/>
                        <a:lstStyle/>
                        <a:p>
                          <a:pPr algn="r" latinLnBrk="1"/>
                          <a:r>
                            <a:rPr lang="en-US" altLang="ko-KR" sz="1800" dirty="0"/>
                            <a:t>4000</a:t>
                          </a:r>
                          <a:endParaRPr lang="ko-KR" altLang="en-US" sz="1800" dirty="0"/>
                        </a:p>
                      </a:txBody>
                      <a:tcPr anchor="ctr"/>
                    </a:tc>
                    <a:tc>
                      <a:txBody>
                        <a:bodyPr/>
                        <a:lstStyle/>
                        <a:p>
                          <a:endParaRPr lang="ko-KR"/>
                        </a:p>
                      </a:txBody>
                      <a:tcPr anchor="ctr">
                        <a:blipFill>
                          <a:blip r:embed="rId3"/>
                          <a:stretch>
                            <a:fillRect l="-246923" t="-379012" r="-74615" b="-276543"/>
                          </a:stretch>
                        </a:blipFill>
                      </a:tcPr>
                    </a:tc>
                    <a:tc>
                      <a:txBody>
                        <a:bodyPr/>
                        <a:lstStyle/>
                        <a:p>
                          <a:pPr algn="r" latinLnBrk="1"/>
                          <a:r>
                            <a:rPr lang="en-US" altLang="ko-KR" sz="1800" dirty="0"/>
                            <a:t>1</a:t>
                          </a:r>
                          <a:endParaRPr lang="ko-KR" altLang="en-US" sz="1800" dirty="0"/>
                        </a:p>
                      </a:txBody>
                      <a:tcPr anchor="ctr"/>
                    </a:tc>
                    <a:extLst>
                      <a:ext uri="{0D108BD9-81ED-4DB2-BD59-A6C34878D82A}">
                        <a16:rowId xmlns:a16="http://schemas.microsoft.com/office/drawing/2014/main" val="4278319877"/>
                      </a:ext>
                    </a:extLst>
                  </a:tr>
                  <a:tr h="640080">
                    <a:tc>
                      <a:txBody>
                        <a:bodyPr/>
                        <a:lstStyle/>
                        <a:p>
                          <a:pPr algn="ctr" latinLnBrk="1"/>
                          <a:r>
                            <a:rPr lang="en-US" altLang="ko-KR" sz="1800" dirty="0"/>
                            <a:t>3</a:t>
                          </a:r>
                          <a:endParaRPr lang="ko-KR" altLang="en-US" sz="1800" dirty="0"/>
                        </a:p>
                      </a:txBody>
                      <a:tcPr anchor="ctr"/>
                    </a:tc>
                    <a:tc>
                      <a:txBody>
                        <a:bodyPr/>
                        <a:lstStyle/>
                        <a:p>
                          <a:pPr algn="ctr" latinLnBrk="1"/>
                          <a:r>
                            <a:rPr lang="en-US" altLang="ko-KR" sz="1800" dirty="0"/>
                            <a:t>100-249</a:t>
                          </a:r>
                          <a:endParaRPr lang="ko-KR" altLang="en-US" sz="1800" dirty="0"/>
                        </a:p>
                      </a:txBody>
                      <a:tcPr anchor="ctr"/>
                    </a:tc>
                    <a:tc>
                      <a:txBody>
                        <a:bodyPr/>
                        <a:lstStyle/>
                        <a:p>
                          <a:pPr algn="r" latinLnBrk="1"/>
                          <a:r>
                            <a:rPr lang="en-US" altLang="ko-KR" sz="1800" dirty="0"/>
                            <a:t>2000</a:t>
                          </a:r>
                          <a:endParaRPr lang="ko-KR" altLang="en-US" sz="1800" dirty="0"/>
                        </a:p>
                      </a:txBody>
                      <a:tcPr anchor="ctr"/>
                    </a:tc>
                    <a:tc>
                      <a:txBody>
                        <a:bodyPr/>
                        <a:lstStyle/>
                        <a:p>
                          <a:endParaRPr lang="ko-KR"/>
                        </a:p>
                      </a:txBody>
                      <a:tcPr anchor="ctr">
                        <a:blipFill>
                          <a:blip r:embed="rId3"/>
                          <a:stretch>
                            <a:fillRect l="-246923" t="-369524" r="-74615" b="-113333"/>
                          </a:stretch>
                        </a:blipFill>
                      </a:tcPr>
                    </a:tc>
                    <a:tc>
                      <a:txBody>
                        <a:bodyPr/>
                        <a:lstStyle/>
                        <a:p>
                          <a:pPr algn="r" latinLnBrk="1"/>
                          <a:r>
                            <a:rPr lang="en-US" altLang="ko-KR" sz="1800" dirty="0"/>
                            <a:t>2</a:t>
                          </a:r>
                          <a:endParaRPr lang="ko-KR" altLang="en-US" sz="1800" dirty="0"/>
                        </a:p>
                      </a:txBody>
                      <a:tcPr anchor="ctr"/>
                    </a:tc>
                    <a:extLst>
                      <a:ext uri="{0D108BD9-81ED-4DB2-BD59-A6C34878D82A}">
                        <a16:rowId xmlns:a16="http://schemas.microsoft.com/office/drawing/2014/main" val="2605501585"/>
                      </a:ext>
                    </a:extLst>
                  </a:tr>
                  <a:tr h="640080">
                    <a:tc>
                      <a:txBody>
                        <a:bodyPr/>
                        <a:lstStyle/>
                        <a:p>
                          <a:pPr algn="ctr" latinLnBrk="1"/>
                          <a:r>
                            <a:rPr lang="en-US" altLang="ko-KR" sz="1800" dirty="0"/>
                            <a:t>4</a:t>
                          </a:r>
                          <a:endParaRPr lang="ko-KR" altLang="en-US" sz="1800" dirty="0"/>
                        </a:p>
                      </a:txBody>
                      <a:tcPr anchor="ctr"/>
                    </a:tc>
                    <a:tc>
                      <a:txBody>
                        <a:bodyPr/>
                        <a:lstStyle/>
                        <a:p>
                          <a:pPr algn="ctr" latinLnBrk="1"/>
                          <a:r>
                            <a:rPr lang="en-US" altLang="ko-KR" sz="1800" dirty="0"/>
                            <a:t>250 </a:t>
                          </a:r>
                          <a:r>
                            <a:rPr lang="ko-KR" altLang="en-US" sz="1800" dirty="0"/>
                            <a:t>이상</a:t>
                          </a:r>
                        </a:p>
                      </a:txBody>
                      <a:tcPr anchor="ctr"/>
                    </a:tc>
                    <a:tc>
                      <a:txBody>
                        <a:bodyPr/>
                        <a:lstStyle/>
                        <a:p>
                          <a:pPr algn="r" latinLnBrk="1"/>
                          <a:r>
                            <a:rPr lang="en-US" altLang="ko-KR" sz="1800" dirty="0"/>
                            <a:t>500</a:t>
                          </a:r>
                          <a:endParaRPr lang="ko-KR" altLang="en-US" sz="1800" dirty="0"/>
                        </a:p>
                      </a:txBody>
                      <a:tcPr anchor="ctr"/>
                    </a:tc>
                    <a:tc>
                      <a:txBody>
                        <a:bodyPr/>
                        <a:lstStyle/>
                        <a:p>
                          <a:endParaRPr lang="ko-KR"/>
                        </a:p>
                      </a:txBody>
                      <a:tcPr anchor="ctr">
                        <a:blipFill>
                          <a:blip r:embed="rId3"/>
                          <a:stretch>
                            <a:fillRect l="-246923" t="-469524" r="-74615" b="-13333"/>
                          </a:stretch>
                        </a:blipFill>
                      </a:tcPr>
                    </a:tc>
                    <a:tc>
                      <a:txBody>
                        <a:bodyPr/>
                        <a:lstStyle/>
                        <a:p>
                          <a:pPr algn="r" latinLnBrk="1"/>
                          <a:r>
                            <a:rPr lang="en-US" altLang="ko-KR" sz="1800" dirty="0"/>
                            <a:t>3</a:t>
                          </a:r>
                          <a:endParaRPr lang="ko-KR" altLang="en-US" sz="1800" dirty="0"/>
                        </a:p>
                      </a:txBody>
                      <a:tcPr anchor="ctr"/>
                    </a:tc>
                    <a:extLst>
                      <a:ext uri="{0D108BD9-81ED-4DB2-BD59-A6C34878D82A}">
                        <a16:rowId xmlns:a16="http://schemas.microsoft.com/office/drawing/2014/main" val="903877683"/>
                      </a:ext>
                    </a:extLst>
                  </a:tr>
                </a:tbl>
              </a:graphicData>
            </a:graphic>
          </p:graphicFrame>
        </mc:Fallback>
      </mc:AlternateContent>
    </p:spTree>
    <p:extLst>
      <p:ext uri="{BB962C8B-B14F-4D97-AF65-F5344CB8AC3E}">
        <p14:creationId xmlns:p14="http://schemas.microsoft.com/office/powerpoint/2010/main" val="58318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ko-KR" altLang="en-US" dirty="0"/>
              <a:t>차 </a:t>
            </a:r>
            <a:r>
              <a:rPr lang="ko-KR" altLang="en-US" dirty="0" err="1"/>
              <a:t>례</a:t>
            </a:r>
            <a:endParaRPr lang="ko-KR" altLang="en-US" dirty="0"/>
          </a:p>
        </p:txBody>
      </p:sp>
      <p:sp>
        <p:nvSpPr>
          <p:cNvPr id="18438" name="Rectangle 3"/>
          <p:cNvSpPr>
            <a:spLocks noGrp="1" noChangeArrowheads="1"/>
          </p:cNvSpPr>
          <p:nvPr>
            <p:ph idx="1"/>
          </p:nvPr>
        </p:nvSpPr>
        <p:spPr>
          <a:xfrm>
            <a:off x="457200" y="1772816"/>
            <a:ext cx="8229600" cy="3968080"/>
          </a:xfrm>
        </p:spPr>
        <p:txBody>
          <a:bodyPr/>
          <a:lstStyle/>
          <a:p>
            <a:pPr eaLnBrk="1" hangingPunct="1">
              <a:lnSpc>
                <a:spcPct val="80000"/>
              </a:lnSpc>
            </a:pPr>
            <a:r>
              <a:rPr lang="ko-KR" altLang="en-US" sz="2800" dirty="0">
                <a:latin typeface="+mn-ea"/>
              </a:rPr>
              <a:t>통계조사 및 표본조사</a:t>
            </a:r>
            <a:r>
              <a:rPr lang="en-US" altLang="ko-KR" sz="2800" dirty="0">
                <a:latin typeface="+mn-ea"/>
              </a:rPr>
              <a:t>, </a:t>
            </a:r>
            <a:r>
              <a:rPr lang="ko-KR" altLang="en-US" sz="2800" dirty="0">
                <a:latin typeface="+mn-ea"/>
              </a:rPr>
              <a:t>용어 소개</a:t>
            </a:r>
            <a:endParaRPr lang="en-US" altLang="ko-KR" sz="2800" dirty="0">
              <a:latin typeface="+mn-ea"/>
            </a:endParaRPr>
          </a:p>
          <a:p>
            <a:pPr eaLnBrk="1" hangingPunct="1">
              <a:lnSpc>
                <a:spcPct val="80000"/>
              </a:lnSpc>
            </a:pPr>
            <a:endParaRPr lang="en-US" altLang="ko-KR" sz="2800" dirty="0">
              <a:latin typeface="+mn-ea"/>
            </a:endParaRPr>
          </a:p>
          <a:p>
            <a:pPr eaLnBrk="1" hangingPunct="1">
              <a:lnSpc>
                <a:spcPct val="80000"/>
              </a:lnSpc>
            </a:pPr>
            <a:r>
              <a:rPr lang="ko-KR" altLang="en-US" sz="2800" dirty="0">
                <a:latin typeface="+mn-ea"/>
              </a:rPr>
              <a:t>표본추출법</a:t>
            </a:r>
            <a:endParaRPr lang="en-US" altLang="ko-KR" sz="2800" dirty="0">
              <a:latin typeface="+mn-ea"/>
            </a:endParaRPr>
          </a:p>
          <a:p>
            <a:pPr lvl="1" eaLnBrk="1" hangingPunct="1">
              <a:lnSpc>
                <a:spcPct val="80000"/>
              </a:lnSpc>
            </a:pPr>
            <a:r>
              <a:rPr lang="ko-KR" altLang="en-US" sz="2400" dirty="0">
                <a:latin typeface="+mn-ea"/>
              </a:rPr>
              <a:t>단순임의추출법</a:t>
            </a:r>
            <a:endParaRPr lang="en-US" altLang="ko-KR" sz="2400" dirty="0">
              <a:latin typeface="+mn-ea"/>
            </a:endParaRPr>
          </a:p>
          <a:p>
            <a:pPr lvl="1" eaLnBrk="1" hangingPunct="1">
              <a:lnSpc>
                <a:spcPct val="80000"/>
              </a:lnSpc>
            </a:pPr>
            <a:r>
              <a:rPr lang="ko-KR" altLang="en-US" sz="2400" dirty="0" err="1">
                <a:latin typeface="+mn-ea"/>
              </a:rPr>
              <a:t>층화임의추출법</a:t>
            </a:r>
            <a:endParaRPr lang="en-US" altLang="ko-KR" sz="2400" dirty="0">
              <a:latin typeface="+mn-ea"/>
            </a:endParaRPr>
          </a:p>
          <a:p>
            <a:pPr lvl="1" eaLnBrk="1" hangingPunct="1">
              <a:lnSpc>
                <a:spcPct val="80000"/>
              </a:lnSpc>
            </a:pPr>
            <a:r>
              <a:rPr lang="ko-KR" altLang="en-US" sz="2400" dirty="0">
                <a:latin typeface="+mn-ea"/>
              </a:rPr>
              <a:t>계통추출법</a:t>
            </a:r>
            <a:endParaRPr lang="en-US" altLang="ko-KR" sz="2400" dirty="0">
              <a:latin typeface="+mn-ea"/>
            </a:endParaRPr>
          </a:p>
          <a:p>
            <a:pPr lvl="1" eaLnBrk="1" hangingPunct="1">
              <a:lnSpc>
                <a:spcPct val="80000"/>
              </a:lnSpc>
            </a:pPr>
            <a:r>
              <a:rPr lang="ko-KR" altLang="en-US" sz="2400" dirty="0" err="1">
                <a:latin typeface="+mn-ea"/>
              </a:rPr>
              <a:t>집락추출법</a:t>
            </a:r>
            <a:endParaRPr lang="en-US" altLang="ko-KR" sz="2400" dirty="0">
              <a:latin typeface="+mn-ea"/>
            </a:endParaRPr>
          </a:p>
          <a:p>
            <a:pPr lvl="1" eaLnBrk="1" hangingPunct="1">
              <a:lnSpc>
                <a:spcPct val="80000"/>
              </a:lnSpc>
            </a:pPr>
            <a:r>
              <a:rPr lang="ko-KR" altLang="en-US" sz="2400" dirty="0" err="1">
                <a:latin typeface="+mn-ea"/>
              </a:rPr>
              <a:t>층화다단추출법</a:t>
            </a:r>
            <a:endParaRPr lang="en-US" altLang="ko-KR" sz="2400" dirty="0">
              <a:latin typeface="+mn-ea"/>
            </a:endParaRPr>
          </a:p>
          <a:p>
            <a:pPr eaLnBrk="1" hangingPunct="1">
              <a:lnSpc>
                <a:spcPct val="80000"/>
              </a:lnSpc>
            </a:pPr>
            <a:endParaRPr lang="ko-KR" altLang="en-US" sz="2800" dirty="0">
              <a:latin typeface="+mn-ea"/>
            </a:endParaRPr>
          </a:p>
          <a:p>
            <a:pPr eaLnBrk="1" hangingPunct="1">
              <a:lnSpc>
                <a:spcPct val="80000"/>
              </a:lnSpc>
            </a:pPr>
            <a:r>
              <a:rPr lang="ko-KR" altLang="en-US" sz="2800" dirty="0">
                <a:latin typeface="+mn-ea"/>
              </a:rPr>
              <a:t>사례</a:t>
            </a:r>
            <a:r>
              <a:rPr lang="en-US" altLang="ko-KR" sz="2800" dirty="0">
                <a:latin typeface="+mn-ea"/>
              </a:rPr>
              <a:t>: </a:t>
            </a:r>
            <a:r>
              <a:rPr lang="ko-KR" altLang="en-US" sz="2800" dirty="0">
                <a:latin typeface="+mn-ea"/>
              </a:rPr>
              <a:t>지역사회 건강조사를 위한 표본추출</a:t>
            </a:r>
            <a:endParaRPr lang="en-US" altLang="ko-KR" sz="2800" dirty="0">
              <a:latin typeface="+mn-ea"/>
            </a:endParaRPr>
          </a:p>
        </p:txBody>
      </p:sp>
      <p:sp>
        <p:nvSpPr>
          <p:cNvPr id="4"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18435"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18436" name="슬라이드 번호 개체 틀 5"/>
          <p:cNvSpPr>
            <a:spLocks noGrp="1"/>
          </p:cNvSpPr>
          <p:nvPr>
            <p:ph type="sldNum" sz="quarter" idx="12"/>
          </p:nvPr>
        </p:nvSpPr>
        <p:spPr>
          <a:noFill/>
        </p:spPr>
        <p:txBody>
          <a:bodyPr/>
          <a:lstStyle/>
          <a:p>
            <a:fld id="{7B2DD57B-A2ED-4C1E-B143-7318CE9AA54A}" type="slidenum">
              <a:rPr lang="ko-KR" altLang="en-US" smtClean="0"/>
              <a:pPr/>
              <a:t>1</a:t>
            </a:fld>
            <a:endParaRPr lang="en-US" altLang="ko-K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a:t>층별 표본의 크기 결정 사례</a:t>
            </a:r>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10"/>
          </p:nvPr>
        </p:nvSpPr>
        <p:spPr/>
        <p:txBody>
          <a:bodyPr/>
          <a:lstStyle/>
          <a:p>
            <a:pPr>
              <a:defRPr/>
            </a:pPr>
            <a:r>
              <a:rPr lang="en-US" altLang="ko-KR"/>
              <a:t>May </a:t>
            </a:r>
            <a:r>
              <a:rPr lang="is-IS" altLang="ko-KR"/>
              <a:t>25, 2017</a:t>
            </a:r>
            <a:endParaRPr lang="en-US" altLang="ko-KR" dirty="0"/>
          </a:p>
        </p:txBody>
      </p:sp>
      <p:sp>
        <p:nvSpPr>
          <p:cNvPr id="5" name="바닥글 개체 틀 4"/>
          <p:cNvSpPr>
            <a:spLocks noGrp="1"/>
          </p:cNvSpPr>
          <p:nvPr>
            <p:ph type="ftr" sz="quarter" idx="11"/>
          </p:nvPr>
        </p:nvSpPr>
        <p:spPr/>
        <p:txBody>
          <a:bodyPr/>
          <a:lstStyle/>
          <a:p>
            <a:pPr>
              <a:defRPr/>
            </a:pPr>
            <a:r>
              <a:rPr lang="ko-KR" altLang="en-US"/>
              <a:t>표본추출법과 사례연구</a:t>
            </a:r>
            <a:endParaRPr lang="en-US" altLang="ko-KR" dirty="0"/>
          </a:p>
        </p:txBody>
      </p:sp>
      <p:sp>
        <p:nvSpPr>
          <p:cNvPr id="6" name="슬라이드 번호 개체 틀 5"/>
          <p:cNvSpPr>
            <a:spLocks noGrp="1"/>
          </p:cNvSpPr>
          <p:nvPr>
            <p:ph type="sldNum" sz="quarter" idx="12"/>
          </p:nvPr>
        </p:nvSpPr>
        <p:spPr/>
        <p:txBody>
          <a:bodyPr/>
          <a:lstStyle/>
          <a:p>
            <a:pPr>
              <a:defRPr/>
            </a:pPr>
            <a:fld id="{46A7BEE7-F3E8-4A29-934D-751A7675E4AA}" type="slidenum">
              <a:rPr lang="ko-KR" altLang="en-US" smtClean="0"/>
              <a:pPr>
                <a:defRPr/>
              </a:pPr>
              <a:t>19</a:t>
            </a:fld>
            <a:endParaRPr lang="en-US" altLang="ko-KR"/>
          </a:p>
        </p:txBody>
      </p:sp>
      <mc:AlternateContent xmlns:mc="http://schemas.openxmlformats.org/markup-compatibility/2006" xmlns:a14="http://schemas.microsoft.com/office/drawing/2010/main">
        <mc:Choice Requires="a14">
          <p:graphicFrame>
            <p:nvGraphicFramePr>
              <p:cNvPr id="8" name="내용 개체 틀 7"/>
              <p:cNvGraphicFramePr>
                <a:graphicFrameLocks/>
              </p:cNvGraphicFramePr>
              <p:nvPr>
                <p:extLst>
                  <p:ext uri="{D42A27DB-BD31-4B8C-83A1-F6EECF244321}">
                    <p14:modId xmlns:p14="http://schemas.microsoft.com/office/powerpoint/2010/main" val="4140077462"/>
                  </p:ext>
                </p:extLst>
              </p:nvPr>
            </p:nvGraphicFramePr>
            <p:xfrm>
              <a:off x="457200" y="1600200"/>
              <a:ext cx="8291267" cy="4404680"/>
            </p:xfrm>
            <a:graphic>
              <a:graphicData uri="http://schemas.openxmlformats.org/drawingml/2006/table">
                <a:tbl>
                  <a:tblPr firstRow="1" bandRow="1">
                    <a:tableStyleId>{5C22544A-7EE6-4342-B048-85BDC9FD1C3A}</a:tableStyleId>
                  </a:tblPr>
                  <a:tblGrid>
                    <a:gridCol w="405816">
                      <a:extLst>
                        <a:ext uri="{9D8B030D-6E8A-4147-A177-3AD203B41FA5}">
                          <a16:colId xmlns:a16="http://schemas.microsoft.com/office/drawing/2014/main" val="1390412768"/>
                        </a:ext>
                      </a:extLst>
                    </a:gridCol>
                    <a:gridCol w="1126493">
                      <a:extLst>
                        <a:ext uri="{9D8B030D-6E8A-4147-A177-3AD203B41FA5}">
                          <a16:colId xmlns:a16="http://schemas.microsoft.com/office/drawing/2014/main" val="2526778216"/>
                        </a:ext>
                      </a:extLst>
                    </a:gridCol>
                    <a:gridCol w="1126493">
                      <a:extLst>
                        <a:ext uri="{9D8B030D-6E8A-4147-A177-3AD203B41FA5}">
                          <a16:colId xmlns:a16="http://schemas.microsoft.com/office/drawing/2014/main" val="1413231874"/>
                        </a:ext>
                      </a:extLst>
                    </a:gridCol>
                    <a:gridCol w="1126493">
                      <a:extLst>
                        <a:ext uri="{9D8B030D-6E8A-4147-A177-3AD203B41FA5}">
                          <a16:colId xmlns:a16="http://schemas.microsoft.com/office/drawing/2014/main" val="12050483"/>
                        </a:ext>
                      </a:extLst>
                    </a:gridCol>
                    <a:gridCol w="1126493">
                      <a:extLst>
                        <a:ext uri="{9D8B030D-6E8A-4147-A177-3AD203B41FA5}">
                          <a16:colId xmlns:a16="http://schemas.microsoft.com/office/drawing/2014/main" val="774267481"/>
                        </a:ext>
                      </a:extLst>
                    </a:gridCol>
                    <a:gridCol w="1126493">
                      <a:extLst>
                        <a:ext uri="{9D8B030D-6E8A-4147-A177-3AD203B41FA5}">
                          <a16:colId xmlns:a16="http://schemas.microsoft.com/office/drawing/2014/main" val="3507810204"/>
                        </a:ext>
                      </a:extLst>
                    </a:gridCol>
                    <a:gridCol w="1126493">
                      <a:extLst>
                        <a:ext uri="{9D8B030D-6E8A-4147-A177-3AD203B41FA5}">
                          <a16:colId xmlns:a16="http://schemas.microsoft.com/office/drawing/2014/main" val="436751450"/>
                        </a:ext>
                      </a:extLst>
                    </a:gridCol>
                    <a:gridCol w="1126493">
                      <a:extLst>
                        <a:ext uri="{9D8B030D-6E8A-4147-A177-3AD203B41FA5}">
                          <a16:colId xmlns:a16="http://schemas.microsoft.com/office/drawing/2014/main" val="3892158050"/>
                        </a:ext>
                      </a:extLst>
                    </a:gridCol>
                  </a:tblGrid>
                  <a:tr h="1180728">
                    <a:tc>
                      <a:txBody>
                        <a:bodyPr/>
                        <a:lstStyle/>
                        <a:p>
                          <a:pPr algn="ctr" latinLnBrk="1"/>
                          <a:r>
                            <a:rPr lang="ko-KR" altLang="en-US" sz="1800" dirty="0"/>
                            <a:t>층</a:t>
                          </a:r>
                        </a:p>
                      </a:txBody>
                      <a:tcPr/>
                    </a:tc>
                    <a:tc>
                      <a:txBody>
                        <a:bodyPr/>
                        <a:lstStyle/>
                        <a:p>
                          <a:pPr algn="ctr" latinLnBrk="1"/>
                          <a:r>
                            <a:rPr lang="ko-KR" altLang="en-US" sz="1800" dirty="0"/>
                            <a:t>규모</a:t>
                          </a:r>
                          <a:endParaRPr lang="en-US" altLang="ko-KR" sz="1800" dirty="0"/>
                        </a:p>
                        <a:p>
                          <a:pPr algn="ctr" latinLnBrk="1"/>
                          <a:r>
                            <a:rPr lang="en-US" altLang="ko-KR" sz="1800" dirty="0"/>
                            <a:t>(</a:t>
                          </a:r>
                          <a:r>
                            <a:rPr lang="ko-KR" altLang="en-US" sz="1800" dirty="0" err="1"/>
                            <a:t>종원업수</a:t>
                          </a:r>
                          <a:r>
                            <a:rPr lang="en-US" altLang="ko-KR" sz="1800" dirty="0"/>
                            <a:t>)</a:t>
                          </a:r>
                        </a:p>
                        <a:p>
                          <a:pPr algn="ctr" latinLnBrk="1"/>
                          <a:r>
                            <a:rPr lang="en-US" altLang="ko-KR" sz="1800" dirty="0"/>
                            <a:t> (</a:t>
                          </a:r>
                          <a:r>
                            <a:rPr lang="ko-KR" altLang="en-US" sz="1800" dirty="0"/>
                            <a:t>명</a:t>
                          </a:r>
                          <a:r>
                            <a:rPr lang="en-US" altLang="ko-KR" sz="1800" dirty="0"/>
                            <a:t>)</a:t>
                          </a:r>
                          <a:endParaRPr lang="ko-KR" altLang="en-US" sz="1800" dirty="0"/>
                        </a:p>
                      </a:txBody>
                      <a:tcPr/>
                    </a:tc>
                    <a:tc>
                      <a:txBody>
                        <a:bodyPr/>
                        <a:lstStyle/>
                        <a:p>
                          <a:pPr algn="ctr" latinLnBrk="1"/>
                          <a:r>
                            <a:rPr lang="ko-KR" altLang="en-US" sz="1800" dirty="0" err="1"/>
                            <a:t>제조업체수</a:t>
                          </a:r>
                          <a:endParaRPr lang="en-US" altLang="ko-KR" sz="1800" dirty="0"/>
                        </a:p>
                        <a:p>
                          <a:pPr algn="ctr" latinLnBrk="1"/>
                          <a:r>
                            <a:rPr lang="en-US" altLang="ko-KR" sz="1800" dirty="0"/>
                            <a:t>(</a:t>
                          </a:r>
                          <a:r>
                            <a:rPr lang="ko-KR" altLang="en-US" sz="1800" dirty="0"/>
                            <a:t>개</a:t>
                          </a:r>
                          <a:r>
                            <a:rPr lang="en-US" altLang="ko-KR" sz="1800" dirty="0"/>
                            <a:t>)</a:t>
                          </a:r>
                          <a:endParaRPr lang="ko-KR" altLang="en-US" sz="1800" dirty="0"/>
                        </a:p>
                      </a:txBody>
                      <a:tcPr/>
                    </a:tc>
                    <a:tc>
                      <a:txBody>
                        <a:bodyPr/>
                        <a:lstStyle/>
                        <a:p>
                          <a:pPr algn="ctr" latinLnBrk="1"/>
                          <a:r>
                            <a:rPr lang="ko-KR" altLang="en-US" sz="1800" dirty="0"/>
                            <a:t>표본</a:t>
                          </a:r>
                          <a:endParaRPr lang="en-US" altLang="ko-KR" sz="1800" dirty="0"/>
                        </a:p>
                        <a:p>
                          <a:pPr algn="ctr" latinLnBrk="1"/>
                          <a:r>
                            <a:rPr lang="ko-KR" altLang="en-US" sz="1800" dirty="0"/>
                            <a:t>분산</a:t>
                          </a:r>
                        </a:p>
                      </a:txBody>
                      <a:tcPr/>
                    </a:tc>
                    <a:tc>
                      <a:txBody>
                        <a:bodyPr/>
                        <a:lstStyle/>
                        <a:p>
                          <a:pPr algn="ctr" latinLnBrk="1"/>
                          <a:r>
                            <a:rPr lang="ko-KR" altLang="en-US" sz="1800" dirty="0"/>
                            <a:t>조사비용</a:t>
                          </a:r>
                        </a:p>
                      </a:txBody>
                      <a:tcPr/>
                    </a:tc>
                    <a:tc>
                      <a:txBody>
                        <a:bodyPr/>
                        <a:lstStyle/>
                        <a:p>
                          <a:pPr algn="ctr" latinLnBrk="1"/>
                          <a:r>
                            <a:rPr lang="ko-KR" altLang="en-US" sz="1800" dirty="0"/>
                            <a:t>비례배분</a:t>
                          </a:r>
                          <a:r>
                            <a:rPr lang="en-US" altLang="ko-KR" sz="1800" dirty="0"/>
                            <a:t> </a:t>
                          </a:r>
                          <a:endParaRPr lang="ko-KR" altLang="en-US" sz="1800" dirty="0"/>
                        </a:p>
                      </a:txBody>
                      <a:tcPr/>
                    </a:tc>
                    <a:tc>
                      <a:txBody>
                        <a:bodyPr/>
                        <a:lstStyle/>
                        <a:p>
                          <a:pPr algn="ctr" latinLnBrk="1"/>
                          <a:r>
                            <a:rPr lang="ko-KR" altLang="en-US" sz="1800" dirty="0"/>
                            <a:t>네이만</a:t>
                          </a:r>
                          <a:endParaRPr lang="en-US" altLang="ko-KR" sz="1800" dirty="0"/>
                        </a:p>
                        <a:p>
                          <a:pPr algn="ctr" latinLnBrk="1"/>
                          <a:r>
                            <a:rPr lang="ko-KR" altLang="en-US" sz="1800" dirty="0"/>
                            <a:t>배분</a:t>
                          </a:r>
                        </a:p>
                      </a:txBody>
                      <a:tcPr/>
                    </a:tc>
                    <a:tc>
                      <a:txBody>
                        <a:bodyPr/>
                        <a:lstStyle/>
                        <a:p>
                          <a:pPr algn="ctr" latinLnBrk="1"/>
                          <a:r>
                            <a:rPr lang="ko-KR" altLang="en-US" sz="1800" dirty="0"/>
                            <a:t>최적배분</a:t>
                          </a:r>
                        </a:p>
                      </a:txBody>
                      <a:tcPr/>
                    </a:tc>
                    <a:extLst>
                      <a:ext uri="{0D108BD9-81ED-4DB2-BD59-A6C34878D82A}">
                        <a16:rowId xmlns:a16="http://schemas.microsoft.com/office/drawing/2014/main" val="4030107245"/>
                      </a:ext>
                    </a:extLst>
                  </a:tr>
                  <a:tr h="643192">
                    <a:tc>
                      <a:txBody>
                        <a:bodyPr/>
                        <a:lstStyle/>
                        <a:p>
                          <a:pPr algn="ctr" latinLnBrk="1"/>
                          <a:r>
                            <a:rPr lang="en-US" altLang="ko-KR" sz="1800" dirty="0"/>
                            <a:t>1</a:t>
                          </a:r>
                          <a:endParaRPr lang="ko-KR" altLang="en-US" sz="1800" dirty="0"/>
                        </a:p>
                      </a:txBody>
                      <a:tcPr anchor="ctr"/>
                    </a:tc>
                    <a:tc>
                      <a:txBody>
                        <a:bodyPr/>
                        <a:lstStyle/>
                        <a:p>
                          <a:pPr algn="ctr" latinLnBrk="1"/>
                          <a:r>
                            <a:rPr lang="en-US" altLang="ko-KR" sz="1800" dirty="0"/>
                            <a:t>49 </a:t>
                          </a:r>
                          <a:r>
                            <a:rPr lang="ko-KR" altLang="en-US" sz="1800" dirty="0"/>
                            <a:t>이하</a:t>
                          </a:r>
                        </a:p>
                      </a:txBody>
                      <a:tcPr anchor="ctr"/>
                    </a:tc>
                    <a:tc>
                      <a:txBody>
                        <a:bodyPr/>
                        <a:lstStyle/>
                        <a:p>
                          <a:pPr algn="r" latinLnBrk="1"/>
                          <a:r>
                            <a:rPr lang="en-US" altLang="ko-KR" sz="1800" dirty="0"/>
                            <a:t>18000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80</m:t>
                                    </m:r>
                                  </m:e>
                                  <m:sup>
                                    <m:r>
                                      <a:rPr lang="en-US" altLang="ko-KR" sz="1800" b="0" i="1" smtClean="0">
                                        <a:latin typeface="Cambria Math" panose="02040503050406030204" pitchFamily="18" charset="0"/>
                                      </a:rPr>
                                      <m:t>2</m:t>
                                    </m:r>
                                  </m:sup>
                                </m:sSup>
                              </m:oMath>
                            </m:oMathPara>
                          </a14:m>
                          <a:endParaRPr lang="ko-KR" altLang="en-US" sz="1800" dirty="0"/>
                        </a:p>
                      </a:txBody>
                      <a:tcPr anchor="ctr"/>
                    </a:tc>
                    <a:tc>
                      <a:txBody>
                        <a:bodyPr/>
                        <a:lstStyle/>
                        <a:p>
                          <a:pPr algn="r" latinLnBrk="1"/>
                          <a:r>
                            <a:rPr lang="en-US" altLang="ko-KR" sz="1800" dirty="0"/>
                            <a:t>1</a:t>
                          </a:r>
                          <a:endParaRPr lang="ko-KR" altLang="en-US" sz="1800" dirty="0"/>
                        </a:p>
                      </a:txBody>
                      <a:tcPr anchor="ctr"/>
                    </a:tc>
                    <a:tc>
                      <a:txBody>
                        <a:bodyPr/>
                        <a:lstStyle/>
                        <a:p>
                          <a:pPr algn="r" latinLnBrk="1"/>
                          <a:r>
                            <a:rPr lang="en-US" altLang="ko-KR" sz="1800" dirty="0"/>
                            <a:t>367</a:t>
                          </a:r>
                          <a:endParaRPr lang="ko-KR" altLang="en-US" sz="1800" dirty="0"/>
                        </a:p>
                      </a:txBody>
                      <a:tcPr anchor="ctr"/>
                    </a:tc>
                    <a:tc>
                      <a:txBody>
                        <a:bodyPr/>
                        <a:lstStyle/>
                        <a:p>
                          <a:pPr algn="r" latinLnBrk="1"/>
                          <a:r>
                            <a:rPr lang="en-US" altLang="ko-KR" sz="1800" dirty="0"/>
                            <a:t>164</a:t>
                          </a:r>
                          <a:endParaRPr lang="ko-KR" altLang="en-US" sz="1800" dirty="0"/>
                        </a:p>
                      </a:txBody>
                      <a:tcPr anchor="ctr"/>
                    </a:tc>
                    <a:tc>
                      <a:txBody>
                        <a:bodyPr/>
                        <a:lstStyle/>
                        <a:p>
                          <a:pPr algn="r" latinLnBrk="1"/>
                          <a:r>
                            <a:rPr lang="en-US" altLang="ko-KR" sz="1800" dirty="0"/>
                            <a:t>198</a:t>
                          </a:r>
                          <a:endParaRPr lang="ko-KR" altLang="en-US" sz="1800" dirty="0"/>
                        </a:p>
                      </a:txBody>
                      <a:tcPr anchor="ctr"/>
                    </a:tc>
                    <a:extLst>
                      <a:ext uri="{0D108BD9-81ED-4DB2-BD59-A6C34878D82A}">
                        <a16:rowId xmlns:a16="http://schemas.microsoft.com/office/drawing/2014/main" val="2254467813"/>
                      </a:ext>
                    </a:extLst>
                  </a:tr>
                  <a:tr h="643192">
                    <a:tc>
                      <a:txBody>
                        <a:bodyPr/>
                        <a:lstStyle/>
                        <a:p>
                          <a:pPr algn="ctr" latinLnBrk="1"/>
                          <a:r>
                            <a:rPr lang="en-US" altLang="ko-KR" sz="1800" dirty="0"/>
                            <a:t>2</a:t>
                          </a:r>
                          <a:endParaRPr lang="ko-KR" altLang="en-US" sz="1800" dirty="0"/>
                        </a:p>
                      </a:txBody>
                      <a:tcPr anchor="ctr"/>
                    </a:tc>
                    <a:tc>
                      <a:txBody>
                        <a:bodyPr/>
                        <a:lstStyle/>
                        <a:p>
                          <a:pPr algn="ctr" latinLnBrk="1"/>
                          <a:r>
                            <a:rPr lang="en-US" altLang="ko-KR" sz="1800" dirty="0"/>
                            <a:t>50-99</a:t>
                          </a:r>
                          <a:endParaRPr lang="ko-KR" altLang="en-US" sz="1800" dirty="0"/>
                        </a:p>
                      </a:txBody>
                      <a:tcPr anchor="ctr"/>
                    </a:tc>
                    <a:tc>
                      <a:txBody>
                        <a:bodyPr/>
                        <a:lstStyle/>
                        <a:p>
                          <a:pPr algn="r" latinLnBrk="1"/>
                          <a:r>
                            <a:rPr lang="en-US" altLang="ko-KR" sz="1800" dirty="0"/>
                            <a:t>4000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200</m:t>
                                    </m:r>
                                  </m:e>
                                  <m:sup>
                                    <m:r>
                                      <a:rPr lang="en-US" altLang="ko-KR" sz="1800" b="0" i="1" smtClean="0">
                                        <a:latin typeface="Cambria Math" panose="02040503050406030204" pitchFamily="18" charset="0"/>
                                      </a:rPr>
                                      <m:t>2</m:t>
                                    </m:r>
                                  </m:sup>
                                </m:sSup>
                              </m:oMath>
                            </m:oMathPara>
                          </a14:m>
                          <a:endParaRPr lang="ko-KR" altLang="en-US" sz="1800" dirty="0"/>
                        </a:p>
                      </a:txBody>
                      <a:tcPr anchor="ctr"/>
                    </a:tc>
                    <a:tc>
                      <a:txBody>
                        <a:bodyPr/>
                        <a:lstStyle/>
                        <a:p>
                          <a:pPr algn="r" latinLnBrk="1"/>
                          <a:r>
                            <a:rPr lang="en-US" altLang="ko-KR" sz="1800" dirty="0"/>
                            <a:t>1</a:t>
                          </a:r>
                          <a:endParaRPr lang="ko-KR" altLang="en-US" sz="1800" dirty="0"/>
                        </a:p>
                      </a:txBody>
                      <a:tcPr anchor="ctr"/>
                    </a:tc>
                    <a:tc>
                      <a:txBody>
                        <a:bodyPr/>
                        <a:lstStyle/>
                        <a:p>
                          <a:pPr algn="r" latinLnBrk="1"/>
                          <a:r>
                            <a:rPr lang="en-US" altLang="ko-KR" sz="1800" dirty="0"/>
                            <a:t>82</a:t>
                          </a:r>
                          <a:endParaRPr lang="ko-KR" altLang="en-US" sz="1800" dirty="0"/>
                        </a:p>
                      </a:txBody>
                      <a:tcPr anchor="ctr"/>
                    </a:tc>
                    <a:tc>
                      <a:txBody>
                        <a:bodyPr/>
                        <a:lstStyle/>
                        <a:p>
                          <a:pPr algn="r" latinLnBrk="1"/>
                          <a:r>
                            <a:rPr lang="en-US" altLang="ko-KR" sz="1800" dirty="0"/>
                            <a:t>91</a:t>
                          </a:r>
                          <a:endParaRPr lang="ko-KR" altLang="en-US" sz="1800" dirty="0"/>
                        </a:p>
                      </a:txBody>
                      <a:tcPr anchor="ctr"/>
                    </a:tc>
                    <a:tc>
                      <a:txBody>
                        <a:bodyPr/>
                        <a:lstStyle/>
                        <a:p>
                          <a:pPr algn="r" latinLnBrk="1"/>
                          <a:r>
                            <a:rPr lang="en-US" altLang="ko-KR" sz="1800" dirty="0"/>
                            <a:t>110</a:t>
                          </a:r>
                          <a:endParaRPr lang="ko-KR" altLang="en-US" sz="1800" dirty="0"/>
                        </a:p>
                      </a:txBody>
                      <a:tcPr anchor="ctr"/>
                    </a:tc>
                    <a:extLst>
                      <a:ext uri="{0D108BD9-81ED-4DB2-BD59-A6C34878D82A}">
                        <a16:rowId xmlns:a16="http://schemas.microsoft.com/office/drawing/2014/main" val="4278319877"/>
                      </a:ext>
                    </a:extLst>
                  </a:tr>
                  <a:tr h="643192">
                    <a:tc>
                      <a:txBody>
                        <a:bodyPr/>
                        <a:lstStyle/>
                        <a:p>
                          <a:pPr algn="ctr" latinLnBrk="1"/>
                          <a:r>
                            <a:rPr lang="en-US" altLang="ko-KR" sz="1800" dirty="0"/>
                            <a:t>3</a:t>
                          </a:r>
                          <a:endParaRPr lang="ko-KR" altLang="en-US" sz="1800" dirty="0"/>
                        </a:p>
                      </a:txBody>
                      <a:tcPr anchor="ctr"/>
                    </a:tc>
                    <a:tc>
                      <a:txBody>
                        <a:bodyPr/>
                        <a:lstStyle/>
                        <a:p>
                          <a:pPr algn="ctr" latinLnBrk="1"/>
                          <a:r>
                            <a:rPr lang="en-US" altLang="ko-KR" sz="1800" dirty="0"/>
                            <a:t>100-249</a:t>
                          </a:r>
                          <a:endParaRPr lang="ko-KR" altLang="en-US" sz="1800" dirty="0"/>
                        </a:p>
                      </a:txBody>
                      <a:tcPr anchor="ctr"/>
                    </a:tc>
                    <a:tc>
                      <a:txBody>
                        <a:bodyPr/>
                        <a:lstStyle/>
                        <a:p>
                          <a:pPr algn="r" latinLnBrk="1"/>
                          <a:r>
                            <a:rPr lang="en-US" altLang="ko-KR" sz="1800" dirty="0"/>
                            <a:t>2000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600</m:t>
                                    </m:r>
                                  </m:e>
                                  <m:sup>
                                    <m:r>
                                      <a:rPr lang="en-US" altLang="ko-KR" sz="1800" b="0" i="1" smtClean="0">
                                        <a:latin typeface="Cambria Math" panose="02040503050406030204" pitchFamily="18" charset="0"/>
                                      </a:rPr>
                                      <m:t>2</m:t>
                                    </m:r>
                                  </m:sup>
                                </m:sSup>
                              </m:oMath>
                            </m:oMathPara>
                          </a14:m>
                          <a:endParaRPr lang="ko-KR" altLang="en-US" sz="1800" dirty="0"/>
                        </a:p>
                      </a:txBody>
                      <a:tcPr anchor="ctr"/>
                    </a:tc>
                    <a:tc>
                      <a:txBody>
                        <a:bodyPr/>
                        <a:lstStyle/>
                        <a:p>
                          <a:pPr algn="r" latinLnBrk="1"/>
                          <a:r>
                            <a:rPr lang="en-US" altLang="ko-KR" sz="1800" dirty="0"/>
                            <a:t>2</a:t>
                          </a:r>
                          <a:endParaRPr lang="ko-KR" altLang="en-US" sz="1800" dirty="0"/>
                        </a:p>
                      </a:txBody>
                      <a:tcPr anchor="ctr"/>
                    </a:tc>
                    <a:tc>
                      <a:txBody>
                        <a:bodyPr/>
                        <a:lstStyle/>
                        <a:p>
                          <a:pPr algn="r" latinLnBrk="1"/>
                          <a:r>
                            <a:rPr lang="en-US" altLang="ko-KR" sz="1800" dirty="0"/>
                            <a:t>41</a:t>
                          </a:r>
                          <a:endParaRPr lang="ko-KR" altLang="en-US" sz="1800" dirty="0"/>
                        </a:p>
                      </a:txBody>
                      <a:tcPr anchor="ctr"/>
                    </a:tc>
                    <a:tc>
                      <a:txBody>
                        <a:bodyPr/>
                        <a:lstStyle/>
                        <a:p>
                          <a:pPr algn="r" latinLnBrk="1"/>
                          <a:r>
                            <a:rPr lang="en-US" altLang="ko-KR" sz="1800" dirty="0"/>
                            <a:t>137</a:t>
                          </a:r>
                          <a:endParaRPr lang="ko-KR" altLang="en-US" sz="1800" dirty="0"/>
                        </a:p>
                      </a:txBody>
                      <a:tcPr anchor="ctr"/>
                    </a:tc>
                    <a:tc>
                      <a:txBody>
                        <a:bodyPr/>
                        <a:lstStyle/>
                        <a:p>
                          <a:pPr algn="r" latinLnBrk="1"/>
                          <a:r>
                            <a:rPr lang="en-US" altLang="ko-KR" sz="1800" dirty="0"/>
                            <a:t>117</a:t>
                          </a:r>
                          <a:endParaRPr lang="ko-KR" altLang="en-US" sz="1800" dirty="0"/>
                        </a:p>
                      </a:txBody>
                      <a:tcPr anchor="ctr"/>
                    </a:tc>
                    <a:extLst>
                      <a:ext uri="{0D108BD9-81ED-4DB2-BD59-A6C34878D82A}">
                        <a16:rowId xmlns:a16="http://schemas.microsoft.com/office/drawing/2014/main" val="2605501585"/>
                      </a:ext>
                    </a:extLst>
                  </a:tr>
                  <a:tr h="643192">
                    <a:tc>
                      <a:txBody>
                        <a:bodyPr/>
                        <a:lstStyle/>
                        <a:p>
                          <a:pPr algn="ctr" latinLnBrk="1"/>
                          <a:r>
                            <a:rPr lang="en-US" altLang="ko-KR" sz="1800" dirty="0"/>
                            <a:t>4</a:t>
                          </a:r>
                          <a:endParaRPr lang="ko-KR" altLang="en-US" sz="1800" dirty="0"/>
                        </a:p>
                      </a:txBody>
                      <a:tcPr anchor="ctr"/>
                    </a:tc>
                    <a:tc>
                      <a:txBody>
                        <a:bodyPr/>
                        <a:lstStyle/>
                        <a:p>
                          <a:pPr algn="ctr" latinLnBrk="1"/>
                          <a:r>
                            <a:rPr lang="en-US" altLang="ko-KR" sz="1800" dirty="0"/>
                            <a:t>250 </a:t>
                          </a:r>
                          <a:r>
                            <a:rPr lang="ko-KR" altLang="en-US" sz="1800" dirty="0"/>
                            <a:t>이상</a:t>
                          </a:r>
                        </a:p>
                      </a:txBody>
                      <a:tcPr anchor="ctr"/>
                    </a:tc>
                    <a:tc>
                      <a:txBody>
                        <a:bodyPr/>
                        <a:lstStyle/>
                        <a:p>
                          <a:pPr algn="r" latinLnBrk="1"/>
                          <a:r>
                            <a:rPr lang="en-US" altLang="ko-KR" sz="1800" dirty="0"/>
                            <a:t>500</a:t>
                          </a:r>
                          <a:endParaRPr lang="ko-KR" altLang="en-US" sz="1800" dirty="0"/>
                        </a:p>
                      </a:txBody>
                      <a:tcPr anchor="ctr"/>
                    </a:tc>
                    <a:tc>
                      <a:txBody>
                        <a:bodyPr/>
                        <a:lstStyle/>
                        <a:p>
                          <a:pPr algn="r" latinLnBrk="1"/>
                          <a14:m>
                            <m:oMathPara xmlns:m="http://schemas.openxmlformats.org/officeDocument/2006/math">
                              <m:oMathParaPr>
                                <m:jc m:val="centerGroup"/>
                              </m:oMathParaPr>
                              <m:oMath xmlns:m="http://schemas.openxmlformats.org/officeDocument/2006/math">
                                <m:sSup>
                                  <m:sSupPr>
                                    <m:ctrlPr>
                                      <a:rPr lang="en-US" altLang="ko-KR" sz="1800" b="0" i="1" smtClean="0">
                                        <a:latin typeface="Cambria Math" panose="02040503050406030204" pitchFamily="18" charset="0"/>
                                      </a:rPr>
                                    </m:ctrlPr>
                                  </m:sSupPr>
                                  <m:e>
                                    <m:r>
                                      <a:rPr lang="en-US" altLang="ko-KR" sz="1800" b="0" i="1" smtClean="0">
                                        <a:latin typeface="Cambria Math" panose="02040503050406030204" pitchFamily="18" charset="0"/>
                                      </a:rPr>
                                      <m:t>1900</m:t>
                                    </m:r>
                                  </m:e>
                                  <m:sup>
                                    <m:r>
                                      <a:rPr lang="en-US" altLang="ko-KR" sz="1800" b="0" i="1" smtClean="0">
                                        <a:latin typeface="Cambria Math" panose="02040503050406030204" pitchFamily="18" charset="0"/>
                                      </a:rPr>
                                      <m:t>2</m:t>
                                    </m:r>
                                  </m:sup>
                                </m:sSup>
                              </m:oMath>
                            </m:oMathPara>
                          </a14:m>
                          <a:endParaRPr lang="ko-KR" altLang="en-US" sz="1800" dirty="0"/>
                        </a:p>
                      </a:txBody>
                      <a:tcPr anchor="ctr"/>
                    </a:tc>
                    <a:tc>
                      <a:txBody>
                        <a:bodyPr/>
                        <a:lstStyle/>
                        <a:p>
                          <a:pPr algn="r" latinLnBrk="1"/>
                          <a:r>
                            <a:rPr lang="en-US" altLang="ko-KR" sz="1800" dirty="0"/>
                            <a:t>3</a:t>
                          </a:r>
                          <a:endParaRPr lang="ko-KR" altLang="en-US" sz="1800" dirty="0"/>
                        </a:p>
                      </a:txBody>
                      <a:tcPr anchor="ctr"/>
                    </a:tc>
                    <a:tc>
                      <a:txBody>
                        <a:bodyPr/>
                        <a:lstStyle/>
                        <a:p>
                          <a:pPr algn="r" latinLnBrk="1"/>
                          <a:r>
                            <a:rPr lang="en-US" altLang="ko-KR" sz="1800" dirty="0"/>
                            <a:t>10</a:t>
                          </a:r>
                          <a:endParaRPr lang="ko-KR" altLang="en-US" sz="1800" dirty="0"/>
                        </a:p>
                      </a:txBody>
                      <a:tcPr anchor="ctr"/>
                    </a:tc>
                    <a:tc>
                      <a:txBody>
                        <a:bodyPr/>
                        <a:lstStyle/>
                        <a:p>
                          <a:pPr algn="r" latinLnBrk="1"/>
                          <a:r>
                            <a:rPr lang="en-US" altLang="ko-KR" sz="1800" dirty="0"/>
                            <a:t>108</a:t>
                          </a:r>
                          <a:endParaRPr lang="ko-KR" altLang="en-US" sz="1800" dirty="0"/>
                        </a:p>
                      </a:txBody>
                      <a:tcPr anchor="ctr"/>
                    </a:tc>
                    <a:tc>
                      <a:txBody>
                        <a:bodyPr/>
                        <a:lstStyle/>
                        <a:p>
                          <a:pPr algn="r" latinLnBrk="1"/>
                          <a:r>
                            <a:rPr lang="en-US" altLang="ko-KR" sz="1800" dirty="0"/>
                            <a:t>75</a:t>
                          </a:r>
                          <a:endParaRPr lang="ko-KR" altLang="en-US" sz="1800" dirty="0"/>
                        </a:p>
                      </a:txBody>
                      <a:tcPr anchor="ctr"/>
                    </a:tc>
                    <a:extLst>
                      <a:ext uri="{0D108BD9-81ED-4DB2-BD59-A6C34878D82A}">
                        <a16:rowId xmlns:a16="http://schemas.microsoft.com/office/drawing/2014/main" val="903877683"/>
                      </a:ext>
                    </a:extLst>
                  </a:tr>
                  <a:tr h="643192">
                    <a:tc gridSpan="2">
                      <a:txBody>
                        <a:bodyPr/>
                        <a:lstStyle/>
                        <a:p>
                          <a:pPr algn="ctr" latinLnBrk="1"/>
                          <a:r>
                            <a:rPr lang="ko-KR" altLang="en-US" sz="1800" dirty="0"/>
                            <a:t>합계</a:t>
                          </a:r>
                        </a:p>
                      </a:txBody>
                      <a:tcPr anchor="ctr"/>
                    </a:tc>
                    <a:tc hMerge="1">
                      <a:txBody>
                        <a:bodyPr/>
                        <a:lstStyle/>
                        <a:p>
                          <a:pPr algn="ctr" latinLnBrk="1"/>
                          <a:endParaRPr lang="ko-KR" altLang="en-US" sz="1800" dirty="0"/>
                        </a:p>
                      </a:txBody>
                      <a:tcPr anchor="ctr"/>
                    </a:tc>
                    <a:tc>
                      <a:txBody>
                        <a:bodyPr/>
                        <a:lstStyle/>
                        <a:p>
                          <a:pPr algn="r" latinLnBrk="1"/>
                          <a:r>
                            <a:rPr lang="en-US" altLang="ko-KR" sz="1800" dirty="0"/>
                            <a:t>24500</a:t>
                          </a:r>
                          <a:endParaRPr lang="ko-KR" altLang="en-US" sz="1800" dirty="0"/>
                        </a:p>
                      </a:txBody>
                      <a:tcPr anchor="ctr"/>
                    </a:tc>
                    <a:tc>
                      <a:txBody>
                        <a:bodyPr/>
                        <a:lstStyle/>
                        <a:p>
                          <a:pPr algn="r" latinLnBrk="1"/>
                          <a:endParaRPr lang="ko-KR" altLang="en-US" sz="1800" dirty="0"/>
                        </a:p>
                      </a:txBody>
                      <a:tcPr anchor="ctr"/>
                    </a:tc>
                    <a:tc>
                      <a:txBody>
                        <a:bodyPr/>
                        <a:lstStyle/>
                        <a:p>
                          <a:pPr algn="r" latinLnBrk="1"/>
                          <a:endParaRPr lang="ko-KR" altLang="en-US" sz="1800" dirty="0"/>
                        </a:p>
                      </a:txBody>
                      <a:tcPr anchor="ctr"/>
                    </a:tc>
                    <a:tc>
                      <a:txBody>
                        <a:bodyPr/>
                        <a:lstStyle/>
                        <a:p>
                          <a:pPr algn="r" latinLnBrk="1"/>
                          <a:r>
                            <a:rPr lang="en-US" altLang="ko-KR" sz="1800" dirty="0"/>
                            <a:t>500</a:t>
                          </a:r>
                          <a:endParaRPr lang="ko-KR" altLang="en-US" sz="1800" dirty="0"/>
                        </a:p>
                      </a:txBody>
                      <a:tcPr anchor="ctr"/>
                    </a:tc>
                    <a:tc>
                      <a:txBody>
                        <a:bodyPr/>
                        <a:lstStyle/>
                        <a:p>
                          <a:pPr algn="r" latinLnBrk="1"/>
                          <a:r>
                            <a:rPr lang="en-US" altLang="ko-KR" sz="1800" dirty="0"/>
                            <a:t>500</a:t>
                          </a:r>
                          <a:endParaRPr lang="ko-KR" altLang="en-US" sz="1800" dirty="0"/>
                        </a:p>
                      </a:txBody>
                      <a:tcPr anchor="ctr"/>
                    </a:tc>
                    <a:tc>
                      <a:txBody>
                        <a:bodyPr/>
                        <a:lstStyle/>
                        <a:p>
                          <a:pPr algn="r" latinLnBrk="1"/>
                          <a:r>
                            <a:rPr lang="en-US" altLang="ko-KR" sz="1800" dirty="0"/>
                            <a:t>500</a:t>
                          </a:r>
                          <a:endParaRPr lang="ko-KR" altLang="en-US" sz="1800" dirty="0"/>
                        </a:p>
                      </a:txBody>
                      <a:tcPr anchor="ctr"/>
                    </a:tc>
                    <a:extLst>
                      <a:ext uri="{0D108BD9-81ED-4DB2-BD59-A6C34878D82A}">
                        <a16:rowId xmlns:a16="http://schemas.microsoft.com/office/drawing/2014/main" val="941416391"/>
                      </a:ext>
                    </a:extLst>
                  </a:tr>
                </a:tbl>
              </a:graphicData>
            </a:graphic>
          </p:graphicFrame>
        </mc:Choice>
        <mc:Fallback xmlns="">
          <p:graphicFrame>
            <p:nvGraphicFramePr>
              <p:cNvPr id="8" name="내용 개체 틀 7"/>
              <p:cNvGraphicFramePr>
                <a:graphicFrameLocks/>
              </p:cNvGraphicFramePr>
              <p:nvPr>
                <p:extLst>
                  <p:ext uri="{D42A27DB-BD31-4B8C-83A1-F6EECF244321}">
                    <p14:modId xmlns:p14="http://schemas.microsoft.com/office/powerpoint/2010/main" val="4140077462"/>
                  </p:ext>
                </p:extLst>
              </p:nvPr>
            </p:nvGraphicFramePr>
            <p:xfrm>
              <a:off x="457200" y="1600200"/>
              <a:ext cx="8291267" cy="4404680"/>
            </p:xfrm>
            <a:graphic>
              <a:graphicData uri="http://schemas.openxmlformats.org/drawingml/2006/table">
                <a:tbl>
                  <a:tblPr firstRow="1" bandRow="1">
                    <a:tableStyleId>{5C22544A-7EE6-4342-B048-85BDC9FD1C3A}</a:tableStyleId>
                  </a:tblPr>
                  <a:tblGrid>
                    <a:gridCol w="405816">
                      <a:extLst>
                        <a:ext uri="{9D8B030D-6E8A-4147-A177-3AD203B41FA5}">
                          <a16:colId xmlns:a16="http://schemas.microsoft.com/office/drawing/2014/main" val="1390412768"/>
                        </a:ext>
                      </a:extLst>
                    </a:gridCol>
                    <a:gridCol w="1126493">
                      <a:extLst>
                        <a:ext uri="{9D8B030D-6E8A-4147-A177-3AD203B41FA5}">
                          <a16:colId xmlns:a16="http://schemas.microsoft.com/office/drawing/2014/main" val="2526778216"/>
                        </a:ext>
                      </a:extLst>
                    </a:gridCol>
                    <a:gridCol w="1126493">
                      <a:extLst>
                        <a:ext uri="{9D8B030D-6E8A-4147-A177-3AD203B41FA5}">
                          <a16:colId xmlns:a16="http://schemas.microsoft.com/office/drawing/2014/main" val="1413231874"/>
                        </a:ext>
                      </a:extLst>
                    </a:gridCol>
                    <a:gridCol w="1126493">
                      <a:extLst>
                        <a:ext uri="{9D8B030D-6E8A-4147-A177-3AD203B41FA5}">
                          <a16:colId xmlns:a16="http://schemas.microsoft.com/office/drawing/2014/main" val="12050483"/>
                        </a:ext>
                      </a:extLst>
                    </a:gridCol>
                    <a:gridCol w="1126493">
                      <a:extLst>
                        <a:ext uri="{9D8B030D-6E8A-4147-A177-3AD203B41FA5}">
                          <a16:colId xmlns:a16="http://schemas.microsoft.com/office/drawing/2014/main" val="774267481"/>
                        </a:ext>
                      </a:extLst>
                    </a:gridCol>
                    <a:gridCol w="1126493">
                      <a:extLst>
                        <a:ext uri="{9D8B030D-6E8A-4147-A177-3AD203B41FA5}">
                          <a16:colId xmlns:a16="http://schemas.microsoft.com/office/drawing/2014/main" val="3507810204"/>
                        </a:ext>
                      </a:extLst>
                    </a:gridCol>
                    <a:gridCol w="1126493">
                      <a:extLst>
                        <a:ext uri="{9D8B030D-6E8A-4147-A177-3AD203B41FA5}">
                          <a16:colId xmlns:a16="http://schemas.microsoft.com/office/drawing/2014/main" val="436751450"/>
                        </a:ext>
                      </a:extLst>
                    </a:gridCol>
                    <a:gridCol w="1126493">
                      <a:extLst>
                        <a:ext uri="{9D8B030D-6E8A-4147-A177-3AD203B41FA5}">
                          <a16:colId xmlns:a16="http://schemas.microsoft.com/office/drawing/2014/main" val="3892158050"/>
                        </a:ext>
                      </a:extLst>
                    </a:gridCol>
                  </a:tblGrid>
                  <a:tr h="1188720">
                    <a:tc>
                      <a:txBody>
                        <a:bodyPr/>
                        <a:lstStyle/>
                        <a:p>
                          <a:pPr algn="ctr" latinLnBrk="1"/>
                          <a:r>
                            <a:rPr lang="ko-KR" altLang="en-US" sz="1800" dirty="0"/>
                            <a:t>층</a:t>
                          </a:r>
                        </a:p>
                      </a:txBody>
                      <a:tcPr/>
                    </a:tc>
                    <a:tc>
                      <a:txBody>
                        <a:bodyPr/>
                        <a:lstStyle/>
                        <a:p>
                          <a:pPr algn="ctr" latinLnBrk="1"/>
                          <a:r>
                            <a:rPr lang="ko-KR" altLang="en-US" sz="1800" dirty="0"/>
                            <a:t>규모</a:t>
                          </a:r>
                          <a:endParaRPr lang="en-US" altLang="ko-KR" sz="1800" dirty="0"/>
                        </a:p>
                        <a:p>
                          <a:pPr algn="ctr" latinLnBrk="1"/>
                          <a:r>
                            <a:rPr lang="en-US" altLang="ko-KR" sz="1800" dirty="0"/>
                            <a:t>(</a:t>
                          </a:r>
                          <a:r>
                            <a:rPr lang="ko-KR" altLang="en-US" sz="1800" dirty="0" err="1"/>
                            <a:t>종원업수</a:t>
                          </a:r>
                          <a:r>
                            <a:rPr lang="en-US" altLang="ko-KR" sz="1800" dirty="0"/>
                            <a:t>)</a:t>
                          </a:r>
                        </a:p>
                        <a:p>
                          <a:pPr algn="ctr" latinLnBrk="1"/>
                          <a:r>
                            <a:rPr lang="en-US" altLang="ko-KR" sz="1800" dirty="0"/>
                            <a:t> (</a:t>
                          </a:r>
                          <a:r>
                            <a:rPr lang="ko-KR" altLang="en-US" sz="1800" dirty="0"/>
                            <a:t>명</a:t>
                          </a:r>
                          <a:r>
                            <a:rPr lang="en-US" altLang="ko-KR" sz="1800" dirty="0"/>
                            <a:t>)</a:t>
                          </a:r>
                          <a:endParaRPr lang="ko-KR" altLang="en-US" sz="1800" dirty="0"/>
                        </a:p>
                      </a:txBody>
                      <a:tcPr/>
                    </a:tc>
                    <a:tc>
                      <a:txBody>
                        <a:bodyPr/>
                        <a:lstStyle/>
                        <a:p>
                          <a:pPr algn="ctr" latinLnBrk="1"/>
                          <a:r>
                            <a:rPr lang="ko-KR" altLang="en-US" sz="1800" dirty="0" err="1"/>
                            <a:t>제조업체수</a:t>
                          </a:r>
                          <a:endParaRPr lang="en-US" altLang="ko-KR" sz="1800" dirty="0"/>
                        </a:p>
                        <a:p>
                          <a:pPr algn="ctr" latinLnBrk="1"/>
                          <a:r>
                            <a:rPr lang="en-US" altLang="ko-KR" sz="1800" dirty="0"/>
                            <a:t>(</a:t>
                          </a:r>
                          <a:r>
                            <a:rPr lang="ko-KR" altLang="en-US" sz="1800" dirty="0"/>
                            <a:t>개</a:t>
                          </a:r>
                          <a:r>
                            <a:rPr lang="en-US" altLang="ko-KR" sz="1800" dirty="0"/>
                            <a:t>)</a:t>
                          </a:r>
                          <a:endParaRPr lang="ko-KR" altLang="en-US" sz="1800" dirty="0"/>
                        </a:p>
                      </a:txBody>
                      <a:tcPr/>
                    </a:tc>
                    <a:tc>
                      <a:txBody>
                        <a:bodyPr/>
                        <a:lstStyle/>
                        <a:p>
                          <a:pPr algn="ctr" latinLnBrk="1"/>
                          <a:r>
                            <a:rPr lang="ko-KR" altLang="en-US" sz="1800" dirty="0"/>
                            <a:t>표본</a:t>
                          </a:r>
                          <a:endParaRPr lang="en-US" altLang="ko-KR" sz="1800" dirty="0"/>
                        </a:p>
                        <a:p>
                          <a:pPr algn="ctr" latinLnBrk="1"/>
                          <a:r>
                            <a:rPr lang="ko-KR" altLang="en-US" sz="1800" dirty="0"/>
                            <a:t>분산</a:t>
                          </a:r>
                        </a:p>
                      </a:txBody>
                      <a:tcPr/>
                    </a:tc>
                    <a:tc>
                      <a:txBody>
                        <a:bodyPr/>
                        <a:lstStyle/>
                        <a:p>
                          <a:pPr algn="ctr" latinLnBrk="1"/>
                          <a:r>
                            <a:rPr lang="ko-KR" altLang="en-US" sz="1800" dirty="0"/>
                            <a:t>조사비용</a:t>
                          </a:r>
                        </a:p>
                      </a:txBody>
                      <a:tcPr/>
                    </a:tc>
                    <a:tc>
                      <a:txBody>
                        <a:bodyPr/>
                        <a:lstStyle/>
                        <a:p>
                          <a:pPr algn="ctr" latinLnBrk="1"/>
                          <a:r>
                            <a:rPr lang="ko-KR" altLang="en-US" sz="1800" dirty="0"/>
                            <a:t>비례배분</a:t>
                          </a:r>
                          <a:r>
                            <a:rPr lang="en-US" altLang="ko-KR" sz="1800" dirty="0"/>
                            <a:t> </a:t>
                          </a:r>
                          <a:endParaRPr lang="ko-KR" altLang="en-US" sz="1800" dirty="0"/>
                        </a:p>
                      </a:txBody>
                      <a:tcPr/>
                    </a:tc>
                    <a:tc>
                      <a:txBody>
                        <a:bodyPr/>
                        <a:lstStyle/>
                        <a:p>
                          <a:pPr algn="ctr" latinLnBrk="1"/>
                          <a:r>
                            <a:rPr lang="ko-KR" altLang="en-US" sz="1800" dirty="0"/>
                            <a:t>네이만</a:t>
                          </a:r>
                          <a:endParaRPr lang="en-US" altLang="ko-KR" sz="1800" dirty="0"/>
                        </a:p>
                        <a:p>
                          <a:pPr algn="ctr" latinLnBrk="1"/>
                          <a:r>
                            <a:rPr lang="ko-KR" altLang="en-US" sz="1800" dirty="0"/>
                            <a:t>배분</a:t>
                          </a:r>
                        </a:p>
                      </a:txBody>
                      <a:tcPr/>
                    </a:tc>
                    <a:tc>
                      <a:txBody>
                        <a:bodyPr/>
                        <a:lstStyle/>
                        <a:p>
                          <a:pPr algn="ctr" latinLnBrk="1"/>
                          <a:r>
                            <a:rPr lang="ko-KR" altLang="en-US" sz="1800" dirty="0"/>
                            <a:t>최적배분</a:t>
                          </a:r>
                        </a:p>
                      </a:txBody>
                      <a:tcPr/>
                    </a:tc>
                    <a:extLst>
                      <a:ext uri="{0D108BD9-81ED-4DB2-BD59-A6C34878D82A}">
                        <a16:rowId xmlns:a16="http://schemas.microsoft.com/office/drawing/2014/main" val="4030107245"/>
                      </a:ext>
                    </a:extLst>
                  </a:tr>
                  <a:tr h="643192">
                    <a:tc>
                      <a:txBody>
                        <a:bodyPr/>
                        <a:lstStyle/>
                        <a:p>
                          <a:pPr algn="ctr" latinLnBrk="1"/>
                          <a:r>
                            <a:rPr lang="en-US" altLang="ko-KR" sz="1800" dirty="0"/>
                            <a:t>1</a:t>
                          </a:r>
                          <a:endParaRPr lang="ko-KR" altLang="en-US" sz="1800" dirty="0"/>
                        </a:p>
                      </a:txBody>
                      <a:tcPr anchor="ctr"/>
                    </a:tc>
                    <a:tc>
                      <a:txBody>
                        <a:bodyPr/>
                        <a:lstStyle/>
                        <a:p>
                          <a:pPr algn="ctr" latinLnBrk="1"/>
                          <a:r>
                            <a:rPr lang="en-US" altLang="ko-KR" sz="1800" dirty="0"/>
                            <a:t>49 </a:t>
                          </a:r>
                          <a:r>
                            <a:rPr lang="ko-KR" altLang="en-US" sz="1800" dirty="0"/>
                            <a:t>이하</a:t>
                          </a:r>
                        </a:p>
                      </a:txBody>
                      <a:tcPr anchor="ctr"/>
                    </a:tc>
                    <a:tc>
                      <a:txBody>
                        <a:bodyPr/>
                        <a:lstStyle/>
                        <a:p>
                          <a:pPr algn="r" latinLnBrk="1"/>
                          <a:r>
                            <a:rPr lang="en-US" altLang="ko-KR" sz="1800" dirty="0"/>
                            <a:t>18000</a:t>
                          </a:r>
                          <a:endParaRPr lang="ko-KR" altLang="en-US" sz="1800" dirty="0"/>
                        </a:p>
                      </a:txBody>
                      <a:tcPr anchor="ctr"/>
                    </a:tc>
                    <a:tc>
                      <a:txBody>
                        <a:bodyPr/>
                        <a:lstStyle/>
                        <a:p>
                          <a:endParaRPr lang="ko-KR"/>
                        </a:p>
                      </a:txBody>
                      <a:tcPr anchor="ctr">
                        <a:blipFill>
                          <a:blip r:embed="rId2"/>
                          <a:stretch>
                            <a:fillRect l="-236757" t="-190566" r="-402162" b="-400943"/>
                          </a:stretch>
                        </a:blipFill>
                      </a:tcPr>
                    </a:tc>
                    <a:tc>
                      <a:txBody>
                        <a:bodyPr/>
                        <a:lstStyle/>
                        <a:p>
                          <a:pPr algn="r" latinLnBrk="1"/>
                          <a:r>
                            <a:rPr lang="en-US" altLang="ko-KR" sz="1800" dirty="0"/>
                            <a:t>1</a:t>
                          </a:r>
                          <a:endParaRPr lang="ko-KR" altLang="en-US" sz="1800" dirty="0"/>
                        </a:p>
                      </a:txBody>
                      <a:tcPr anchor="ctr"/>
                    </a:tc>
                    <a:tc>
                      <a:txBody>
                        <a:bodyPr/>
                        <a:lstStyle/>
                        <a:p>
                          <a:pPr algn="r" latinLnBrk="1"/>
                          <a:r>
                            <a:rPr lang="en-US" altLang="ko-KR" sz="1800" dirty="0"/>
                            <a:t>367</a:t>
                          </a:r>
                          <a:endParaRPr lang="ko-KR" altLang="en-US" sz="1800" dirty="0"/>
                        </a:p>
                      </a:txBody>
                      <a:tcPr anchor="ctr"/>
                    </a:tc>
                    <a:tc>
                      <a:txBody>
                        <a:bodyPr/>
                        <a:lstStyle/>
                        <a:p>
                          <a:pPr algn="r" latinLnBrk="1"/>
                          <a:r>
                            <a:rPr lang="en-US" altLang="ko-KR" sz="1800" dirty="0"/>
                            <a:t>164</a:t>
                          </a:r>
                          <a:endParaRPr lang="ko-KR" altLang="en-US" sz="1800" dirty="0"/>
                        </a:p>
                      </a:txBody>
                      <a:tcPr anchor="ctr"/>
                    </a:tc>
                    <a:tc>
                      <a:txBody>
                        <a:bodyPr/>
                        <a:lstStyle/>
                        <a:p>
                          <a:pPr algn="r" latinLnBrk="1"/>
                          <a:r>
                            <a:rPr lang="en-US" altLang="ko-KR" sz="1800" dirty="0"/>
                            <a:t>198</a:t>
                          </a:r>
                          <a:endParaRPr lang="ko-KR" altLang="en-US" sz="1800" dirty="0"/>
                        </a:p>
                      </a:txBody>
                      <a:tcPr anchor="ctr"/>
                    </a:tc>
                    <a:extLst>
                      <a:ext uri="{0D108BD9-81ED-4DB2-BD59-A6C34878D82A}">
                        <a16:rowId xmlns:a16="http://schemas.microsoft.com/office/drawing/2014/main" val="2254467813"/>
                      </a:ext>
                    </a:extLst>
                  </a:tr>
                  <a:tr h="643192">
                    <a:tc>
                      <a:txBody>
                        <a:bodyPr/>
                        <a:lstStyle/>
                        <a:p>
                          <a:pPr algn="ctr" latinLnBrk="1"/>
                          <a:r>
                            <a:rPr lang="en-US" altLang="ko-KR" sz="1800" dirty="0"/>
                            <a:t>2</a:t>
                          </a:r>
                          <a:endParaRPr lang="ko-KR" altLang="en-US" sz="1800" dirty="0"/>
                        </a:p>
                      </a:txBody>
                      <a:tcPr anchor="ctr"/>
                    </a:tc>
                    <a:tc>
                      <a:txBody>
                        <a:bodyPr/>
                        <a:lstStyle/>
                        <a:p>
                          <a:pPr algn="ctr" latinLnBrk="1"/>
                          <a:r>
                            <a:rPr lang="en-US" altLang="ko-KR" sz="1800" dirty="0"/>
                            <a:t>50-99</a:t>
                          </a:r>
                          <a:endParaRPr lang="ko-KR" altLang="en-US" sz="1800" dirty="0"/>
                        </a:p>
                      </a:txBody>
                      <a:tcPr anchor="ctr"/>
                    </a:tc>
                    <a:tc>
                      <a:txBody>
                        <a:bodyPr/>
                        <a:lstStyle/>
                        <a:p>
                          <a:pPr algn="r" latinLnBrk="1"/>
                          <a:r>
                            <a:rPr lang="en-US" altLang="ko-KR" sz="1800" dirty="0"/>
                            <a:t>4000</a:t>
                          </a:r>
                          <a:endParaRPr lang="ko-KR" altLang="en-US" sz="1800" dirty="0"/>
                        </a:p>
                      </a:txBody>
                      <a:tcPr anchor="ctr"/>
                    </a:tc>
                    <a:tc>
                      <a:txBody>
                        <a:bodyPr/>
                        <a:lstStyle/>
                        <a:p>
                          <a:endParaRPr lang="ko-KR"/>
                        </a:p>
                      </a:txBody>
                      <a:tcPr anchor="ctr">
                        <a:blipFill>
                          <a:blip r:embed="rId2"/>
                          <a:stretch>
                            <a:fillRect l="-236757" t="-290566" r="-402162" b="-300943"/>
                          </a:stretch>
                        </a:blipFill>
                      </a:tcPr>
                    </a:tc>
                    <a:tc>
                      <a:txBody>
                        <a:bodyPr/>
                        <a:lstStyle/>
                        <a:p>
                          <a:pPr algn="r" latinLnBrk="1"/>
                          <a:r>
                            <a:rPr lang="en-US" altLang="ko-KR" sz="1800" dirty="0"/>
                            <a:t>1</a:t>
                          </a:r>
                          <a:endParaRPr lang="ko-KR" altLang="en-US" sz="1800" dirty="0"/>
                        </a:p>
                      </a:txBody>
                      <a:tcPr anchor="ctr"/>
                    </a:tc>
                    <a:tc>
                      <a:txBody>
                        <a:bodyPr/>
                        <a:lstStyle/>
                        <a:p>
                          <a:pPr algn="r" latinLnBrk="1"/>
                          <a:r>
                            <a:rPr lang="en-US" altLang="ko-KR" sz="1800" dirty="0"/>
                            <a:t>82</a:t>
                          </a:r>
                          <a:endParaRPr lang="ko-KR" altLang="en-US" sz="1800" dirty="0"/>
                        </a:p>
                      </a:txBody>
                      <a:tcPr anchor="ctr"/>
                    </a:tc>
                    <a:tc>
                      <a:txBody>
                        <a:bodyPr/>
                        <a:lstStyle/>
                        <a:p>
                          <a:pPr algn="r" latinLnBrk="1"/>
                          <a:r>
                            <a:rPr lang="en-US" altLang="ko-KR" sz="1800" dirty="0"/>
                            <a:t>91</a:t>
                          </a:r>
                          <a:endParaRPr lang="ko-KR" altLang="en-US" sz="1800" dirty="0"/>
                        </a:p>
                      </a:txBody>
                      <a:tcPr anchor="ctr"/>
                    </a:tc>
                    <a:tc>
                      <a:txBody>
                        <a:bodyPr/>
                        <a:lstStyle/>
                        <a:p>
                          <a:pPr algn="r" latinLnBrk="1"/>
                          <a:r>
                            <a:rPr lang="en-US" altLang="ko-KR" sz="1800" dirty="0"/>
                            <a:t>110</a:t>
                          </a:r>
                          <a:endParaRPr lang="ko-KR" altLang="en-US" sz="1800" dirty="0"/>
                        </a:p>
                      </a:txBody>
                      <a:tcPr anchor="ctr"/>
                    </a:tc>
                    <a:extLst>
                      <a:ext uri="{0D108BD9-81ED-4DB2-BD59-A6C34878D82A}">
                        <a16:rowId xmlns:a16="http://schemas.microsoft.com/office/drawing/2014/main" val="4278319877"/>
                      </a:ext>
                    </a:extLst>
                  </a:tr>
                  <a:tr h="643192">
                    <a:tc>
                      <a:txBody>
                        <a:bodyPr/>
                        <a:lstStyle/>
                        <a:p>
                          <a:pPr algn="ctr" latinLnBrk="1"/>
                          <a:r>
                            <a:rPr lang="en-US" altLang="ko-KR" sz="1800" dirty="0"/>
                            <a:t>3</a:t>
                          </a:r>
                          <a:endParaRPr lang="ko-KR" altLang="en-US" sz="1800" dirty="0"/>
                        </a:p>
                      </a:txBody>
                      <a:tcPr anchor="ctr"/>
                    </a:tc>
                    <a:tc>
                      <a:txBody>
                        <a:bodyPr/>
                        <a:lstStyle/>
                        <a:p>
                          <a:pPr algn="ctr" latinLnBrk="1"/>
                          <a:r>
                            <a:rPr lang="en-US" altLang="ko-KR" sz="1800" dirty="0"/>
                            <a:t>100-249</a:t>
                          </a:r>
                          <a:endParaRPr lang="ko-KR" altLang="en-US" sz="1800" dirty="0"/>
                        </a:p>
                      </a:txBody>
                      <a:tcPr anchor="ctr"/>
                    </a:tc>
                    <a:tc>
                      <a:txBody>
                        <a:bodyPr/>
                        <a:lstStyle/>
                        <a:p>
                          <a:pPr algn="r" latinLnBrk="1"/>
                          <a:r>
                            <a:rPr lang="en-US" altLang="ko-KR" sz="1800" dirty="0"/>
                            <a:t>2000</a:t>
                          </a:r>
                          <a:endParaRPr lang="ko-KR" altLang="en-US" sz="1800" dirty="0"/>
                        </a:p>
                      </a:txBody>
                      <a:tcPr anchor="ctr"/>
                    </a:tc>
                    <a:tc>
                      <a:txBody>
                        <a:bodyPr/>
                        <a:lstStyle/>
                        <a:p>
                          <a:endParaRPr lang="ko-KR"/>
                        </a:p>
                      </a:txBody>
                      <a:tcPr anchor="ctr">
                        <a:blipFill>
                          <a:blip r:embed="rId2"/>
                          <a:stretch>
                            <a:fillRect l="-236757" t="-390566" r="-402162" b="-200943"/>
                          </a:stretch>
                        </a:blipFill>
                      </a:tcPr>
                    </a:tc>
                    <a:tc>
                      <a:txBody>
                        <a:bodyPr/>
                        <a:lstStyle/>
                        <a:p>
                          <a:pPr algn="r" latinLnBrk="1"/>
                          <a:r>
                            <a:rPr lang="en-US" altLang="ko-KR" sz="1800" dirty="0"/>
                            <a:t>2</a:t>
                          </a:r>
                          <a:endParaRPr lang="ko-KR" altLang="en-US" sz="1800" dirty="0"/>
                        </a:p>
                      </a:txBody>
                      <a:tcPr anchor="ctr"/>
                    </a:tc>
                    <a:tc>
                      <a:txBody>
                        <a:bodyPr/>
                        <a:lstStyle/>
                        <a:p>
                          <a:pPr algn="r" latinLnBrk="1"/>
                          <a:r>
                            <a:rPr lang="en-US" altLang="ko-KR" sz="1800" dirty="0"/>
                            <a:t>41</a:t>
                          </a:r>
                          <a:endParaRPr lang="ko-KR" altLang="en-US" sz="1800" dirty="0"/>
                        </a:p>
                      </a:txBody>
                      <a:tcPr anchor="ctr"/>
                    </a:tc>
                    <a:tc>
                      <a:txBody>
                        <a:bodyPr/>
                        <a:lstStyle/>
                        <a:p>
                          <a:pPr algn="r" latinLnBrk="1"/>
                          <a:r>
                            <a:rPr lang="en-US" altLang="ko-KR" sz="1800" dirty="0"/>
                            <a:t>137</a:t>
                          </a:r>
                          <a:endParaRPr lang="ko-KR" altLang="en-US" sz="1800" dirty="0"/>
                        </a:p>
                      </a:txBody>
                      <a:tcPr anchor="ctr"/>
                    </a:tc>
                    <a:tc>
                      <a:txBody>
                        <a:bodyPr/>
                        <a:lstStyle/>
                        <a:p>
                          <a:pPr algn="r" latinLnBrk="1"/>
                          <a:r>
                            <a:rPr lang="en-US" altLang="ko-KR" sz="1800" dirty="0"/>
                            <a:t>117</a:t>
                          </a:r>
                          <a:endParaRPr lang="ko-KR" altLang="en-US" sz="1800" dirty="0"/>
                        </a:p>
                      </a:txBody>
                      <a:tcPr anchor="ctr"/>
                    </a:tc>
                    <a:extLst>
                      <a:ext uri="{0D108BD9-81ED-4DB2-BD59-A6C34878D82A}">
                        <a16:rowId xmlns:a16="http://schemas.microsoft.com/office/drawing/2014/main" val="2605501585"/>
                      </a:ext>
                    </a:extLst>
                  </a:tr>
                  <a:tr h="643192">
                    <a:tc>
                      <a:txBody>
                        <a:bodyPr/>
                        <a:lstStyle/>
                        <a:p>
                          <a:pPr algn="ctr" latinLnBrk="1"/>
                          <a:r>
                            <a:rPr lang="en-US" altLang="ko-KR" sz="1800" dirty="0"/>
                            <a:t>4</a:t>
                          </a:r>
                          <a:endParaRPr lang="ko-KR" altLang="en-US" sz="1800" dirty="0"/>
                        </a:p>
                      </a:txBody>
                      <a:tcPr anchor="ctr"/>
                    </a:tc>
                    <a:tc>
                      <a:txBody>
                        <a:bodyPr/>
                        <a:lstStyle/>
                        <a:p>
                          <a:pPr algn="ctr" latinLnBrk="1"/>
                          <a:r>
                            <a:rPr lang="en-US" altLang="ko-KR" sz="1800" dirty="0"/>
                            <a:t>250 </a:t>
                          </a:r>
                          <a:r>
                            <a:rPr lang="ko-KR" altLang="en-US" sz="1800" dirty="0"/>
                            <a:t>이상</a:t>
                          </a:r>
                        </a:p>
                      </a:txBody>
                      <a:tcPr anchor="ctr"/>
                    </a:tc>
                    <a:tc>
                      <a:txBody>
                        <a:bodyPr/>
                        <a:lstStyle/>
                        <a:p>
                          <a:pPr algn="r" latinLnBrk="1"/>
                          <a:r>
                            <a:rPr lang="en-US" altLang="ko-KR" sz="1800" dirty="0"/>
                            <a:t>500</a:t>
                          </a:r>
                          <a:endParaRPr lang="ko-KR" altLang="en-US" sz="1800" dirty="0"/>
                        </a:p>
                      </a:txBody>
                      <a:tcPr anchor="ctr"/>
                    </a:tc>
                    <a:tc>
                      <a:txBody>
                        <a:bodyPr/>
                        <a:lstStyle/>
                        <a:p>
                          <a:endParaRPr lang="ko-KR"/>
                        </a:p>
                      </a:txBody>
                      <a:tcPr anchor="ctr">
                        <a:blipFill>
                          <a:blip r:embed="rId2"/>
                          <a:stretch>
                            <a:fillRect l="-236757" t="-495238" r="-402162" b="-102857"/>
                          </a:stretch>
                        </a:blipFill>
                      </a:tcPr>
                    </a:tc>
                    <a:tc>
                      <a:txBody>
                        <a:bodyPr/>
                        <a:lstStyle/>
                        <a:p>
                          <a:pPr algn="r" latinLnBrk="1"/>
                          <a:r>
                            <a:rPr lang="en-US" altLang="ko-KR" sz="1800" dirty="0"/>
                            <a:t>3</a:t>
                          </a:r>
                          <a:endParaRPr lang="ko-KR" altLang="en-US" sz="1800" dirty="0"/>
                        </a:p>
                      </a:txBody>
                      <a:tcPr anchor="ctr"/>
                    </a:tc>
                    <a:tc>
                      <a:txBody>
                        <a:bodyPr/>
                        <a:lstStyle/>
                        <a:p>
                          <a:pPr algn="r" latinLnBrk="1"/>
                          <a:r>
                            <a:rPr lang="en-US" altLang="ko-KR" sz="1800" dirty="0"/>
                            <a:t>10</a:t>
                          </a:r>
                          <a:endParaRPr lang="ko-KR" altLang="en-US" sz="1800" dirty="0"/>
                        </a:p>
                      </a:txBody>
                      <a:tcPr anchor="ctr"/>
                    </a:tc>
                    <a:tc>
                      <a:txBody>
                        <a:bodyPr/>
                        <a:lstStyle/>
                        <a:p>
                          <a:pPr algn="r" latinLnBrk="1"/>
                          <a:r>
                            <a:rPr lang="en-US" altLang="ko-KR" sz="1800" dirty="0"/>
                            <a:t>108</a:t>
                          </a:r>
                          <a:endParaRPr lang="ko-KR" altLang="en-US" sz="1800" dirty="0"/>
                        </a:p>
                      </a:txBody>
                      <a:tcPr anchor="ctr"/>
                    </a:tc>
                    <a:tc>
                      <a:txBody>
                        <a:bodyPr/>
                        <a:lstStyle/>
                        <a:p>
                          <a:pPr algn="r" latinLnBrk="1"/>
                          <a:r>
                            <a:rPr lang="en-US" altLang="ko-KR" sz="1800" dirty="0"/>
                            <a:t>75</a:t>
                          </a:r>
                          <a:endParaRPr lang="ko-KR" altLang="en-US" sz="1800" dirty="0"/>
                        </a:p>
                      </a:txBody>
                      <a:tcPr anchor="ctr"/>
                    </a:tc>
                    <a:extLst>
                      <a:ext uri="{0D108BD9-81ED-4DB2-BD59-A6C34878D82A}">
                        <a16:rowId xmlns:a16="http://schemas.microsoft.com/office/drawing/2014/main" val="903877683"/>
                      </a:ext>
                    </a:extLst>
                  </a:tr>
                  <a:tr h="643192">
                    <a:tc gridSpan="2">
                      <a:txBody>
                        <a:bodyPr/>
                        <a:lstStyle/>
                        <a:p>
                          <a:pPr algn="ctr" latinLnBrk="1"/>
                          <a:r>
                            <a:rPr lang="ko-KR" altLang="en-US" sz="1800" dirty="0"/>
                            <a:t>합계</a:t>
                          </a:r>
                        </a:p>
                      </a:txBody>
                      <a:tcPr anchor="ctr"/>
                    </a:tc>
                    <a:tc hMerge="1">
                      <a:txBody>
                        <a:bodyPr/>
                        <a:lstStyle/>
                        <a:p>
                          <a:pPr algn="ctr" latinLnBrk="1"/>
                          <a:endParaRPr lang="ko-KR" altLang="en-US" sz="1800" dirty="0"/>
                        </a:p>
                      </a:txBody>
                      <a:tcPr anchor="ctr"/>
                    </a:tc>
                    <a:tc>
                      <a:txBody>
                        <a:bodyPr/>
                        <a:lstStyle/>
                        <a:p>
                          <a:pPr algn="r" latinLnBrk="1"/>
                          <a:r>
                            <a:rPr lang="en-US" altLang="ko-KR" sz="1800" dirty="0"/>
                            <a:t>24500</a:t>
                          </a:r>
                          <a:endParaRPr lang="ko-KR" altLang="en-US" sz="1800" dirty="0"/>
                        </a:p>
                      </a:txBody>
                      <a:tcPr anchor="ctr"/>
                    </a:tc>
                    <a:tc>
                      <a:txBody>
                        <a:bodyPr/>
                        <a:lstStyle/>
                        <a:p>
                          <a:pPr algn="r" latinLnBrk="1"/>
                          <a:endParaRPr lang="ko-KR" altLang="en-US" sz="1800" dirty="0"/>
                        </a:p>
                      </a:txBody>
                      <a:tcPr anchor="ctr"/>
                    </a:tc>
                    <a:tc>
                      <a:txBody>
                        <a:bodyPr/>
                        <a:lstStyle/>
                        <a:p>
                          <a:pPr algn="r" latinLnBrk="1"/>
                          <a:endParaRPr lang="ko-KR" altLang="en-US" sz="1800" dirty="0"/>
                        </a:p>
                      </a:txBody>
                      <a:tcPr anchor="ctr"/>
                    </a:tc>
                    <a:tc>
                      <a:txBody>
                        <a:bodyPr/>
                        <a:lstStyle/>
                        <a:p>
                          <a:pPr algn="r" latinLnBrk="1"/>
                          <a:r>
                            <a:rPr lang="en-US" altLang="ko-KR" sz="1800" dirty="0"/>
                            <a:t>500</a:t>
                          </a:r>
                          <a:endParaRPr lang="ko-KR" altLang="en-US" sz="1800" dirty="0"/>
                        </a:p>
                      </a:txBody>
                      <a:tcPr anchor="ctr"/>
                    </a:tc>
                    <a:tc>
                      <a:txBody>
                        <a:bodyPr/>
                        <a:lstStyle/>
                        <a:p>
                          <a:pPr algn="r" latinLnBrk="1"/>
                          <a:r>
                            <a:rPr lang="en-US" altLang="ko-KR" sz="1800" dirty="0"/>
                            <a:t>500</a:t>
                          </a:r>
                          <a:endParaRPr lang="ko-KR" altLang="en-US" sz="1800" dirty="0"/>
                        </a:p>
                      </a:txBody>
                      <a:tcPr anchor="ctr"/>
                    </a:tc>
                    <a:tc>
                      <a:txBody>
                        <a:bodyPr/>
                        <a:lstStyle/>
                        <a:p>
                          <a:pPr algn="r" latinLnBrk="1"/>
                          <a:r>
                            <a:rPr lang="en-US" altLang="ko-KR" sz="1800" dirty="0"/>
                            <a:t>500</a:t>
                          </a:r>
                          <a:endParaRPr lang="ko-KR" altLang="en-US" sz="1800" dirty="0"/>
                        </a:p>
                      </a:txBody>
                      <a:tcPr anchor="ctr"/>
                    </a:tc>
                    <a:extLst>
                      <a:ext uri="{0D108BD9-81ED-4DB2-BD59-A6C34878D82A}">
                        <a16:rowId xmlns:a16="http://schemas.microsoft.com/office/drawing/2014/main" val="941416391"/>
                      </a:ext>
                    </a:extLst>
                  </a:tr>
                </a:tbl>
              </a:graphicData>
            </a:graphic>
          </p:graphicFrame>
        </mc:Fallback>
      </mc:AlternateContent>
    </p:spTree>
    <p:extLst>
      <p:ext uri="{BB962C8B-B14F-4D97-AF65-F5344CB8AC3E}">
        <p14:creationId xmlns:p14="http://schemas.microsoft.com/office/powerpoint/2010/main" val="4096093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defRPr/>
            </a:pPr>
            <a:r>
              <a:rPr lang="ko-KR" altLang="en-US" dirty="0" err="1"/>
              <a:t>사후층화</a:t>
            </a:r>
            <a:endParaRPr lang="ko-KR" altLang="en-US" dirty="0"/>
          </a:p>
        </p:txBody>
      </p:sp>
      <p:sp>
        <p:nvSpPr>
          <p:cNvPr id="29701" name="Rectangle 3"/>
          <p:cNvSpPr>
            <a:spLocks noGrp="1" noChangeArrowheads="1"/>
          </p:cNvSpPr>
          <p:nvPr>
            <p:ph idx="1"/>
          </p:nvPr>
        </p:nvSpPr>
        <p:spPr>
          <a:xfrm>
            <a:off x="457200" y="1621184"/>
            <a:ext cx="8229600" cy="4256088"/>
          </a:xfrm>
        </p:spPr>
        <p:txBody>
          <a:bodyPr>
            <a:normAutofit fontScale="92500" lnSpcReduction="10000"/>
          </a:bodyPr>
          <a:lstStyle/>
          <a:p>
            <a:pPr eaLnBrk="1" hangingPunct="1">
              <a:lnSpc>
                <a:spcPct val="90000"/>
              </a:lnSpc>
            </a:pPr>
            <a:r>
              <a:rPr lang="ko-KR" altLang="en-US" sz="2100" dirty="0"/>
              <a:t>언제 필요한가</a:t>
            </a:r>
            <a:r>
              <a:rPr lang="en-US" altLang="ko-KR" sz="2100" dirty="0"/>
              <a:t>? </a:t>
            </a:r>
            <a:r>
              <a:rPr lang="ko-KR" altLang="en-US" sz="2100" dirty="0"/>
              <a:t>단순임의추출법에 의해 얻어진 </a:t>
            </a:r>
            <a:r>
              <a:rPr lang="ko-KR" altLang="en-US" sz="2100" b="1" dirty="0">
                <a:solidFill>
                  <a:srgbClr val="FF0000"/>
                </a:solidFill>
              </a:rPr>
              <a:t>표본의 구성이</a:t>
            </a:r>
            <a:r>
              <a:rPr lang="ko-KR" altLang="en-US" sz="2100" dirty="0"/>
              <a:t> 이미 알고 있는 </a:t>
            </a:r>
            <a:r>
              <a:rPr lang="ko-KR" altLang="en-US" sz="2100" b="1" dirty="0">
                <a:solidFill>
                  <a:srgbClr val="FF0000"/>
                </a:solidFill>
              </a:rPr>
              <a:t>모집단의 특성을 잘 반영하지 못할 때</a:t>
            </a:r>
          </a:p>
          <a:p>
            <a:pPr eaLnBrk="1" hangingPunct="1">
              <a:lnSpc>
                <a:spcPct val="90000"/>
              </a:lnSpc>
            </a:pPr>
            <a:endParaRPr lang="en-US" altLang="ko-KR" sz="2100" dirty="0"/>
          </a:p>
          <a:p>
            <a:pPr eaLnBrk="1" hangingPunct="1">
              <a:lnSpc>
                <a:spcPct val="90000"/>
              </a:lnSpc>
            </a:pPr>
            <a:r>
              <a:rPr lang="ko-KR" altLang="en-US" sz="2100" dirty="0" err="1"/>
              <a:t>층화</a:t>
            </a:r>
            <a:r>
              <a:rPr lang="ko-KR" altLang="en-US" sz="2100" dirty="0"/>
              <a:t> 방법</a:t>
            </a:r>
            <a:r>
              <a:rPr lang="en-US" altLang="ko-KR" sz="2100" dirty="0"/>
              <a:t>: </a:t>
            </a:r>
            <a:r>
              <a:rPr lang="ko-KR" altLang="en-US" sz="2100" dirty="0"/>
              <a:t>조사된 자료에 근거하여</a:t>
            </a:r>
            <a:r>
              <a:rPr lang="en-US" altLang="ko-KR" sz="2100" dirty="0"/>
              <a:t>!</a:t>
            </a:r>
          </a:p>
          <a:p>
            <a:pPr eaLnBrk="1" hangingPunct="1">
              <a:lnSpc>
                <a:spcPct val="90000"/>
              </a:lnSpc>
            </a:pPr>
            <a:endParaRPr lang="en-US" altLang="ko-KR" sz="2100" dirty="0"/>
          </a:p>
          <a:p>
            <a:pPr eaLnBrk="1" hangingPunct="1">
              <a:lnSpc>
                <a:spcPct val="90000"/>
              </a:lnSpc>
            </a:pPr>
            <a:r>
              <a:rPr lang="ko-KR" altLang="en-US" sz="2100" dirty="0"/>
              <a:t>단점</a:t>
            </a:r>
            <a:r>
              <a:rPr lang="en-US" altLang="ko-KR" sz="2100" dirty="0"/>
              <a:t>: </a:t>
            </a:r>
            <a:r>
              <a:rPr lang="ko-KR" altLang="en-US" sz="2100" dirty="0" err="1"/>
              <a:t>사전층화에</a:t>
            </a:r>
            <a:r>
              <a:rPr lang="ko-KR" altLang="en-US" sz="2100" dirty="0"/>
              <a:t> 비해 </a:t>
            </a:r>
            <a:r>
              <a:rPr lang="ko-KR" altLang="en-US" sz="2100" dirty="0" err="1"/>
              <a:t>추정량의</a:t>
            </a:r>
            <a:r>
              <a:rPr lang="ko-KR" altLang="en-US" sz="2100" dirty="0"/>
              <a:t> 분산이 커져 효율이 떨어짐</a:t>
            </a:r>
          </a:p>
          <a:p>
            <a:pPr eaLnBrk="1" hangingPunct="1">
              <a:lnSpc>
                <a:spcPct val="90000"/>
              </a:lnSpc>
            </a:pPr>
            <a:endParaRPr lang="en-US" altLang="ko-KR" sz="2100" dirty="0"/>
          </a:p>
          <a:p>
            <a:pPr eaLnBrk="1" hangingPunct="1">
              <a:lnSpc>
                <a:spcPct val="90000"/>
              </a:lnSpc>
            </a:pPr>
            <a:r>
              <a:rPr lang="ko-KR" altLang="en-US" sz="2100" dirty="0"/>
              <a:t>예</a:t>
            </a:r>
            <a:r>
              <a:rPr lang="en-US" altLang="ko-KR" sz="2100" dirty="0"/>
              <a:t>: </a:t>
            </a:r>
            <a:r>
              <a:rPr lang="ko-KR" altLang="en-US" sz="2100" dirty="0"/>
              <a:t>인구 </a:t>
            </a:r>
            <a:r>
              <a:rPr lang="en-US" altLang="ko-KR" sz="2100" dirty="0"/>
              <a:t>10</a:t>
            </a:r>
            <a:r>
              <a:rPr lang="ko-KR" altLang="en-US" sz="2100" dirty="0"/>
              <a:t>만 명인 도시에서 평균 몸무게 추정</a:t>
            </a:r>
          </a:p>
          <a:p>
            <a:pPr lvl="1" eaLnBrk="1" hangingPunct="1">
              <a:lnSpc>
                <a:spcPct val="90000"/>
              </a:lnSpc>
            </a:pPr>
            <a:r>
              <a:rPr lang="ko-KR" altLang="en-US" sz="2000" b="1" dirty="0">
                <a:solidFill>
                  <a:srgbClr val="FF0000"/>
                </a:solidFill>
              </a:rPr>
              <a:t>남녀구성비는 </a:t>
            </a:r>
            <a:r>
              <a:rPr lang="en-US" altLang="ko-KR" sz="2000" b="1" dirty="0">
                <a:solidFill>
                  <a:srgbClr val="FF0000"/>
                </a:solidFill>
              </a:rPr>
              <a:t>1:1</a:t>
            </a:r>
            <a:r>
              <a:rPr lang="ko-KR" altLang="en-US" sz="2000" b="1" dirty="0">
                <a:solidFill>
                  <a:srgbClr val="FF0000"/>
                </a:solidFill>
              </a:rPr>
              <a:t>로 가정</a:t>
            </a:r>
          </a:p>
          <a:p>
            <a:pPr lvl="1" eaLnBrk="1" hangingPunct="1">
              <a:lnSpc>
                <a:spcPct val="90000"/>
              </a:lnSpc>
            </a:pPr>
            <a:r>
              <a:rPr lang="ko-KR" altLang="en-US" sz="2000" dirty="0"/>
              <a:t>단순임의추출법으로 </a:t>
            </a:r>
            <a:r>
              <a:rPr lang="en-US" altLang="ko-KR" sz="2000" dirty="0"/>
              <a:t>1,000</a:t>
            </a:r>
            <a:r>
              <a:rPr lang="ko-KR" altLang="en-US" sz="2000" dirty="0"/>
              <a:t>명 추출</a:t>
            </a:r>
          </a:p>
          <a:p>
            <a:pPr lvl="1" eaLnBrk="1" hangingPunct="1">
              <a:lnSpc>
                <a:spcPct val="90000"/>
              </a:lnSpc>
            </a:pPr>
            <a:r>
              <a:rPr lang="ko-KR" altLang="en-US" sz="2000" dirty="0"/>
              <a:t>남자 </a:t>
            </a:r>
            <a:r>
              <a:rPr lang="en-US" altLang="ko-KR" sz="2000" dirty="0"/>
              <a:t>800</a:t>
            </a:r>
            <a:r>
              <a:rPr lang="ko-KR" altLang="en-US" sz="2000" dirty="0"/>
              <a:t>명</a:t>
            </a:r>
            <a:r>
              <a:rPr lang="en-US" altLang="ko-KR" sz="2000" dirty="0"/>
              <a:t>, </a:t>
            </a:r>
            <a:r>
              <a:rPr lang="ko-KR" altLang="en-US" sz="2000" dirty="0"/>
              <a:t>여자 </a:t>
            </a:r>
            <a:r>
              <a:rPr lang="en-US" altLang="ko-KR" sz="2000" dirty="0"/>
              <a:t>200</a:t>
            </a:r>
            <a:r>
              <a:rPr lang="ko-KR" altLang="en-US" sz="2000" dirty="0"/>
              <a:t>명이 추출</a:t>
            </a:r>
          </a:p>
          <a:p>
            <a:pPr lvl="1" eaLnBrk="1" hangingPunct="1">
              <a:lnSpc>
                <a:spcPct val="90000"/>
              </a:lnSpc>
            </a:pPr>
            <a:r>
              <a:rPr lang="ko-KR" altLang="en-US" sz="2000" dirty="0"/>
              <a:t>남자 평균 몸무게</a:t>
            </a:r>
            <a:r>
              <a:rPr lang="en-US" altLang="ko-KR" sz="2000" dirty="0"/>
              <a:t>=55kg, </a:t>
            </a:r>
            <a:r>
              <a:rPr lang="ko-KR" altLang="en-US" sz="2000" dirty="0"/>
              <a:t>여자 평균 몸무게</a:t>
            </a:r>
            <a:r>
              <a:rPr lang="en-US" altLang="ko-KR" sz="2000" dirty="0"/>
              <a:t>=45kg</a:t>
            </a:r>
          </a:p>
          <a:p>
            <a:pPr lvl="1" eaLnBrk="1" hangingPunct="1">
              <a:lnSpc>
                <a:spcPct val="90000"/>
              </a:lnSpc>
            </a:pPr>
            <a:r>
              <a:rPr lang="ko-KR" altLang="en-US" sz="2000" dirty="0"/>
              <a:t>평균 몸무게의 </a:t>
            </a:r>
            <a:r>
              <a:rPr lang="ko-KR" altLang="en-US" sz="2000" dirty="0" err="1"/>
              <a:t>추정값</a:t>
            </a:r>
            <a:r>
              <a:rPr lang="en-US" altLang="ko-KR" sz="2000" dirty="0"/>
              <a:t>=53kg (</a:t>
            </a:r>
            <a:r>
              <a:rPr lang="ko-KR" altLang="en-US" sz="2000" dirty="0" err="1"/>
              <a:t>사후층화</a:t>
            </a:r>
            <a:r>
              <a:rPr lang="ko-KR" altLang="en-US" sz="2000" dirty="0"/>
              <a:t> 前</a:t>
            </a:r>
            <a:r>
              <a:rPr lang="en-US" altLang="ko-KR" sz="2000" dirty="0"/>
              <a:t>)</a:t>
            </a:r>
          </a:p>
          <a:p>
            <a:pPr lvl="1" eaLnBrk="1" hangingPunct="1">
              <a:lnSpc>
                <a:spcPct val="90000"/>
              </a:lnSpc>
            </a:pPr>
            <a:r>
              <a:rPr lang="ko-KR" altLang="en-US" sz="2000" dirty="0"/>
              <a:t>평균 몸무게의 </a:t>
            </a:r>
            <a:r>
              <a:rPr lang="ko-KR" altLang="en-US" sz="2000" dirty="0" err="1"/>
              <a:t>추정값</a:t>
            </a:r>
            <a:r>
              <a:rPr lang="en-US" altLang="ko-KR" sz="2000" dirty="0"/>
              <a:t>=50kg (</a:t>
            </a:r>
            <a:r>
              <a:rPr lang="ko-KR" altLang="en-US" sz="2000" dirty="0" err="1"/>
              <a:t>사후층화</a:t>
            </a:r>
            <a:r>
              <a:rPr lang="ko-KR" altLang="en-US" sz="2000" dirty="0"/>
              <a:t> 後</a:t>
            </a:r>
            <a:r>
              <a:rPr lang="en-US" altLang="ko-KR" sz="2000" dirty="0"/>
              <a:t>)</a:t>
            </a:r>
          </a:p>
        </p:txBody>
      </p:sp>
      <p:sp>
        <p:nvSpPr>
          <p:cNvPr id="8"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29698"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9699" name="슬라이드 번호 개체 틀 5"/>
          <p:cNvSpPr>
            <a:spLocks noGrp="1"/>
          </p:cNvSpPr>
          <p:nvPr>
            <p:ph type="sldNum" sz="quarter" idx="12"/>
          </p:nvPr>
        </p:nvSpPr>
        <p:spPr>
          <a:noFill/>
        </p:spPr>
        <p:txBody>
          <a:bodyPr/>
          <a:lstStyle/>
          <a:p>
            <a:fld id="{CEFB9FD8-1798-48CA-9B2B-F760B7B5CF3E}" type="slidenum">
              <a:rPr lang="ko-KR" altLang="en-US" smtClean="0"/>
              <a:pPr/>
              <a:t>20</a:t>
            </a:fld>
            <a:endParaRPr lang="en-US" altLang="ko-KR"/>
          </a:p>
        </p:txBody>
      </p:sp>
      <p:graphicFrame>
        <p:nvGraphicFramePr>
          <p:cNvPr id="2" name="개체 1"/>
          <p:cNvGraphicFramePr>
            <a:graphicFrameLocks noChangeAspect="1"/>
          </p:cNvGraphicFramePr>
          <p:nvPr>
            <p:extLst>
              <p:ext uri="{D42A27DB-BD31-4B8C-83A1-F6EECF244321}">
                <p14:modId xmlns:p14="http://schemas.microsoft.com/office/powerpoint/2010/main" val="4141520399"/>
              </p:ext>
            </p:extLst>
          </p:nvPr>
        </p:nvGraphicFramePr>
        <p:xfrm>
          <a:off x="5940152" y="4979516"/>
          <a:ext cx="1028700" cy="393700"/>
        </p:xfrm>
        <a:graphic>
          <a:graphicData uri="http://schemas.openxmlformats.org/presentationml/2006/ole">
            <mc:AlternateContent xmlns:mc="http://schemas.openxmlformats.org/markup-compatibility/2006">
              <mc:Choice xmlns:v="urn:schemas-microsoft-com:vml" Requires="v">
                <p:oleObj name="Equation" r:id="rId3" imgW="1028520" imgH="393480" progId="Equation.DSMT4">
                  <p:embed/>
                </p:oleObj>
              </mc:Choice>
              <mc:Fallback>
                <p:oleObj name="Equation" r:id="rId3" imgW="1028520" imgH="393480" progId="Equation.DSMT4">
                  <p:embed/>
                  <p:pic>
                    <p:nvPicPr>
                      <p:cNvPr id="0" name=""/>
                      <p:cNvPicPr/>
                      <p:nvPr/>
                    </p:nvPicPr>
                    <p:blipFill>
                      <a:blip r:embed="rId4"/>
                      <a:stretch>
                        <a:fillRect/>
                      </a:stretch>
                    </p:blipFill>
                    <p:spPr>
                      <a:xfrm>
                        <a:off x="5940152" y="4979516"/>
                        <a:ext cx="1028700" cy="393700"/>
                      </a:xfrm>
                      <a:prstGeom prst="rect">
                        <a:avLst/>
                      </a:prstGeom>
                    </p:spPr>
                  </p:pic>
                </p:oleObj>
              </mc:Fallback>
            </mc:AlternateContent>
          </a:graphicData>
        </a:graphic>
      </p:graphicFrame>
      <p:graphicFrame>
        <p:nvGraphicFramePr>
          <p:cNvPr id="3" name="개체 2"/>
          <p:cNvGraphicFramePr>
            <a:graphicFrameLocks noChangeAspect="1"/>
          </p:cNvGraphicFramePr>
          <p:nvPr>
            <p:extLst>
              <p:ext uri="{D42A27DB-BD31-4B8C-83A1-F6EECF244321}">
                <p14:modId xmlns:p14="http://schemas.microsoft.com/office/powerpoint/2010/main" val="4189274233"/>
              </p:ext>
            </p:extLst>
          </p:nvPr>
        </p:nvGraphicFramePr>
        <p:xfrm>
          <a:off x="5913438" y="5301208"/>
          <a:ext cx="1041400" cy="393700"/>
        </p:xfrm>
        <a:graphic>
          <a:graphicData uri="http://schemas.openxmlformats.org/presentationml/2006/ole">
            <mc:AlternateContent xmlns:mc="http://schemas.openxmlformats.org/markup-compatibility/2006">
              <mc:Choice xmlns:v="urn:schemas-microsoft-com:vml" Requires="v">
                <p:oleObj name="Equation" r:id="rId5" imgW="1041120" imgH="393480" progId="Equation.DSMT4">
                  <p:embed/>
                </p:oleObj>
              </mc:Choice>
              <mc:Fallback>
                <p:oleObj name="Equation" r:id="rId5" imgW="1041120" imgH="393480" progId="Equation.DSMT4">
                  <p:embed/>
                  <p:pic>
                    <p:nvPicPr>
                      <p:cNvPr id="0" name="개체 1"/>
                      <p:cNvPicPr>
                        <a:picLocks noChangeAspect="1" noChangeArrowheads="1"/>
                      </p:cNvPicPr>
                      <p:nvPr/>
                    </p:nvPicPr>
                    <p:blipFill>
                      <a:blip r:embed="rId6"/>
                      <a:srcRect/>
                      <a:stretch>
                        <a:fillRect/>
                      </a:stretch>
                    </p:blipFill>
                    <p:spPr bwMode="auto">
                      <a:xfrm>
                        <a:off x="5913438" y="5301208"/>
                        <a:ext cx="1041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ko-KR" altLang="en-US" dirty="0"/>
              <a:t>계통추출법</a:t>
            </a:r>
          </a:p>
        </p:txBody>
      </p:sp>
      <p:sp>
        <p:nvSpPr>
          <p:cNvPr id="3079" name="Rectangle 3"/>
          <p:cNvSpPr>
            <a:spLocks noGrp="1" noChangeArrowheads="1"/>
          </p:cNvSpPr>
          <p:nvPr>
            <p:ph idx="1"/>
          </p:nvPr>
        </p:nvSpPr>
        <p:spPr>
          <a:xfrm>
            <a:off x="468313" y="1628800"/>
            <a:ext cx="8229600" cy="4249737"/>
          </a:xfrm>
        </p:spPr>
        <p:txBody>
          <a:bodyPr>
            <a:normAutofit fontScale="92500" lnSpcReduction="10000"/>
          </a:bodyPr>
          <a:lstStyle/>
          <a:p>
            <a:pPr eaLnBrk="1" hangingPunct="1"/>
            <a:r>
              <a:rPr lang="ko-KR" altLang="en-US" sz="2600" dirty="0"/>
              <a:t>정의</a:t>
            </a:r>
            <a:r>
              <a:rPr lang="en-US" altLang="ko-KR" sz="2600" dirty="0"/>
              <a:t>: </a:t>
            </a:r>
            <a:r>
              <a:rPr lang="ko-KR" altLang="en-US" sz="2600" dirty="0"/>
              <a:t>모집단의 </a:t>
            </a:r>
            <a:r>
              <a:rPr lang="ko-KR" altLang="en-US" sz="2600" dirty="0" err="1"/>
              <a:t>추출틀에서</a:t>
            </a:r>
            <a:r>
              <a:rPr lang="ko-KR" altLang="en-US" sz="2600" dirty="0"/>
              <a:t> </a:t>
            </a:r>
            <a:r>
              <a:rPr lang="ko-KR" altLang="en-US" sz="2600" b="1" dirty="0">
                <a:solidFill>
                  <a:srgbClr val="FF0000"/>
                </a:solidFill>
              </a:rPr>
              <a:t>처음    개의 단위들 중에서 </a:t>
            </a:r>
            <a:r>
              <a:rPr lang="ko-KR" altLang="en-US" sz="2600" b="1" dirty="0" err="1">
                <a:solidFill>
                  <a:srgbClr val="FF0000"/>
                </a:solidFill>
              </a:rPr>
              <a:t>랜덤하게</a:t>
            </a:r>
            <a:r>
              <a:rPr lang="ko-KR" altLang="en-US" sz="2600" b="1" dirty="0">
                <a:solidFill>
                  <a:srgbClr val="FF0000"/>
                </a:solidFill>
              </a:rPr>
              <a:t> 하나의 단위를 추출</a:t>
            </a:r>
            <a:r>
              <a:rPr lang="ko-KR" altLang="en-US" sz="2600" dirty="0"/>
              <a:t>하고</a:t>
            </a:r>
            <a:r>
              <a:rPr lang="en-US" altLang="ko-KR" sz="2600" dirty="0"/>
              <a:t>, </a:t>
            </a:r>
            <a:r>
              <a:rPr lang="ko-KR" altLang="en-US" sz="2600" dirty="0"/>
              <a:t>그 </a:t>
            </a:r>
            <a:r>
              <a:rPr lang="ko-KR" altLang="en-US" sz="2600" b="1" dirty="0">
                <a:solidFill>
                  <a:srgbClr val="FF0000"/>
                </a:solidFill>
              </a:rPr>
              <a:t>이후    번째 간격마다 하나씩</a:t>
            </a:r>
            <a:r>
              <a:rPr lang="ko-KR" altLang="en-US" sz="2600" dirty="0"/>
              <a:t>의 단위를 표본으로 추출하는 방법 </a:t>
            </a:r>
            <a:r>
              <a:rPr lang="en-US" altLang="ko-KR" sz="2600" dirty="0"/>
              <a:t>(</a:t>
            </a:r>
            <a:r>
              <a:rPr lang="ko-KR" altLang="en-US" sz="2600" dirty="0"/>
              <a:t>추출간격</a:t>
            </a:r>
            <a:r>
              <a:rPr lang="en-US" altLang="ko-KR" sz="2600" dirty="0"/>
              <a:t>=    )</a:t>
            </a:r>
            <a:endParaRPr lang="ko-KR" altLang="en-US" sz="2600" dirty="0"/>
          </a:p>
          <a:p>
            <a:pPr eaLnBrk="1" hangingPunct="1"/>
            <a:endParaRPr lang="en-US" altLang="ko-KR" sz="2600" dirty="0"/>
          </a:p>
          <a:p>
            <a:pPr eaLnBrk="1" hangingPunct="1"/>
            <a:r>
              <a:rPr lang="ko-KR" altLang="en-US" sz="2600" dirty="0"/>
              <a:t>이로운 점</a:t>
            </a:r>
          </a:p>
          <a:p>
            <a:pPr lvl="1" eaLnBrk="1" hangingPunct="1"/>
            <a:r>
              <a:rPr lang="ko-KR" altLang="en-US" sz="2200" dirty="0"/>
              <a:t>표본추출의 간편성</a:t>
            </a:r>
          </a:p>
          <a:p>
            <a:pPr lvl="1" eaLnBrk="1" hangingPunct="1"/>
            <a:r>
              <a:rPr lang="ko-KR" altLang="en-US" sz="2200" dirty="0"/>
              <a:t>단순임의추출법의 대용으로 사용할 수 있음</a:t>
            </a:r>
          </a:p>
          <a:p>
            <a:pPr lvl="1" eaLnBrk="1" hangingPunct="1"/>
            <a:r>
              <a:rPr lang="ko-KR" altLang="en-US" sz="2200" dirty="0"/>
              <a:t>표본이 모집단 전체를 잘 반영할 수 있음</a:t>
            </a:r>
          </a:p>
          <a:p>
            <a:pPr eaLnBrk="1" hangingPunct="1"/>
            <a:endParaRPr lang="en-US" altLang="ko-KR" sz="2600" b="1" dirty="0"/>
          </a:p>
          <a:p>
            <a:pPr eaLnBrk="1" hangingPunct="1"/>
            <a:r>
              <a:rPr lang="ko-KR" altLang="en-US" sz="2600" b="1" dirty="0"/>
              <a:t>주의할 점</a:t>
            </a:r>
          </a:p>
          <a:p>
            <a:pPr lvl="1" eaLnBrk="1" hangingPunct="1"/>
            <a:r>
              <a:rPr lang="ko-KR" altLang="en-US" sz="2200" dirty="0" err="1"/>
              <a:t>추출틀이</a:t>
            </a:r>
            <a:r>
              <a:rPr lang="ko-KR" altLang="en-US" sz="2200" dirty="0"/>
              <a:t> </a:t>
            </a:r>
            <a:r>
              <a:rPr lang="ko-KR" altLang="en-US" sz="2200" b="1" dirty="0"/>
              <a:t>주기성</a:t>
            </a:r>
            <a:r>
              <a:rPr lang="ko-KR" altLang="en-US" sz="2200" dirty="0"/>
              <a:t>을 갖고 있을 때</a:t>
            </a:r>
          </a:p>
          <a:p>
            <a:pPr lvl="1" eaLnBrk="1" hangingPunct="1">
              <a:buFont typeface="Wingdings" pitchFamily="2" charset="2"/>
              <a:buNone/>
            </a:pPr>
            <a:endParaRPr lang="ko-KR" altLang="en-US" sz="2200" dirty="0"/>
          </a:p>
        </p:txBody>
      </p:sp>
      <p:sp>
        <p:nvSpPr>
          <p:cNvPr id="9"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3076"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3077" name="슬라이드 번호 개체 틀 5"/>
          <p:cNvSpPr>
            <a:spLocks noGrp="1"/>
          </p:cNvSpPr>
          <p:nvPr>
            <p:ph type="sldNum" sz="quarter" idx="12"/>
          </p:nvPr>
        </p:nvSpPr>
        <p:spPr>
          <a:noFill/>
        </p:spPr>
        <p:txBody>
          <a:bodyPr/>
          <a:lstStyle/>
          <a:p>
            <a:fld id="{7C755E02-0CDC-43A7-8C29-4209E95C4282}" type="slidenum">
              <a:rPr lang="ko-KR" altLang="en-US" smtClean="0"/>
              <a:pPr/>
              <a:t>21</a:t>
            </a:fld>
            <a:endParaRPr lang="en-US" altLang="ko-KR"/>
          </a:p>
        </p:txBody>
      </p:sp>
      <p:graphicFrame>
        <p:nvGraphicFramePr>
          <p:cNvPr id="3074" name="Object 4"/>
          <p:cNvGraphicFramePr>
            <a:graphicFrameLocks noChangeAspect="1"/>
          </p:cNvGraphicFramePr>
          <p:nvPr>
            <p:extLst>
              <p:ext uri="{D42A27DB-BD31-4B8C-83A1-F6EECF244321}">
                <p14:modId xmlns:p14="http://schemas.microsoft.com/office/powerpoint/2010/main" val="1816431762"/>
              </p:ext>
            </p:extLst>
          </p:nvPr>
        </p:nvGraphicFramePr>
        <p:xfrm>
          <a:off x="5252516" y="1630065"/>
          <a:ext cx="255588" cy="358775"/>
        </p:xfrm>
        <a:graphic>
          <a:graphicData uri="http://schemas.openxmlformats.org/presentationml/2006/ole">
            <mc:AlternateContent xmlns:mc="http://schemas.openxmlformats.org/markup-compatibility/2006">
              <mc:Choice xmlns:v="urn:schemas-microsoft-com:vml" Requires="v">
                <p:oleObj name="Equation" r:id="rId2" imgW="126725" imgH="177415" progId="Equation.DSMT4">
                  <p:embed/>
                </p:oleObj>
              </mc:Choice>
              <mc:Fallback>
                <p:oleObj name="Equation" r:id="rId2" imgW="126725" imgH="177415" progId="Equation.DSMT4">
                  <p:embed/>
                  <p:pic>
                    <p:nvPicPr>
                      <p:cNvPr id="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2516" y="1630065"/>
                        <a:ext cx="255588"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5"/>
          <p:cNvGraphicFramePr>
            <a:graphicFrameLocks noChangeAspect="1"/>
          </p:cNvGraphicFramePr>
          <p:nvPr>
            <p:extLst>
              <p:ext uri="{D42A27DB-BD31-4B8C-83A1-F6EECF244321}">
                <p14:modId xmlns:p14="http://schemas.microsoft.com/office/powerpoint/2010/main" val="4252076461"/>
              </p:ext>
            </p:extLst>
          </p:nvPr>
        </p:nvGraphicFramePr>
        <p:xfrm>
          <a:off x="7956376" y="2276872"/>
          <a:ext cx="255588" cy="358775"/>
        </p:xfrm>
        <a:graphic>
          <a:graphicData uri="http://schemas.openxmlformats.org/presentationml/2006/ole">
            <mc:AlternateContent xmlns:mc="http://schemas.openxmlformats.org/markup-compatibility/2006">
              <mc:Choice xmlns:v="urn:schemas-microsoft-com:vml" Requires="v">
                <p:oleObj name="Equation" r:id="rId4" imgW="126725" imgH="177415" progId="Equation.DSMT4">
                  <p:embed/>
                </p:oleObj>
              </mc:Choice>
              <mc:Fallback>
                <p:oleObj name="Equation" r:id="rId4" imgW="126725" imgH="177415" progId="Equation.DSMT4">
                  <p:embed/>
                  <p:pic>
                    <p:nvPicPr>
                      <p:cNvPr id="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2276872"/>
                        <a:ext cx="255588"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개체 1"/>
          <p:cNvGraphicFramePr>
            <a:graphicFrameLocks noChangeAspect="1"/>
          </p:cNvGraphicFramePr>
          <p:nvPr>
            <p:extLst>
              <p:ext uri="{D42A27DB-BD31-4B8C-83A1-F6EECF244321}">
                <p14:modId xmlns:p14="http://schemas.microsoft.com/office/powerpoint/2010/main" val="2008334998"/>
              </p:ext>
            </p:extLst>
          </p:nvPr>
        </p:nvGraphicFramePr>
        <p:xfrm>
          <a:off x="6228184" y="1990105"/>
          <a:ext cx="255588" cy="358775"/>
        </p:xfrm>
        <a:graphic>
          <a:graphicData uri="http://schemas.openxmlformats.org/presentationml/2006/ole">
            <mc:AlternateContent xmlns:mc="http://schemas.openxmlformats.org/markup-compatibility/2006">
              <mc:Choice xmlns:v="urn:schemas-microsoft-com:vml" Requires="v">
                <p:oleObj name="Equation" r:id="rId5" imgW="126725" imgH="177415" progId="Equation.DSMT4">
                  <p:embed/>
                </p:oleObj>
              </mc:Choice>
              <mc:Fallback>
                <p:oleObj name="Equation" r:id="rId5" imgW="126725" imgH="177415" progId="Equation.DSMT4">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990105"/>
                        <a:ext cx="2555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normAutofit fontScale="90000"/>
          </a:bodyPr>
          <a:lstStyle/>
          <a:p>
            <a:pPr eaLnBrk="1" hangingPunct="1">
              <a:defRPr/>
            </a:pPr>
            <a:r>
              <a:rPr lang="ko-KR" altLang="en-US" dirty="0"/>
              <a:t>계통추출법</a:t>
            </a:r>
            <a:r>
              <a:rPr lang="en-US" altLang="ko-KR" dirty="0"/>
              <a:t>: </a:t>
            </a:r>
            <a:r>
              <a:rPr lang="ko-KR" altLang="en-US" sz="4400" dirty="0"/>
              <a:t>세 가지 모집단의 형태</a:t>
            </a:r>
            <a:endParaRPr lang="ko-KR" altLang="en-US" dirty="0"/>
          </a:p>
        </p:txBody>
      </p:sp>
      <p:sp>
        <p:nvSpPr>
          <p:cNvPr id="4102" name="Rectangle 3"/>
          <p:cNvSpPr>
            <a:spLocks noGrp="1" noChangeArrowheads="1"/>
          </p:cNvSpPr>
          <p:nvPr>
            <p:ph idx="1"/>
          </p:nvPr>
        </p:nvSpPr>
        <p:spPr>
          <a:xfrm>
            <a:off x="457200" y="1549176"/>
            <a:ext cx="8229600" cy="4544120"/>
          </a:xfrm>
        </p:spPr>
        <p:txBody>
          <a:bodyPr/>
          <a:lstStyle/>
          <a:p>
            <a:pPr eaLnBrk="1" hangingPunct="1">
              <a:lnSpc>
                <a:spcPct val="80000"/>
              </a:lnSpc>
            </a:pPr>
            <a:r>
              <a:rPr lang="ko-KR" altLang="en-US" sz="2400" dirty="0"/>
              <a:t>랜덤모집단</a:t>
            </a:r>
          </a:p>
          <a:p>
            <a:pPr lvl="1" eaLnBrk="1" hangingPunct="1">
              <a:lnSpc>
                <a:spcPct val="80000"/>
              </a:lnSpc>
            </a:pPr>
            <a:r>
              <a:rPr lang="ko-KR" altLang="en-US" sz="2100" dirty="0"/>
              <a:t>추출단위들의 </a:t>
            </a:r>
            <a:r>
              <a:rPr lang="ko-KR" altLang="en-US" sz="2100" dirty="0" err="1"/>
              <a:t>조사변수값의</a:t>
            </a:r>
            <a:r>
              <a:rPr lang="ko-KR" altLang="en-US" sz="2100" dirty="0"/>
              <a:t> 크기가 </a:t>
            </a:r>
            <a:r>
              <a:rPr lang="ko-KR" altLang="en-US" sz="2100" dirty="0" err="1"/>
              <a:t>랜덤하게</a:t>
            </a:r>
            <a:r>
              <a:rPr lang="ko-KR" altLang="en-US" sz="2100" dirty="0"/>
              <a:t> 배열되어 있는 모집단</a:t>
            </a:r>
          </a:p>
          <a:p>
            <a:pPr lvl="1" eaLnBrk="1" hangingPunct="1">
              <a:lnSpc>
                <a:spcPct val="80000"/>
              </a:lnSpc>
            </a:pPr>
            <a:r>
              <a:rPr lang="ko-KR" altLang="en-US" sz="2100" dirty="0" err="1"/>
              <a:t>추정량의</a:t>
            </a:r>
            <a:r>
              <a:rPr lang="ko-KR" altLang="en-US" sz="2100" dirty="0"/>
              <a:t> 분산</a:t>
            </a:r>
            <a:r>
              <a:rPr lang="en-US" altLang="ko-KR" sz="2100" dirty="0"/>
              <a:t>: </a:t>
            </a:r>
            <a:r>
              <a:rPr lang="ko-KR" altLang="en-US" sz="2100" dirty="0"/>
              <a:t>단순   계통</a:t>
            </a:r>
          </a:p>
          <a:p>
            <a:pPr lvl="1" eaLnBrk="1" hangingPunct="1">
              <a:lnSpc>
                <a:spcPct val="80000"/>
              </a:lnSpc>
            </a:pPr>
            <a:r>
              <a:rPr lang="ko-KR" altLang="en-US" sz="2100" dirty="0"/>
              <a:t>어느 대학의 대학생들의 월평균용돈</a:t>
            </a:r>
            <a:r>
              <a:rPr lang="en-US" altLang="ko-KR" sz="2100" dirty="0"/>
              <a:t>:</a:t>
            </a:r>
          </a:p>
          <a:p>
            <a:pPr lvl="2" eaLnBrk="1" hangingPunct="1">
              <a:lnSpc>
                <a:spcPct val="80000"/>
              </a:lnSpc>
            </a:pPr>
            <a:r>
              <a:rPr lang="ko-KR" altLang="en-US" sz="1900" dirty="0" err="1"/>
              <a:t>추출틀</a:t>
            </a:r>
            <a:r>
              <a:rPr lang="en-US" altLang="ko-KR" sz="1900" dirty="0"/>
              <a:t>: </a:t>
            </a:r>
            <a:r>
              <a:rPr lang="ko-KR" altLang="en-US" sz="1900" dirty="0"/>
              <a:t>등록학생명부</a:t>
            </a:r>
            <a:r>
              <a:rPr lang="en-US" altLang="ko-KR" sz="1900" dirty="0"/>
              <a:t>: </a:t>
            </a:r>
            <a:r>
              <a:rPr lang="ko-KR" altLang="en-US" sz="1900" dirty="0"/>
              <a:t>가나다 순으로 정리</a:t>
            </a:r>
            <a:r>
              <a:rPr lang="en-US" altLang="ko-KR" sz="1900" dirty="0"/>
              <a:t>, </a:t>
            </a:r>
            <a:r>
              <a:rPr lang="ko-KR" altLang="en-US" sz="1900" dirty="0">
                <a:solidFill>
                  <a:srgbClr val="C00000"/>
                </a:solidFill>
              </a:rPr>
              <a:t>용돈 액수와 무관</a:t>
            </a:r>
          </a:p>
          <a:p>
            <a:pPr eaLnBrk="1" hangingPunct="1">
              <a:lnSpc>
                <a:spcPct val="80000"/>
              </a:lnSpc>
            </a:pPr>
            <a:r>
              <a:rPr lang="ko-KR" altLang="en-US" sz="2400" dirty="0"/>
              <a:t>순서모집단</a:t>
            </a:r>
          </a:p>
          <a:p>
            <a:pPr lvl="1" eaLnBrk="1" hangingPunct="1">
              <a:lnSpc>
                <a:spcPct val="80000"/>
              </a:lnSpc>
            </a:pPr>
            <a:r>
              <a:rPr lang="ko-KR" altLang="en-US" sz="2100" dirty="0"/>
              <a:t>추출단위들의 </a:t>
            </a:r>
            <a:r>
              <a:rPr lang="ko-KR" altLang="en-US" sz="2100" dirty="0" err="1"/>
              <a:t>조사변수값의</a:t>
            </a:r>
            <a:r>
              <a:rPr lang="ko-KR" altLang="en-US" sz="2100" dirty="0"/>
              <a:t> 크기 순서대로 </a:t>
            </a:r>
            <a:r>
              <a:rPr lang="ko-KR" altLang="en-US" sz="2100" dirty="0" err="1"/>
              <a:t>냐열된</a:t>
            </a:r>
            <a:r>
              <a:rPr lang="ko-KR" altLang="en-US" sz="2100" dirty="0"/>
              <a:t> 모집단</a:t>
            </a:r>
          </a:p>
          <a:p>
            <a:pPr lvl="1" eaLnBrk="1" hangingPunct="1">
              <a:lnSpc>
                <a:spcPct val="80000"/>
              </a:lnSpc>
            </a:pPr>
            <a:r>
              <a:rPr lang="ko-KR" altLang="en-US" sz="2100" dirty="0"/>
              <a:t>계통표본이 이질적임</a:t>
            </a:r>
          </a:p>
          <a:p>
            <a:pPr lvl="1" eaLnBrk="1" hangingPunct="1">
              <a:lnSpc>
                <a:spcPct val="80000"/>
              </a:lnSpc>
            </a:pPr>
            <a:r>
              <a:rPr lang="ko-KR" altLang="en-US" sz="2100" dirty="0" err="1"/>
              <a:t>추정량의</a:t>
            </a:r>
            <a:r>
              <a:rPr lang="ko-KR" altLang="en-US" sz="2100" dirty="0"/>
              <a:t> 분산</a:t>
            </a:r>
            <a:r>
              <a:rPr lang="en-US" altLang="ko-KR" sz="2100" dirty="0"/>
              <a:t>: </a:t>
            </a:r>
            <a:r>
              <a:rPr lang="ko-KR" altLang="en-US" sz="2100" dirty="0"/>
              <a:t>단순 </a:t>
            </a:r>
            <a:r>
              <a:rPr lang="en-US" altLang="ko-KR" sz="2100" dirty="0"/>
              <a:t>&gt; </a:t>
            </a:r>
            <a:r>
              <a:rPr lang="ko-KR" altLang="en-US" sz="2100" dirty="0"/>
              <a:t>계통</a:t>
            </a:r>
          </a:p>
          <a:p>
            <a:pPr eaLnBrk="1" hangingPunct="1">
              <a:lnSpc>
                <a:spcPct val="80000"/>
              </a:lnSpc>
            </a:pPr>
            <a:r>
              <a:rPr lang="ko-KR" altLang="en-US" sz="2400" dirty="0"/>
              <a:t>순환모집단</a:t>
            </a:r>
          </a:p>
          <a:p>
            <a:pPr lvl="1" eaLnBrk="1" hangingPunct="1">
              <a:lnSpc>
                <a:spcPct val="80000"/>
              </a:lnSpc>
            </a:pPr>
            <a:r>
              <a:rPr lang="ko-KR" altLang="en-US" sz="2100" dirty="0"/>
              <a:t>추출단위들의 </a:t>
            </a:r>
            <a:r>
              <a:rPr lang="ko-KR" altLang="en-US" sz="2100" dirty="0" err="1"/>
              <a:t>조사변수값이</a:t>
            </a:r>
            <a:r>
              <a:rPr lang="ko-KR" altLang="en-US" sz="2100" dirty="0"/>
              <a:t> 주기적으로 변동하는 모집단</a:t>
            </a:r>
          </a:p>
          <a:p>
            <a:pPr lvl="1" eaLnBrk="1" hangingPunct="1">
              <a:lnSpc>
                <a:spcPct val="80000"/>
              </a:lnSpc>
            </a:pPr>
            <a:r>
              <a:rPr lang="ko-KR" altLang="en-US" sz="2100" dirty="0"/>
              <a:t>계통표본이 동질적임</a:t>
            </a:r>
          </a:p>
          <a:p>
            <a:pPr lvl="1" eaLnBrk="1" hangingPunct="1">
              <a:lnSpc>
                <a:spcPct val="80000"/>
              </a:lnSpc>
            </a:pPr>
            <a:r>
              <a:rPr lang="ko-KR" altLang="en-US" sz="2100" dirty="0" err="1"/>
              <a:t>추정량의</a:t>
            </a:r>
            <a:r>
              <a:rPr lang="ko-KR" altLang="en-US" sz="2100" dirty="0"/>
              <a:t> 분산</a:t>
            </a:r>
            <a:r>
              <a:rPr lang="en-US" altLang="ko-KR" sz="2100" dirty="0"/>
              <a:t>: </a:t>
            </a:r>
            <a:r>
              <a:rPr lang="ko-KR" altLang="en-US" sz="2100" dirty="0"/>
              <a:t>단순 </a:t>
            </a:r>
            <a:r>
              <a:rPr lang="en-US" altLang="ko-KR" sz="2100" dirty="0"/>
              <a:t>&lt; </a:t>
            </a:r>
            <a:r>
              <a:rPr lang="ko-KR" altLang="en-US" sz="2100" dirty="0"/>
              <a:t>계통</a:t>
            </a:r>
          </a:p>
          <a:p>
            <a:pPr lvl="2" eaLnBrk="1" hangingPunct="1">
              <a:lnSpc>
                <a:spcPct val="80000"/>
              </a:lnSpc>
              <a:buFont typeface="Wingdings" pitchFamily="2" charset="2"/>
              <a:buNone/>
            </a:pPr>
            <a:endParaRPr lang="ko-KR" altLang="en-US" sz="1800" dirty="0"/>
          </a:p>
        </p:txBody>
      </p:sp>
      <p:sp>
        <p:nvSpPr>
          <p:cNvPr id="8"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4099"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4100" name="슬라이드 번호 개체 틀 5"/>
          <p:cNvSpPr>
            <a:spLocks noGrp="1"/>
          </p:cNvSpPr>
          <p:nvPr>
            <p:ph type="sldNum" sz="quarter" idx="12"/>
          </p:nvPr>
        </p:nvSpPr>
        <p:spPr>
          <a:noFill/>
        </p:spPr>
        <p:txBody>
          <a:bodyPr/>
          <a:lstStyle/>
          <a:p>
            <a:fld id="{2C39BC21-4466-4225-92F2-217970E1534A}" type="slidenum">
              <a:rPr lang="ko-KR" altLang="en-US" smtClean="0"/>
              <a:pPr/>
              <a:t>22</a:t>
            </a:fld>
            <a:endParaRPr lang="en-US" altLang="ko-KR"/>
          </a:p>
        </p:txBody>
      </p:sp>
      <p:graphicFrame>
        <p:nvGraphicFramePr>
          <p:cNvPr id="4098" name="Object 4"/>
          <p:cNvGraphicFramePr>
            <a:graphicFrameLocks noChangeAspect="1"/>
          </p:cNvGraphicFramePr>
          <p:nvPr>
            <p:extLst>
              <p:ext uri="{D42A27DB-BD31-4B8C-83A1-F6EECF244321}">
                <p14:modId xmlns:p14="http://schemas.microsoft.com/office/powerpoint/2010/main" val="4239714038"/>
              </p:ext>
            </p:extLst>
          </p:nvPr>
        </p:nvGraphicFramePr>
        <p:xfrm>
          <a:off x="3563888" y="2463428"/>
          <a:ext cx="317500" cy="317500"/>
        </p:xfrm>
        <a:graphic>
          <a:graphicData uri="http://schemas.openxmlformats.org/presentationml/2006/ole">
            <mc:AlternateContent xmlns:mc="http://schemas.openxmlformats.org/markup-compatibility/2006">
              <mc:Choice xmlns:v="urn:schemas-microsoft-com:vml" Requires="v">
                <p:oleObj name="Equation" r:id="rId2" imgW="126725" imgH="126725" progId="Equation.DSMT4">
                  <p:embed/>
                </p:oleObj>
              </mc:Choice>
              <mc:Fallback>
                <p:oleObj name="Equation" r:id="rId2" imgW="126725" imgH="126725" progId="Equation.DSMT4">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2463428"/>
                        <a:ext cx="3175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defRPr/>
            </a:pPr>
            <a:r>
              <a:rPr lang="ko-KR" altLang="en-US" dirty="0" err="1"/>
              <a:t>집락추출법</a:t>
            </a:r>
            <a:endParaRPr lang="ko-KR" altLang="en-US" dirty="0"/>
          </a:p>
        </p:txBody>
      </p:sp>
      <p:sp>
        <p:nvSpPr>
          <p:cNvPr id="30725" name="Rectangle 3"/>
          <p:cNvSpPr>
            <a:spLocks noGrp="1" noChangeArrowheads="1"/>
          </p:cNvSpPr>
          <p:nvPr>
            <p:ph idx="1"/>
          </p:nvPr>
        </p:nvSpPr>
        <p:spPr>
          <a:xfrm>
            <a:off x="457200" y="1556792"/>
            <a:ext cx="8229600" cy="4256088"/>
          </a:xfrm>
        </p:spPr>
        <p:txBody>
          <a:bodyPr>
            <a:normAutofit fontScale="92500" lnSpcReduction="10000"/>
          </a:bodyPr>
          <a:lstStyle/>
          <a:p>
            <a:pPr eaLnBrk="1" hangingPunct="1">
              <a:lnSpc>
                <a:spcPct val="80000"/>
              </a:lnSpc>
            </a:pPr>
            <a:r>
              <a:rPr lang="ko-KR" altLang="en-US" sz="2100" dirty="0"/>
              <a:t>정의</a:t>
            </a:r>
            <a:r>
              <a:rPr lang="en-US" altLang="ko-KR" sz="2100" dirty="0"/>
              <a:t>: </a:t>
            </a:r>
            <a:r>
              <a:rPr lang="ko-KR" altLang="en-US" sz="2100" dirty="0"/>
              <a:t>서로 인접한 기본단위들로 구성된 </a:t>
            </a:r>
            <a:r>
              <a:rPr lang="ko-KR" altLang="en-US" sz="2100" b="1" dirty="0" err="1">
                <a:solidFill>
                  <a:srgbClr val="FF0000"/>
                </a:solidFill>
              </a:rPr>
              <a:t>집락</a:t>
            </a:r>
            <a:r>
              <a:rPr lang="en-US" altLang="ko-KR" sz="2100" b="1" dirty="0">
                <a:solidFill>
                  <a:srgbClr val="FF0000"/>
                </a:solidFill>
              </a:rPr>
              <a:t>(cluster)</a:t>
            </a:r>
            <a:r>
              <a:rPr lang="ko-KR" altLang="en-US" sz="2100" b="1" dirty="0">
                <a:solidFill>
                  <a:srgbClr val="FF0000"/>
                </a:solidFill>
              </a:rPr>
              <a:t>를 만들어</a:t>
            </a:r>
            <a:r>
              <a:rPr lang="en-US" altLang="ko-KR" sz="2100" dirty="0"/>
              <a:t>, </a:t>
            </a:r>
            <a:r>
              <a:rPr lang="ko-KR" altLang="en-US" sz="2100" dirty="0"/>
              <a:t>먼저 </a:t>
            </a:r>
            <a:r>
              <a:rPr lang="ko-KR" altLang="en-US" sz="2100" dirty="0" err="1"/>
              <a:t>집락을</a:t>
            </a:r>
            <a:r>
              <a:rPr lang="ko-KR" altLang="en-US" sz="2100" dirty="0"/>
              <a:t> 추출하고 추출된 </a:t>
            </a:r>
            <a:r>
              <a:rPr lang="ko-KR" altLang="en-US" sz="2100" b="1" dirty="0" err="1">
                <a:solidFill>
                  <a:srgbClr val="FF0000"/>
                </a:solidFill>
              </a:rPr>
              <a:t>집락</a:t>
            </a:r>
            <a:r>
              <a:rPr lang="ko-KR" altLang="en-US" sz="2100" b="1" dirty="0">
                <a:solidFill>
                  <a:srgbClr val="FF0000"/>
                </a:solidFill>
              </a:rPr>
              <a:t> 내의 전체를 </a:t>
            </a:r>
            <a:r>
              <a:rPr lang="ko-KR" altLang="en-US" sz="2100" dirty="0"/>
              <a:t>조사하는 방법</a:t>
            </a:r>
          </a:p>
          <a:p>
            <a:pPr eaLnBrk="1" hangingPunct="1">
              <a:lnSpc>
                <a:spcPct val="80000"/>
              </a:lnSpc>
            </a:pPr>
            <a:endParaRPr lang="en-US" altLang="ko-KR" sz="2100" dirty="0"/>
          </a:p>
          <a:p>
            <a:pPr eaLnBrk="1" hangingPunct="1">
              <a:lnSpc>
                <a:spcPct val="80000"/>
              </a:lnSpc>
            </a:pPr>
            <a:r>
              <a:rPr lang="ko-KR" altLang="en-US" sz="2100" dirty="0" err="1"/>
              <a:t>집락의</a:t>
            </a:r>
            <a:r>
              <a:rPr lang="ko-KR" altLang="en-US" sz="2100" dirty="0"/>
              <a:t> 종류</a:t>
            </a:r>
          </a:p>
          <a:p>
            <a:pPr lvl="1" eaLnBrk="1" hangingPunct="1">
              <a:lnSpc>
                <a:spcPct val="80000"/>
              </a:lnSpc>
            </a:pPr>
            <a:r>
              <a:rPr lang="ko-KR" altLang="en-US" sz="2000" b="1" dirty="0">
                <a:solidFill>
                  <a:srgbClr val="FF0000"/>
                </a:solidFill>
              </a:rPr>
              <a:t>자연적</a:t>
            </a:r>
            <a:r>
              <a:rPr lang="ko-KR" altLang="en-US" sz="2000" dirty="0"/>
              <a:t>인 </a:t>
            </a:r>
            <a:r>
              <a:rPr lang="ko-KR" altLang="en-US" sz="2000" dirty="0" err="1"/>
              <a:t>집락</a:t>
            </a:r>
            <a:endParaRPr lang="ko-KR" altLang="en-US" sz="2000" dirty="0"/>
          </a:p>
          <a:p>
            <a:pPr lvl="2" eaLnBrk="1" hangingPunct="1">
              <a:lnSpc>
                <a:spcPct val="80000"/>
              </a:lnSpc>
            </a:pPr>
            <a:r>
              <a:rPr lang="ko-KR" altLang="en-US" sz="1800" b="1" dirty="0">
                <a:solidFill>
                  <a:srgbClr val="FF0000"/>
                </a:solidFill>
              </a:rPr>
              <a:t>가구</a:t>
            </a:r>
            <a:r>
              <a:rPr lang="en-US" altLang="ko-KR" sz="1800" dirty="0"/>
              <a:t>, </a:t>
            </a:r>
            <a:r>
              <a:rPr lang="ko-KR" altLang="en-US" sz="1800" dirty="0"/>
              <a:t>반</a:t>
            </a:r>
            <a:r>
              <a:rPr lang="en-US" altLang="ko-KR" sz="1800" dirty="0"/>
              <a:t>, </a:t>
            </a:r>
            <a:r>
              <a:rPr lang="ko-KR" altLang="en-US" sz="1800" b="1" dirty="0"/>
              <a:t>동</a:t>
            </a:r>
            <a:r>
              <a:rPr lang="en-US" altLang="ko-KR" sz="1800" dirty="0"/>
              <a:t>, </a:t>
            </a:r>
            <a:r>
              <a:rPr lang="ko-KR" altLang="en-US" sz="1800" dirty="0"/>
              <a:t>사업체</a:t>
            </a:r>
            <a:r>
              <a:rPr lang="en-US" altLang="ko-KR" sz="1800" dirty="0"/>
              <a:t>, </a:t>
            </a:r>
            <a:r>
              <a:rPr lang="ko-KR" altLang="en-US" sz="1800" b="1" dirty="0">
                <a:solidFill>
                  <a:srgbClr val="FF0000"/>
                </a:solidFill>
              </a:rPr>
              <a:t>학교</a:t>
            </a:r>
            <a:r>
              <a:rPr lang="en-US" altLang="ko-KR" sz="1800" dirty="0">
                <a:solidFill>
                  <a:srgbClr val="FF0000"/>
                </a:solidFill>
              </a:rPr>
              <a:t>, </a:t>
            </a:r>
            <a:r>
              <a:rPr lang="ko-KR" altLang="en-US" sz="1800" b="1" dirty="0">
                <a:solidFill>
                  <a:srgbClr val="FF0000"/>
                </a:solidFill>
              </a:rPr>
              <a:t>학급</a:t>
            </a:r>
            <a:r>
              <a:rPr lang="ko-KR" altLang="en-US" sz="1800" dirty="0"/>
              <a:t> 등</a:t>
            </a:r>
          </a:p>
          <a:p>
            <a:pPr lvl="1" eaLnBrk="1" hangingPunct="1">
              <a:lnSpc>
                <a:spcPct val="80000"/>
              </a:lnSpc>
            </a:pPr>
            <a:r>
              <a:rPr lang="ko-KR" altLang="en-US" sz="2000" b="1" dirty="0">
                <a:solidFill>
                  <a:srgbClr val="FF0000"/>
                </a:solidFill>
              </a:rPr>
              <a:t>인위적</a:t>
            </a:r>
            <a:r>
              <a:rPr lang="ko-KR" altLang="en-US" sz="2000" dirty="0"/>
              <a:t>인 </a:t>
            </a:r>
            <a:r>
              <a:rPr lang="ko-KR" altLang="en-US" sz="2000" dirty="0" err="1"/>
              <a:t>집락</a:t>
            </a:r>
            <a:endParaRPr lang="ko-KR" altLang="en-US" sz="2000" dirty="0"/>
          </a:p>
          <a:p>
            <a:pPr lvl="2" eaLnBrk="1" hangingPunct="1">
              <a:lnSpc>
                <a:spcPct val="80000"/>
              </a:lnSpc>
            </a:pPr>
            <a:r>
              <a:rPr lang="en-US" altLang="ko-KR" sz="1800" dirty="0"/>
              <a:t>Census</a:t>
            </a:r>
            <a:r>
              <a:rPr lang="ko-KR" altLang="en-US" sz="1800" dirty="0"/>
              <a:t>를 위한 </a:t>
            </a:r>
            <a:r>
              <a:rPr lang="ko-KR" altLang="en-US" sz="1800" b="1" dirty="0" err="1">
                <a:solidFill>
                  <a:srgbClr val="FF0000"/>
                </a:solidFill>
              </a:rPr>
              <a:t>조사구</a:t>
            </a:r>
            <a:endParaRPr lang="ko-KR" altLang="en-US" sz="1800" b="1" dirty="0">
              <a:solidFill>
                <a:srgbClr val="FF0000"/>
              </a:solidFill>
            </a:endParaRPr>
          </a:p>
          <a:p>
            <a:pPr eaLnBrk="1" hangingPunct="1">
              <a:lnSpc>
                <a:spcPct val="80000"/>
              </a:lnSpc>
            </a:pPr>
            <a:endParaRPr lang="en-US" altLang="ko-KR" sz="2100" dirty="0"/>
          </a:p>
          <a:p>
            <a:pPr eaLnBrk="1" hangingPunct="1">
              <a:lnSpc>
                <a:spcPct val="80000"/>
              </a:lnSpc>
            </a:pPr>
            <a:r>
              <a:rPr lang="ko-KR" altLang="en-US" sz="2100" dirty="0"/>
              <a:t>예</a:t>
            </a:r>
            <a:r>
              <a:rPr lang="en-US" altLang="ko-KR" sz="2100" dirty="0"/>
              <a:t>: </a:t>
            </a:r>
            <a:r>
              <a:rPr lang="ko-KR" altLang="en-US" sz="2100" dirty="0"/>
              <a:t>서울에 있는 가구들의 연간 의료비 지출액 추정</a:t>
            </a:r>
          </a:p>
          <a:p>
            <a:pPr lvl="1" eaLnBrk="1" hangingPunct="1">
              <a:lnSpc>
                <a:spcPct val="80000"/>
              </a:lnSpc>
            </a:pPr>
            <a:r>
              <a:rPr lang="ko-KR" altLang="en-US" sz="2000" dirty="0"/>
              <a:t>단순</a:t>
            </a:r>
            <a:r>
              <a:rPr lang="en-US" altLang="ko-KR" sz="2000" dirty="0"/>
              <a:t>: </a:t>
            </a:r>
            <a:r>
              <a:rPr lang="ko-KR" altLang="en-US" sz="2000" dirty="0"/>
              <a:t>서울시의 </a:t>
            </a:r>
            <a:r>
              <a:rPr lang="ko-KR" altLang="en-US" sz="2000" b="1" dirty="0">
                <a:solidFill>
                  <a:srgbClr val="FF0000"/>
                </a:solidFill>
              </a:rPr>
              <a:t>모든 가구에 대한 명부</a:t>
            </a:r>
            <a:r>
              <a:rPr lang="ko-KR" altLang="en-US" sz="2000" b="1" dirty="0"/>
              <a:t> </a:t>
            </a:r>
            <a:r>
              <a:rPr lang="ko-KR" altLang="en-US" sz="2000" dirty="0"/>
              <a:t>필요</a:t>
            </a:r>
            <a:r>
              <a:rPr lang="en-US" altLang="ko-KR" sz="2000" dirty="0"/>
              <a:t>, BUT </a:t>
            </a:r>
            <a:r>
              <a:rPr lang="ko-KR" altLang="en-US" sz="2000" dirty="0"/>
              <a:t>고비용</a:t>
            </a:r>
            <a:r>
              <a:rPr lang="en-US" altLang="ko-KR" sz="2000" dirty="0"/>
              <a:t>!</a:t>
            </a:r>
          </a:p>
          <a:p>
            <a:pPr lvl="1" eaLnBrk="1" hangingPunct="1">
              <a:lnSpc>
                <a:spcPct val="80000"/>
              </a:lnSpc>
            </a:pPr>
            <a:r>
              <a:rPr lang="ko-KR" altLang="en-US" sz="2000" dirty="0" err="1"/>
              <a:t>집락</a:t>
            </a:r>
            <a:r>
              <a:rPr lang="en-US" altLang="ko-KR" sz="2000" dirty="0"/>
              <a:t>: </a:t>
            </a:r>
            <a:r>
              <a:rPr lang="ko-KR" altLang="en-US" sz="2000" dirty="0"/>
              <a:t>행정구인 </a:t>
            </a:r>
            <a:r>
              <a:rPr lang="ko-KR" altLang="en-US" sz="2000" b="1" dirty="0">
                <a:solidFill>
                  <a:srgbClr val="FF0000"/>
                </a:solidFill>
              </a:rPr>
              <a:t>동을 추출단위</a:t>
            </a:r>
            <a:r>
              <a:rPr lang="ko-KR" altLang="en-US" sz="2000" dirty="0"/>
              <a:t>로 사용</a:t>
            </a:r>
            <a:r>
              <a:rPr lang="en-US" altLang="ko-KR" sz="2000" dirty="0"/>
              <a:t>, </a:t>
            </a:r>
            <a:r>
              <a:rPr lang="ko-KR" altLang="en-US" sz="2000" b="1" dirty="0">
                <a:solidFill>
                  <a:srgbClr val="FF0000"/>
                </a:solidFill>
              </a:rPr>
              <a:t>전체 동에 대한 명부</a:t>
            </a:r>
            <a:r>
              <a:rPr lang="ko-KR" altLang="en-US" sz="2000" b="1" dirty="0"/>
              <a:t> </a:t>
            </a:r>
            <a:r>
              <a:rPr lang="ko-KR" altLang="en-US" sz="2000" dirty="0"/>
              <a:t>필요</a:t>
            </a:r>
          </a:p>
          <a:p>
            <a:pPr eaLnBrk="1" hangingPunct="1">
              <a:lnSpc>
                <a:spcPct val="80000"/>
              </a:lnSpc>
            </a:pPr>
            <a:endParaRPr lang="en-US" altLang="ko-KR" sz="2100" dirty="0"/>
          </a:p>
          <a:p>
            <a:pPr eaLnBrk="1" hangingPunct="1">
              <a:lnSpc>
                <a:spcPct val="80000"/>
              </a:lnSpc>
            </a:pPr>
            <a:r>
              <a:rPr lang="ko-KR" altLang="en-US" sz="2100" dirty="0"/>
              <a:t>특징</a:t>
            </a:r>
          </a:p>
          <a:p>
            <a:pPr lvl="1" eaLnBrk="1" hangingPunct="1">
              <a:lnSpc>
                <a:spcPct val="80000"/>
              </a:lnSpc>
            </a:pPr>
            <a:r>
              <a:rPr lang="ko-KR" altLang="en-US" sz="2000" dirty="0"/>
              <a:t>단순임의추출법보다 효율이 떨어짐</a:t>
            </a:r>
          </a:p>
          <a:p>
            <a:pPr lvl="1" eaLnBrk="1" hangingPunct="1">
              <a:lnSpc>
                <a:spcPct val="80000"/>
              </a:lnSpc>
            </a:pPr>
            <a:r>
              <a:rPr lang="ko-KR" altLang="en-US" sz="2000" b="1" dirty="0" err="1">
                <a:solidFill>
                  <a:srgbClr val="FF0000"/>
                </a:solidFill>
              </a:rPr>
              <a:t>집락</a:t>
            </a:r>
            <a:r>
              <a:rPr lang="ko-KR" altLang="en-US" sz="2000" b="1" dirty="0">
                <a:solidFill>
                  <a:srgbClr val="FF0000"/>
                </a:solidFill>
              </a:rPr>
              <a:t> 내 변동이 클수록</a:t>
            </a:r>
            <a:r>
              <a:rPr lang="ko-KR" altLang="en-US" sz="2000" dirty="0"/>
              <a:t> </a:t>
            </a:r>
            <a:r>
              <a:rPr lang="ko-KR" altLang="en-US" sz="2000" dirty="0" err="1"/>
              <a:t>추정량의</a:t>
            </a:r>
            <a:r>
              <a:rPr lang="ko-KR" altLang="en-US" sz="2000" dirty="0"/>
              <a:t> </a:t>
            </a:r>
            <a:r>
              <a:rPr lang="ko-KR" altLang="en-US" sz="2000" b="1" dirty="0">
                <a:solidFill>
                  <a:srgbClr val="FF0000"/>
                </a:solidFill>
              </a:rPr>
              <a:t>정도</a:t>
            </a:r>
            <a:r>
              <a:rPr lang="en-US" altLang="ko-KR" sz="2000" b="1" dirty="0">
                <a:solidFill>
                  <a:srgbClr val="FF0000"/>
                </a:solidFill>
              </a:rPr>
              <a:t>(precision)</a:t>
            </a:r>
            <a:r>
              <a:rPr lang="ko-KR" altLang="en-US" sz="2000" b="1" dirty="0">
                <a:solidFill>
                  <a:srgbClr val="FF0000"/>
                </a:solidFill>
              </a:rPr>
              <a:t>가</a:t>
            </a:r>
            <a:r>
              <a:rPr lang="en-US" altLang="ko-KR" sz="2000" b="1" dirty="0">
                <a:solidFill>
                  <a:srgbClr val="FF0000"/>
                </a:solidFill>
              </a:rPr>
              <a:t> </a:t>
            </a:r>
            <a:r>
              <a:rPr lang="ko-KR" altLang="en-US" sz="2000" b="1" dirty="0">
                <a:solidFill>
                  <a:srgbClr val="FF0000"/>
                </a:solidFill>
              </a:rPr>
              <a:t>높아짐</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30722"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30723" name="슬라이드 번호 개체 틀 5"/>
          <p:cNvSpPr>
            <a:spLocks noGrp="1"/>
          </p:cNvSpPr>
          <p:nvPr>
            <p:ph type="sldNum" sz="quarter" idx="12"/>
          </p:nvPr>
        </p:nvSpPr>
        <p:spPr>
          <a:noFill/>
        </p:spPr>
        <p:txBody>
          <a:bodyPr/>
          <a:lstStyle/>
          <a:p>
            <a:fld id="{6D48DDA6-4764-4A49-934B-B0E913DE6767}" type="slidenum">
              <a:rPr lang="ko-KR" altLang="en-US" smtClean="0"/>
              <a:pPr/>
              <a:t>23</a:t>
            </a:fld>
            <a:endParaRPr lang="en-US" altLang="ko-K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defRPr/>
            </a:pPr>
            <a:r>
              <a:rPr lang="ko-KR" altLang="en-US"/>
              <a:t>집락추출법</a:t>
            </a:r>
            <a:r>
              <a:rPr lang="en-US" altLang="ko-KR"/>
              <a:t>: </a:t>
            </a:r>
            <a:r>
              <a:rPr lang="ko-KR" altLang="en-US"/>
              <a:t>확률비레추출법</a:t>
            </a:r>
          </a:p>
        </p:txBody>
      </p:sp>
      <p:sp>
        <p:nvSpPr>
          <p:cNvPr id="31749" name="Rectangle 3"/>
          <p:cNvSpPr>
            <a:spLocks noGrp="1" noChangeArrowheads="1"/>
          </p:cNvSpPr>
          <p:nvPr>
            <p:ph idx="1"/>
          </p:nvPr>
        </p:nvSpPr>
        <p:spPr>
          <a:xfrm>
            <a:off x="457200" y="1700808"/>
            <a:ext cx="8229600" cy="4256088"/>
          </a:xfrm>
        </p:spPr>
        <p:txBody>
          <a:bodyPr>
            <a:normAutofit fontScale="92500" lnSpcReduction="10000"/>
          </a:bodyPr>
          <a:lstStyle/>
          <a:p>
            <a:pPr eaLnBrk="1" hangingPunct="1">
              <a:lnSpc>
                <a:spcPct val="80000"/>
              </a:lnSpc>
            </a:pPr>
            <a:r>
              <a:rPr lang="ko-KR" altLang="en-US" sz="2600" dirty="0"/>
              <a:t>언제 필요한가</a:t>
            </a:r>
            <a:r>
              <a:rPr lang="en-US" altLang="ko-KR" sz="2600" dirty="0"/>
              <a:t>? </a:t>
            </a:r>
            <a:r>
              <a:rPr lang="ko-KR" altLang="en-US" sz="2600" dirty="0"/>
              <a:t>모집단을 구성하는 </a:t>
            </a:r>
            <a:r>
              <a:rPr lang="ko-KR" altLang="en-US" sz="2600" b="1" dirty="0" err="1">
                <a:solidFill>
                  <a:srgbClr val="FF0000"/>
                </a:solidFill>
              </a:rPr>
              <a:t>집락들의</a:t>
            </a:r>
            <a:r>
              <a:rPr lang="ko-KR" altLang="en-US" sz="2600" b="1" dirty="0">
                <a:solidFill>
                  <a:srgbClr val="FF0000"/>
                </a:solidFill>
              </a:rPr>
              <a:t> 규모가 심하게 차이가 날 때</a:t>
            </a:r>
          </a:p>
          <a:p>
            <a:pPr eaLnBrk="1" hangingPunct="1">
              <a:lnSpc>
                <a:spcPct val="80000"/>
              </a:lnSpc>
            </a:pPr>
            <a:endParaRPr lang="en-US" altLang="ko-KR" sz="2600" dirty="0"/>
          </a:p>
          <a:p>
            <a:pPr eaLnBrk="1" hangingPunct="1">
              <a:lnSpc>
                <a:spcPct val="80000"/>
              </a:lnSpc>
            </a:pPr>
            <a:r>
              <a:rPr lang="ko-KR" altLang="en-US" sz="2600" dirty="0"/>
              <a:t>정의</a:t>
            </a:r>
            <a:r>
              <a:rPr lang="en-US" altLang="ko-KR" sz="2600" dirty="0"/>
              <a:t>: </a:t>
            </a:r>
            <a:r>
              <a:rPr lang="ko-KR" altLang="en-US" sz="2600" dirty="0"/>
              <a:t>각 </a:t>
            </a:r>
            <a:r>
              <a:rPr lang="ko-KR" altLang="en-US" sz="2600" dirty="0" err="1"/>
              <a:t>집락을</a:t>
            </a:r>
            <a:r>
              <a:rPr lang="ko-KR" altLang="en-US" sz="2600" dirty="0"/>
              <a:t> </a:t>
            </a:r>
            <a:r>
              <a:rPr lang="ko-KR" altLang="en-US" sz="2600" b="1" dirty="0" err="1">
                <a:solidFill>
                  <a:srgbClr val="FF0000"/>
                </a:solidFill>
              </a:rPr>
              <a:t>집락의</a:t>
            </a:r>
            <a:r>
              <a:rPr lang="ko-KR" altLang="en-US" sz="2600" b="1" dirty="0">
                <a:solidFill>
                  <a:srgbClr val="FF0000"/>
                </a:solidFill>
              </a:rPr>
              <a:t> 크기에 비례</a:t>
            </a:r>
            <a:r>
              <a:rPr lang="ko-KR" altLang="en-US" sz="2600" dirty="0"/>
              <a:t>하여 뽑는 방법</a:t>
            </a:r>
          </a:p>
          <a:p>
            <a:pPr eaLnBrk="1" hangingPunct="1">
              <a:lnSpc>
                <a:spcPct val="80000"/>
              </a:lnSpc>
            </a:pPr>
            <a:endParaRPr lang="en-US" altLang="ko-KR" sz="2600" b="1" dirty="0"/>
          </a:p>
          <a:p>
            <a:pPr eaLnBrk="1" hangingPunct="1">
              <a:lnSpc>
                <a:spcPct val="80000"/>
              </a:lnSpc>
            </a:pPr>
            <a:r>
              <a:rPr lang="ko-KR" altLang="en-US" sz="2600" b="1" dirty="0"/>
              <a:t>예</a:t>
            </a:r>
            <a:r>
              <a:rPr lang="en-US" altLang="ko-KR" sz="2600" b="1" dirty="0"/>
              <a:t>:</a:t>
            </a:r>
            <a:r>
              <a:rPr lang="en-US" altLang="ko-KR" sz="2600" dirty="0"/>
              <a:t> </a:t>
            </a:r>
            <a:r>
              <a:rPr lang="ko-KR" altLang="en-US" sz="2600" dirty="0"/>
              <a:t>어떤 지역의 </a:t>
            </a:r>
            <a:r>
              <a:rPr lang="en-US" altLang="ko-KR" sz="2600" dirty="0"/>
              <a:t>5</a:t>
            </a:r>
            <a:r>
              <a:rPr lang="ko-KR" altLang="en-US" sz="2600" dirty="0"/>
              <a:t>인 이상 사업체를 대상으로 정규직 근로자의 </a:t>
            </a:r>
            <a:r>
              <a:rPr lang="ko-KR" altLang="en-US" sz="2600" b="1" dirty="0">
                <a:solidFill>
                  <a:srgbClr val="FF0000"/>
                </a:solidFill>
              </a:rPr>
              <a:t>월평균임금 추정</a:t>
            </a:r>
          </a:p>
          <a:p>
            <a:pPr lvl="1" eaLnBrk="1" hangingPunct="1">
              <a:lnSpc>
                <a:spcPct val="80000"/>
              </a:lnSpc>
            </a:pPr>
            <a:r>
              <a:rPr lang="ko-KR" altLang="en-US" sz="2200" dirty="0" err="1"/>
              <a:t>추출틀</a:t>
            </a:r>
            <a:r>
              <a:rPr lang="en-US" altLang="ko-KR" sz="2200" dirty="0"/>
              <a:t>: 5</a:t>
            </a:r>
            <a:r>
              <a:rPr lang="ko-KR" altLang="en-US" sz="2200" dirty="0"/>
              <a:t>인 이상 사업체 명부</a:t>
            </a:r>
          </a:p>
          <a:p>
            <a:pPr lvl="1" eaLnBrk="1" hangingPunct="1">
              <a:lnSpc>
                <a:spcPct val="80000"/>
              </a:lnSpc>
            </a:pPr>
            <a:r>
              <a:rPr lang="ko-KR" altLang="en-US" sz="2200" dirty="0"/>
              <a:t>사전 정보</a:t>
            </a:r>
          </a:p>
          <a:p>
            <a:pPr lvl="2" eaLnBrk="1" hangingPunct="1">
              <a:lnSpc>
                <a:spcPct val="80000"/>
              </a:lnSpc>
            </a:pPr>
            <a:r>
              <a:rPr lang="ko-KR" altLang="en-US" dirty="0"/>
              <a:t>사업체의 정규직 </a:t>
            </a:r>
            <a:r>
              <a:rPr lang="ko-KR" altLang="en-US" b="1" dirty="0">
                <a:solidFill>
                  <a:srgbClr val="FF0000"/>
                </a:solidFill>
              </a:rPr>
              <a:t>근로자 수</a:t>
            </a:r>
          </a:p>
          <a:p>
            <a:pPr lvl="2" eaLnBrk="1" hangingPunct="1">
              <a:lnSpc>
                <a:spcPct val="80000"/>
              </a:lnSpc>
            </a:pPr>
            <a:r>
              <a:rPr lang="ko-KR" altLang="en-US" b="1" dirty="0">
                <a:solidFill>
                  <a:srgbClr val="FF0000"/>
                </a:solidFill>
              </a:rPr>
              <a:t>대다수</a:t>
            </a:r>
            <a:r>
              <a:rPr lang="ko-KR" altLang="en-US" dirty="0"/>
              <a:t>의 </a:t>
            </a:r>
            <a:r>
              <a:rPr lang="ko-KR" altLang="en-US" dirty="0" err="1"/>
              <a:t>사업체는</a:t>
            </a:r>
            <a:r>
              <a:rPr lang="ko-KR" altLang="en-US" b="1" dirty="0" err="1">
                <a:solidFill>
                  <a:srgbClr val="FF0000"/>
                </a:solidFill>
              </a:rPr>
              <a:t>소규모</a:t>
            </a:r>
            <a:r>
              <a:rPr lang="en-US" altLang="ko-KR" dirty="0">
                <a:solidFill>
                  <a:srgbClr val="FF0000"/>
                </a:solidFill>
              </a:rPr>
              <a:t>, </a:t>
            </a:r>
            <a:r>
              <a:rPr lang="ko-KR" altLang="en-US" b="1" dirty="0">
                <a:solidFill>
                  <a:srgbClr val="FF0000"/>
                </a:solidFill>
              </a:rPr>
              <a:t>몇 개</a:t>
            </a:r>
            <a:r>
              <a:rPr lang="ko-KR" altLang="en-US" b="1" dirty="0"/>
              <a:t> </a:t>
            </a:r>
            <a:r>
              <a:rPr lang="ko-KR" altLang="en-US" dirty="0"/>
              <a:t>사업체만 </a:t>
            </a:r>
            <a:r>
              <a:rPr lang="ko-KR" altLang="en-US" b="1" dirty="0">
                <a:solidFill>
                  <a:srgbClr val="FF0000"/>
                </a:solidFill>
              </a:rPr>
              <a:t>대규모</a:t>
            </a:r>
          </a:p>
          <a:p>
            <a:pPr lvl="1" eaLnBrk="1" hangingPunct="1">
              <a:lnSpc>
                <a:spcPct val="80000"/>
              </a:lnSpc>
            </a:pPr>
            <a:r>
              <a:rPr lang="ko-KR" altLang="en-US" sz="2200" dirty="0"/>
              <a:t>특징</a:t>
            </a:r>
          </a:p>
          <a:p>
            <a:pPr lvl="2" eaLnBrk="1" hangingPunct="1">
              <a:lnSpc>
                <a:spcPct val="80000"/>
              </a:lnSpc>
            </a:pPr>
            <a:r>
              <a:rPr lang="ko-KR" altLang="en-US" dirty="0"/>
              <a:t>조사변수의 </a:t>
            </a:r>
            <a:r>
              <a:rPr lang="ko-KR" altLang="en-US" b="1" dirty="0" err="1">
                <a:solidFill>
                  <a:srgbClr val="FF0000"/>
                </a:solidFill>
              </a:rPr>
              <a:t>집락합계</a:t>
            </a:r>
            <a:r>
              <a:rPr lang="ko-KR" altLang="en-US" dirty="0" err="1"/>
              <a:t>와</a:t>
            </a:r>
            <a:r>
              <a:rPr lang="ko-KR" altLang="en-US" dirty="0"/>
              <a:t> </a:t>
            </a:r>
            <a:r>
              <a:rPr lang="ko-KR" altLang="en-US" dirty="0" err="1"/>
              <a:t>집락</a:t>
            </a:r>
            <a:r>
              <a:rPr lang="ko-KR" altLang="en-US" dirty="0"/>
              <a:t> 내 </a:t>
            </a:r>
            <a:r>
              <a:rPr lang="ko-KR" altLang="en-US" b="1" dirty="0">
                <a:solidFill>
                  <a:srgbClr val="FF0000"/>
                </a:solidFill>
              </a:rPr>
              <a:t>조사단위 수 간에 상관관계</a:t>
            </a:r>
            <a:r>
              <a:rPr lang="ko-KR" altLang="en-US" dirty="0"/>
              <a:t>가 있을 때 효과적임</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31746"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31747" name="슬라이드 번호 개체 틀 5"/>
          <p:cNvSpPr>
            <a:spLocks noGrp="1"/>
          </p:cNvSpPr>
          <p:nvPr>
            <p:ph type="sldNum" sz="quarter" idx="12"/>
          </p:nvPr>
        </p:nvSpPr>
        <p:spPr>
          <a:noFill/>
        </p:spPr>
        <p:txBody>
          <a:bodyPr/>
          <a:lstStyle/>
          <a:p>
            <a:fld id="{69A49361-2E17-4BFE-8AB3-DB21257DB4A1}" type="slidenum">
              <a:rPr lang="ko-KR" altLang="en-US" smtClean="0"/>
              <a:pPr/>
              <a:t>24</a:t>
            </a:fld>
            <a:endParaRPr lang="en-US" altLang="ko-K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ko-KR" altLang="en-US" sz="3200" dirty="0"/>
              <a:t>확률비례랜덤추출 </a:t>
            </a:r>
            <a:r>
              <a:rPr lang="en-US" altLang="ko-KR" sz="3200" dirty="0"/>
              <a:t>vs. </a:t>
            </a:r>
            <a:r>
              <a:rPr lang="ko-KR" altLang="en-US" sz="3200" dirty="0"/>
              <a:t>확률비례계통추출</a:t>
            </a:r>
          </a:p>
        </p:txBody>
      </p:sp>
      <p:sp>
        <p:nvSpPr>
          <p:cNvPr id="3" name="내용 개체 틀 2"/>
          <p:cNvSpPr>
            <a:spLocks noGrp="1"/>
          </p:cNvSpPr>
          <p:nvPr>
            <p:ph idx="1"/>
          </p:nvPr>
        </p:nvSpPr>
        <p:spPr/>
        <p:txBody>
          <a:bodyPr>
            <a:normAutofit fontScale="62500" lnSpcReduction="20000"/>
          </a:bodyPr>
          <a:lstStyle/>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r>
              <a:rPr lang="ko-KR" altLang="en-US" dirty="0"/>
              <a:t>확률비례랜덤추출</a:t>
            </a:r>
            <a:endParaRPr lang="en-US" altLang="ko-KR" dirty="0"/>
          </a:p>
          <a:p>
            <a:pPr lvl="1"/>
            <a:r>
              <a:rPr lang="ko-KR" altLang="en-US" dirty="0"/>
              <a:t>난수표를 이용하여 </a:t>
            </a:r>
            <a:r>
              <a:rPr lang="en-US" altLang="ko-KR" dirty="0"/>
              <a:t>1~2000 </a:t>
            </a:r>
            <a:r>
              <a:rPr lang="ko-KR" altLang="en-US" dirty="0"/>
              <a:t>중에서 </a:t>
            </a:r>
            <a:r>
              <a:rPr lang="en-US" altLang="ko-KR" dirty="0"/>
              <a:t>3</a:t>
            </a:r>
            <a:r>
              <a:rPr lang="ko-KR" altLang="en-US" dirty="0"/>
              <a:t>개를 추출</a:t>
            </a:r>
            <a:endParaRPr lang="en-US" altLang="ko-KR" dirty="0"/>
          </a:p>
          <a:p>
            <a:pPr lvl="1"/>
            <a:r>
              <a:rPr lang="ko-KR" altLang="en-US" dirty="0"/>
              <a:t>가령</a:t>
            </a:r>
            <a:r>
              <a:rPr lang="en-US" altLang="ko-KR" dirty="0"/>
              <a:t>, 1697, 624, 1109</a:t>
            </a:r>
            <a:r>
              <a:rPr lang="ko-KR" altLang="en-US" dirty="0"/>
              <a:t>가 추출되었다면</a:t>
            </a:r>
            <a:r>
              <a:rPr lang="en-US" altLang="ko-KR" dirty="0"/>
              <a:t>,</a:t>
            </a:r>
            <a:r>
              <a:rPr lang="ko-KR" altLang="en-US" dirty="0"/>
              <a:t> </a:t>
            </a:r>
            <a:r>
              <a:rPr lang="ko-KR" altLang="en-US" b="1" dirty="0" err="1">
                <a:solidFill>
                  <a:srgbClr val="FF0000"/>
                </a:solidFill>
              </a:rPr>
              <a:t>집락</a:t>
            </a:r>
            <a:r>
              <a:rPr lang="ko-KR" altLang="en-US" b="1" dirty="0">
                <a:solidFill>
                  <a:srgbClr val="FF0000"/>
                </a:solidFill>
              </a:rPr>
              <a:t> </a:t>
            </a:r>
            <a:r>
              <a:rPr lang="en-US" altLang="ko-KR" b="1" dirty="0">
                <a:solidFill>
                  <a:srgbClr val="FF0000"/>
                </a:solidFill>
              </a:rPr>
              <a:t>5,2,3</a:t>
            </a:r>
            <a:r>
              <a:rPr lang="ko-KR" altLang="en-US" b="1" dirty="0">
                <a:solidFill>
                  <a:srgbClr val="FF0000"/>
                </a:solidFill>
              </a:rPr>
              <a:t>을 표본 </a:t>
            </a:r>
            <a:r>
              <a:rPr lang="ko-KR" altLang="en-US" b="1" dirty="0" err="1">
                <a:solidFill>
                  <a:srgbClr val="FF0000"/>
                </a:solidFill>
              </a:rPr>
              <a:t>집락으로</a:t>
            </a:r>
            <a:r>
              <a:rPr lang="ko-KR" altLang="en-US" b="1" dirty="0">
                <a:solidFill>
                  <a:srgbClr val="FF0000"/>
                </a:solidFill>
              </a:rPr>
              <a:t> 선택</a:t>
            </a:r>
            <a:endParaRPr lang="en-US" altLang="ko-KR" b="1" dirty="0">
              <a:solidFill>
                <a:srgbClr val="FF0000"/>
              </a:solidFill>
            </a:endParaRPr>
          </a:p>
          <a:p>
            <a:r>
              <a:rPr lang="ko-KR" altLang="en-US" dirty="0"/>
              <a:t>확률비례계통추출</a:t>
            </a:r>
            <a:endParaRPr lang="en-US" altLang="ko-KR" dirty="0"/>
          </a:p>
          <a:p>
            <a:pPr lvl="1"/>
            <a:r>
              <a:rPr lang="ko-KR" altLang="en-US" dirty="0"/>
              <a:t>추출간격 계산</a:t>
            </a:r>
            <a:r>
              <a:rPr lang="en-US" altLang="ko-KR" dirty="0"/>
              <a:t>: 2000/3=666</a:t>
            </a:r>
          </a:p>
          <a:p>
            <a:pPr lvl="1"/>
            <a:r>
              <a:rPr lang="en-US" altLang="ko-KR" dirty="0"/>
              <a:t>1~666</a:t>
            </a:r>
            <a:r>
              <a:rPr lang="ko-KR" altLang="en-US" dirty="0"/>
              <a:t>에서 </a:t>
            </a:r>
            <a:r>
              <a:rPr lang="en-US" altLang="ko-KR" dirty="0"/>
              <a:t>1</a:t>
            </a:r>
            <a:r>
              <a:rPr lang="ko-KR" altLang="en-US" dirty="0"/>
              <a:t>개를 추출</a:t>
            </a:r>
            <a:r>
              <a:rPr lang="en-US" altLang="ko-KR" dirty="0"/>
              <a:t>,  </a:t>
            </a:r>
            <a:r>
              <a:rPr lang="ko-KR" altLang="en-US" dirty="0"/>
              <a:t>가령 </a:t>
            </a:r>
            <a:r>
              <a:rPr lang="en-US" altLang="ko-KR" dirty="0"/>
              <a:t>100</a:t>
            </a:r>
            <a:r>
              <a:rPr lang="ko-KR" altLang="en-US" dirty="0"/>
              <a:t>이 추출되었다면</a:t>
            </a:r>
            <a:r>
              <a:rPr lang="en-US" altLang="ko-KR" dirty="0"/>
              <a:t>, 766, 1432, 98,</a:t>
            </a:r>
            <a:r>
              <a:rPr lang="ko-KR" altLang="en-US" dirty="0"/>
              <a:t> </a:t>
            </a:r>
            <a:r>
              <a:rPr lang="en-US" altLang="ko-KR" dirty="0"/>
              <a:t>764),</a:t>
            </a:r>
            <a:r>
              <a:rPr lang="ko-KR" altLang="en-US" dirty="0"/>
              <a:t> </a:t>
            </a:r>
            <a:r>
              <a:rPr lang="en-US" altLang="ko-KR" dirty="0"/>
              <a:t>3430(1430)</a:t>
            </a:r>
            <a:r>
              <a:rPr lang="ko-KR" altLang="en-US" dirty="0"/>
              <a:t>이 추출됨</a:t>
            </a:r>
            <a:r>
              <a:rPr lang="en-US" altLang="ko-KR" dirty="0"/>
              <a:t>. </a:t>
            </a:r>
            <a:r>
              <a:rPr lang="ko-KR" altLang="en-US" dirty="0"/>
              <a:t>따라서 </a:t>
            </a:r>
            <a:r>
              <a:rPr lang="ko-KR" altLang="en-US" b="1" dirty="0">
                <a:solidFill>
                  <a:srgbClr val="FF0000"/>
                </a:solidFill>
              </a:rPr>
              <a:t>집락 </a:t>
            </a:r>
            <a:r>
              <a:rPr lang="en-US" altLang="ko-KR" b="1" dirty="0">
                <a:solidFill>
                  <a:srgbClr val="FF0000"/>
                </a:solidFill>
              </a:rPr>
              <a:t>2,2,4,2,2,4,</a:t>
            </a:r>
            <a:r>
              <a:rPr lang="ko-KR" altLang="en-US" b="1" dirty="0">
                <a:solidFill>
                  <a:srgbClr val="FF0000"/>
                </a:solidFill>
              </a:rPr>
              <a:t> </a:t>
            </a:r>
            <a:r>
              <a:rPr lang="mr-IN" altLang="ko-KR" b="1" dirty="0">
                <a:solidFill>
                  <a:srgbClr val="FF0000"/>
                </a:solidFill>
              </a:rPr>
              <a:t>…</a:t>
            </a:r>
            <a:r>
              <a:rPr lang="en-US" altLang="ko-KR" b="1" dirty="0">
                <a:solidFill>
                  <a:srgbClr val="FF0000"/>
                </a:solidFill>
              </a:rPr>
              <a:t>, 1</a:t>
            </a:r>
            <a:r>
              <a:rPr lang="ko-KR" altLang="en-US" b="1" dirty="0">
                <a:solidFill>
                  <a:srgbClr val="FF0000"/>
                </a:solidFill>
              </a:rPr>
              <a:t>을 표본집락으로 선택</a:t>
            </a:r>
            <a:r>
              <a:rPr lang="en-US" altLang="ko-KR" b="1" dirty="0">
                <a:solidFill>
                  <a:srgbClr val="FF0000"/>
                </a:solidFill>
              </a:rPr>
              <a:t> </a:t>
            </a:r>
            <a:endParaRPr lang="ko-KR" altLang="en-US" b="1" dirty="0">
              <a:solidFill>
                <a:srgbClr val="FF0000"/>
              </a:solidFill>
            </a:endParaRPr>
          </a:p>
        </p:txBody>
      </p:sp>
      <p:sp>
        <p:nvSpPr>
          <p:cNvPr id="4"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5" name="바닥글 개체 틀 4"/>
          <p:cNvSpPr>
            <a:spLocks noGrp="1"/>
          </p:cNvSpPr>
          <p:nvPr>
            <p:ph type="ftr" sz="quarter" idx="11"/>
          </p:nvPr>
        </p:nvSpPr>
        <p:spPr/>
        <p:txBody>
          <a:bodyPr/>
          <a:lstStyle/>
          <a:p>
            <a:pPr>
              <a:defRPr/>
            </a:pPr>
            <a:r>
              <a:rPr lang="ko-KR" altLang="en-US" b="1" dirty="0"/>
              <a:t>표본추출법과 사례연구</a:t>
            </a:r>
            <a:endParaRPr lang="en-US" altLang="ko-KR" b="1" dirty="0"/>
          </a:p>
        </p:txBody>
      </p:sp>
      <p:sp>
        <p:nvSpPr>
          <p:cNvPr id="6" name="슬라이드 번호 개체 틀 5"/>
          <p:cNvSpPr>
            <a:spLocks noGrp="1"/>
          </p:cNvSpPr>
          <p:nvPr>
            <p:ph type="sldNum" sz="quarter" idx="12"/>
          </p:nvPr>
        </p:nvSpPr>
        <p:spPr/>
        <p:txBody>
          <a:bodyPr/>
          <a:lstStyle/>
          <a:p>
            <a:pPr>
              <a:defRPr/>
            </a:pPr>
            <a:fld id="{46A7BEE7-F3E8-4A29-934D-751A7675E4AA}" type="slidenum">
              <a:rPr lang="ko-KR" altLang="en-US" smtClean="0"/>
              <a:pPr>
                <a:defRPr/>
              </a:pPr>
              <a:t>25</a:t>
            </a:fld>
            <a:endParaRPr lang="en-US" altLang="ko-KR"/>
          </a:p>
        </p:txBody>
      </p:sp>
      <p:graphicFrame>
        <p:nvGraphicFramePr>
          <p:cNvPr id="8" name="표 7"/>
          <p:cNvGraphicFramePr>
            <a:graphicFrameLocks noGrp="1"/>
          </p:cNvGraphicFramePr>
          <p:nvPr>
            <p:extLst>
              <p:ext uri="{D42A27DB-BD31-4B8C-83A1-F6EECF244321}">
                <p14:modId xmlns:p14="http://schemas.microsoft.com/office/powerpoint/2010/main" val="3436465211"/>
              </p:ext>
            </p:extLst>
          </p:nvPr>
        </p:nvGraphicFramePr>
        <p:xfrm>
          <a:off x="827584" y="1397000"/>
          <a:ext cx="7632848" cy="2595880"/>
        </p:xfrm>
        <a:graphic>
          <a:graphicData uri="http://schemas.openxmlformats.org/drawingml/2006/table">
            <a:tbl>
              <a:tblPr firstRow="1" bandRow="1">
                <a:tableStyleId>{5C22544A-7EE6-4342-B048-85BDC9FD1C3A}</a:tableStyleId>
              </a:tblPr>
              <a:tblGrid>
                <a:gridCol w="1908212">
                  <a:extLst>
                    <a:ext uri="{9D8B030D-6E8A-4147-A177-3AD203B41FA5}">
                      <a16:colId xmlns:a16="http://schemas.microsoft.com/office/drawing/2014/main" val="20000"/>
                    </a:ext>
                  </a:extLst>
                </a:gridCol>
                <a:gridCol w="1908212">
                  <a:extLst>
                    <a:ext uri="{9D8B030D-6E8A-4147-A177-3AD203B41FA5}">
                      <a16:colId xmlns:a16="http://schemas.microsoft.com/office/drawing/2014/main" val="20001"/>
                    </a:ext>
                  </a:extLst>
                </a:gridCol>
                <a:gridCol w="1908212">
                  <a:extLst>
                    <a:ext uri="{9D8B030D-6E8A-4147-A177-3AD203B41FA5}">
                      <a16:colId xmlns:a16="http://schemas.microsoft.com/office/drawing/2014/main" val="20002"/>
                    </a:ext>
                  </a:extLst>
                </a:gridCol>
                <a:gridCol w="1908212">
                  <a:extLst>
                    <a:ext uri="{9D8B030D-6E8A-4147-A177-3AD203B41FA5}">
                      <a16:colId xmlns:a16="http://schemas.microsoft.com/office/drawing/2014/main" val="20003"/>
                    </a:ext>
                  </a:extLst>
                </a:gridCol>
              </a:tblGrid>
              <a:tr h="370840">
                <a:tc>
                  <a:txBody>
                    <a:bodyPr/>
                    <a:lstStyle/>
                    <a:p>
                      <a:pPr algn="ctr" latinLnBrk="1"/>
                      <a:r>
                        <a:rPr lang="ko-KR" altLang="en-US" dirty="0" err="1"/>
                        <a:t>집락</a:t>
                      </a:r>
                      <a:endParaRPr lang="ko-KR" altLang="en-US" dirty="0"/>
                    </a:p>
                  </a:txBody>
                  <a:tcPr/>
                </a:tc>
                <a:tc>
                  <a:txBody>
                    <a:bodyPr/>
                    <a:lstStyle/>
                    <a:p>
                      <a:pPr algn="ctr" latinLnBrk="1"/>
                      <a:r>
                        <a:rPr lang="ko-KR" altLang="en-US" dirty="0"/>
                        <a:t>크기</a:t>
                      </a:r>
                    </a:p>
                  </a:txBody>
                  <a:tcPr/>
                </a:tc>
                <a:tc>
                  <a:txBody>
                    <a:bodyPr/>
                    <a:lstStyle/>
                    <a:p>
                      <a:pPr algn="ctr" latinLnBrk="1"/>
                      <a:r>
                        <a:rPr lang="ko-KR" altLang="en-US" dirty="0"/>
                        <a:t>누적크기</a:t>
                      </a:r>
                    </a:p>
                  </a:txBody>
                  <a:tcPr/>
                </a:tc>
                <a:tc>
                  <a:txBody>
                    <a:bodyPr/>
                    <a:lstStyle/>
                    <a:p>
                      <a:pPr algn="ctr" latinLnBrk="1"/>
                      <a:r>
                        <a:rPr lang="ko-KR" altLang="en-US" dirty="0"/>
                        <a:t>누적범위</a:t>
                      </a:r>
                    </a:p>
                  </a:txBody>
                  <a:tcPr/>
                </a:tc>
                <a:extLst>
                  <a:ext uri="{0D108BD9-81ED-4DB2-BD59-A6C34878D82A}">
                    <a16:rowId xmlns:a16="http://schemas.microsoft.com/office/drawing/2014/main" val="10000"/>
                  </a:ext>
                </a:extLst>
              </a:tr>
              <a:tr h="370840">
                <a:tc>
                  <a:txBody>
                    <a:bodyPr/>
                    <a:lstStyle/>
                    <a:p>
                      <a:pPr algn="ctr" latinLnBrk="1"/>
                      <a:r>
                        <a:rPr lang="en-US" altLang="ko-KR" dirty="0"/>
                        <a:t>1</a:t>
                      </a:r>
                      <a:endParaRPr lang="ko-KR" altLang="en-US" dirty="0"/>
                    </a:p>
                  </a:txBody>
                  <a:tcPr/>
                </a:tc>
                <a:tc>
                  <a:txBody>
                    <a:bodyPr/>
                    <a:lstStyle/>
                    <a:p>
                      <a:pPr algn="ctr" latinLnBrk="1"/>
                      <a:r>
                        <a:rPr lang="en-US" altLang="ko-KR" dirty="0"/>
                        <a:t>50</a:t>
                      </a:r>
                      <a:endParaRPr lang="ko-KR" altLang="en-US" dirty="0"/>
                    </a:p>
                  </a:txBody>
                  <a:tcPr/>
                </a:tc>
                <a:tc>
                  <a:txBody>
                    <a:bodyPr/>
                    <a:lstStyle/>
                    <a:p>
                      <a:pPr algn="ctr" latinLnBrk="1"/>
                      <a:r>
                        <a:rPr lang="en-US" altLang="ko-KR" dirty="0"/>
                        <a:t>50</a:t>
                      </a:r>
                      <a:endParaRPr lang="ko-KR" altLang="en-US" dirty="0"/>
                    </a:p>
                  </a:txBody>
                  <a:tcPr/>
                </a:tc>
                <a:tc>
                  <a:txBody>
                    <a:bodyPr/>
                    <a:lstStyle/>
                    <a:p>
                      <a:pPr algn="ctr" latinLnBrk="1"/>
                      <a:r>
                        <a:rPr lang="en-US" altLang="ko-KR" dirty="0"/>
                        <a:t>1~50</a:t>
                      </a:r>
                      <a:endParaRPr lang="ko-KR" altLang="en-US" dirty="0"/>
                    </a:p>
                  </a:txBody>
                  <a:tcPr/>
                </a:tc>
                <a:extLst>
                  <a:ext uri="{0D108BD9-81ED-4DB2-BD59-A6C34878D82A}">
                    <a16:rowId xmlns:a16="http://schemas.microsoft.com/office/drawing/2014/main" val="10001"/>
                  </a:ext>
                </a:extLst>
              </a:tr>
              <a:tr h="370840">
                <a:tc>
                  <a:txBody>
                    <a:bodyPr/>
                    <a:lstStyle/>
                    <a:p>
                      <a:pPr algn="ctr" latinLnBrk="1"/>
                      <a:r>
                        <a:rPr lang="en-US" altLang="ko-KR" dirty="0"/>
                        <a:t>2</a:t>
                      </a:r>
                      <a:endParaRPr lang="ko-KR" altLang="en-US" dirty="0"/>
                    </a:p>
                  </a:txBody>
                  <a:tcPr/>
                </a:tc>
                <a:tc>
                  <a:txBody>
                    <a:bodyPr/>
                    <a:lstStyle/>
                    <a:p>
                      <a:pPr algn="ctr" latinLnBrk="1"/>
                      <a:r>
                        <a:rPr lang="en-US" altLang="ko-KR" dirty="0"/>
                        <a:t>1000</a:t>
                      </a:r>
                      <a:endParaRPr lang="ko-KR" altLang="en-US" dirty="0"/>
                    </a:p>
                  </a:txBody>
                  <a:tcPr/>
                </a:tc>
                <a:tc>
                  <a:txBody>
                    <a:bodyPr/>
                    <a:lstStyle/>
                    <a:p>
                      <a:pPr algn="ctr" latinLnBrk="1"/>
                      <a:r>
                        <a:rPr lang="en-US" altLang="ko-KR" dirty="0"/>
                        <a:t>1050</a:t>
                      </a:r>
                      <a:endParaRPr lang="ko-KR" altLang="en-US" dirty="0"/>
                    </a:p>
                  </a:txBody>
                  <a:tcPr/>
                </a:tc>
                <a:tc>
                  <a:txBody>
                    <a:bodyPr/>
                    <a:lstStyle/>
                    <a:p>
                      <a:pPr algn="ctr" latinLnBrk="1"/>
                      <a:r>
                        <a:rPr lang="en-US" altLang="ko-KR" dirty="0"/>
                        <a:t>51~1050</a:t>
                      </a:r>
                      <a:endParaRPr lang="ko-KR" altLang="en-US" dirty="0"/>
                    </a:p>
                  </a:txBody>
                  <a:tcPr/>
                </a:tc>
                <a:extLst>
                  <a:ext uri="{0D108BD9-81ED-4DB2-BD59-A6C34878D82A}">
                    <a16:rowId xmlns:a16="http://schemas.microsoft.com/office/drawing/2014/main" val="10002"/>
                  </a:ext>
                </a:extLst>
              </a:tr>
              <a:tr h="370840">
                <a:tc>
                  <a:txBody>
                    <a:bodyPr/>
                    <a:lstStyle/>
                    <a:p>
                      <a:pPr algn="ctr" latinLnBrk="1"/>
                      <a:r>
                        <a:rPr lang="en-US" altLang="ko-KR" dirty="0"/>
                        <a:t>3</a:t>
                      </a:r>
                      <a:endParaRPr lang="ko-KR" altLang="en-US" dirty="0"/>
                    </a:p>
                  </a:txBody>
                  <a:tcPr/>
                </a:tc>
                <a:tc>
                  <a:txBody>
                    <a:bodyPr/>
                    <a:lstStyle/>
                    <a:p>
                      <a:pPr algn="ctr" latinLnBrk="1"/>
                      <a:r>
                        <a:rPr lang="en-US" altLang="ko-KR" dirty="0"/>
                        <a:t>125</a:t>
                      </a:r>
                      <a:endParaRPr lang="ko-KR" altLang="en-US" dirty="0"/>
                    </a:p>
                  </a:txBody>
                  <a:tcPr/>
                </a:tc>
                <a:tc>
                  <a:txBody>
                    <a:bodyPr/>
                    <a:lstStyle/>
                    <a:p>
                      <a:pPr algn="ctr" latinLnBrk="1"/>
                      <a:r>
                        <a:rPr lang="en-US" altLang="ko-KR" dirty="0"/>
                        <a:t>1175</a:t>
                      </a:r>
                      <a:endParaRPr lang="ko-KR" altLang="en-US" dirty="0"/>
                    </a:p>
                  </a:txBody>
                  <a:tcPr/>
                </a:tc>
                <a:tc>
                  <a:txBody>
                    <a:bodyPr/>
                    <a:lstStyle/>
                    <a:p>
                      <a:pPr algn="ctr" latinLnBrk="1"/>
                      <a:r>
                        <a:rPr lang="en-US" altLang="ko-KR" dirty="0"/>
                        <a:t>1051~1175</a:t>
                      </a:r>
                      <a:endParaRPr lang="ko-KR" altLang="en-US" dirty="0"/>
                    </a:p>
                  </a:txBody>
                  <a:tcPr/>
                </a:tc>
                <a:extLst>
                  <a:ext uri="{0D108BD9-81ED-4DB2-BD59-A6C34878D82A}">
                    <a16:rowId xmlns:a16="http://schemas.microsoft.com/office/drawing/2014/main" val="10003"/>
                  </a:ext>
                </a:extLst>
              </a:tr>
              <a:tr h="370840">
                <a:tc>
                  <a:txBody>
                    <a:bodyPr/>
                    <a:lstStyle/>
                    <a:p>
                      <a:pPr algn="ctr" latinLnBrk="1"/>
                      <a:r>
                        <a:rPr lang="en-US" altLang="ko-KR" dirty="0"/>
                        <a:t>4</a:t>
                      </a:r>
                      <a:endParaRPr lang="ko-KR" altLang="en-US" dirty="0"/>
                    </a:p>
                  </a:txBody>
                  <a:tcPr/>
                </a:tc>
                <a:tc>
                  <a:txBody>
                    <a:bodyPr/>
                    <a:lstStyle/>
                    <a:p>
                      <a:pPr algn="ctr" latinLnBrk="1"/>
                      <a:r>
                        <a:rPr lang="en-US" altLang="ko-KR" dirty="0"/>
                        <a:t>300</a:t>
                      </a:r>
                      <a:endParaRPr lang="ko-KR" altLang="en-US" dirty="0"/>
                    </a:p>
                  </a:txBody>
                  <a:tcPr/>
                </a:tc>
                <a:tc>
                  <a:txBody>
                    <a:bodyPr/>
                    <a:lstStyle/>
                    <a:p>
                      <a:pPr algn="ctr" latinLnBrk="1"/>
                      <a:r>
                        <a:rPr lang="en-US" altLang="ko-KR" dirty="0"/>
                        <a:t>1475</a:t>
                      </a:r>
                      <a:endParaRPr lang="ko-KR" altLang="en-US" dirty="0"/>
                    </a:p>
                  </a:txBody>
                  <a:tcPr/>
                </a:tc>
                <a:tc>
                  <a:txBody>
                    <a:bodyPr/>
                    <a:lstStyle/>
                    <a:p>
                      <a:pPr algn="ctr" latinLnBrk="1"/>
                      <a:r>
                        <a:rPr lang="en-US" altLang="ko-KR" dirty="0"/>
                        <a:t>1176~1475</a:t>
                      </a:r>
                      <a:endParaRPr lang="ko-KR" altLang="en-US" dirty="0"/>
                    </a:p>
                  </a:txBody>
                  <a:tcPr/>
                </a:tc>
                <a:extLst>
                  <a:ext uri="{0D108BD9-81ED-4DB2-BD59-A6C34878D82A}">
                    <a16:rowId xmlns:a16="http://schemas.microsoft.com/office/drawing/2014/main" val="10004"/>
                  </a:ext>
                </a:extLst>
              </a:tr>
              <a:tr h="370840">
                <a:tc>
                  <a:txBody>
                    <a:bodyPr/>
                    <a:lstStyle/>
                    <a:p>
                      <a:pPr algn="ctr" latinLnBrk="1"/>
                      <a:r>
                        <a:rPr lang="en-US" altLang="ko-KR" dirty="0"/>
                        <a:t>5</a:t>
                      </a:r>
                      <a:endParaRPr lang="ko-KR" altLang="en-US" dirty="0"/>
                    </a:p>
                  </a:txBody>
                  <a:tcPr/>
                </a:tc>
                <a:tc>
                  <a:txBody>
                    <a:bodyPr/>
                    <a:lstStyle/>
                    <a:p>
                      <a:pPr algn="ctr" latinLnBrk="1"/>
                      <a:r>
                        <a:rPr lang="en-US" altLang="ko-KR" dirty="0"/>
                        <a:t>600</a:t>
                      </a:r>
                      <a:endParaRPr lang="ko-KR" altLang="en-US" dirty="0"/>
                    </a:p>
                  </a:txBody>
                  <a:tcPr/>
                </a:tc>
                <a:tc>
                  <a:txBody>
                    <a:bodyPr/>
                    <a:lstStyle/>
                    <a:p>
                      <a:pPr algn="ctr" latinLnBrk="1"/>
                      <a:r>
                        <a:rPr lang="en-US" altLang="ko-KR" dirty="0"/>
                        <a:t>1975</a:t>
                      </a:r>
                      <a:endParaRPr lang="ko-KR" altLang="en-US" dirty="0"/>
                    </a:p>
                  </a:txBody>
                  <a:tcPr/>
                </a:tc>
                <a:tc>
                  <a:txBody>
                    <a:bodyPr/>
                    <a:lstStyle/>
                    <a:p>
                      <a:pPr algn="ctr" latinLnBrk="1"/>
                      <a:r>
                        <a:rPr lang="en-US" altLang="ko-KR" dirty="0"/>
                        <a:t>1476~1975</a:t>
                      </a:r>
                      <a:endParaRPr lang="ko-KR" altLang="en-US" dirty="0"/>
                    </a:p>
                  </a:txBody>
                  <a:tcPr/>
                </a:tc>
                <a:extLst>
                  <a:ext uri="{0D108BD9-81ED-4DB2-BD59-A6C34878D82A}">
                    <a16:rowId xmlns:a16="http://schemas.microsoft.com/office/drawing/2014/main" val="10005"/>
                  </a:ext>
                </a:extLst>
              </a:tr>
              <a:tr h="370840">
                <a:tc>
                  <a:txBody>
                    <a:bodyPr/>
                    <a:lstStyle/>
                    <a:p>
                      <a:pPr algn="ctr" latinLnBrk="1"/>
                      <a:r>
                        <a:rPr lang="en-US" altLang="ko-KR" dirty="0"/>
                        <a:t>6</a:t>
                      </a:r>
                      <a:endParaRPr lang="ko-KR" altLang="en-US" dirty="0"/>
                    </a:p>
                  </a:txBody>
                  <a:tcPr/>
                </a:tc>
                <a:tc>
                  <a:txBody>
                    <a:bodyPr/>
                    <a:lstStyle/>
                    <a:p>
                      <a:pPr algn="ctr" latinLnBrk="1"/>
                      <a:r>
                        <a:rPr lang="en-US" altLang="ko-KR" dirty="0"/>
                        <a:t>25</a:t>
                      </a:r>
                      <a:endParaRPr lang="ko-KR" altLang="en-US" dirty="0"/>
                    </a:p>
                  </a:txBody>
                  <a:tcPr/>
                </a:tc>
                <a:tc>
                  <a:txBody>
                    <a:bodyPr/>
                    <a:lstStyle/>
                    <a:p>
                      <a:pPr algn="ctr" latinLnBrk="1"/>
                      <a:r>
                        <a:rPr lang="en-US" altLang="ko-KR" dirty="0"/>
                        <a:t>2000</a:t>
                      </a:r>
                      <a:endParaRPr lang="ko-KR" altLang="en-US" dirty="0"/>
                    </a:p>
                  </a:txBody>
                  <a:tcPr/>
                </a:tc>
                <a:tc>
                  <a:txBody>
                    <a:bodyPr/>
                    <a:lstStyle/>
                    <a:p>
                      <a:pPr algn="ctr" latinLnBrk="1"/>
                      <a:r>
                        <a:rPr lang="en-US" altLang="ko-KR" dirty="0"/>
                        <a:t>1976~2000</a:t>
                      </a:r>
                      <a:endParaRPr lang="ko-KR" alt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96258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ko-KR" altLang="en-US" sz="3200" dirty="0"/>
              <a:t>확률비례랜덤추출 </a:t>
            </a:r>
            <a:r>
              <a:rPr lang="en-US" altLang="ko-KR" sz="3200" dirty="0"/>
              <a:t>vs. </a:t>
            </a:r>
            <a:r>
              <a:rPr lang="ko-KR" altLang="en-US" sz="3200" dirty="0"/>
              <a:t>확률비례계통추출</a:t>
            </a:r>
            <a:endParaRPr kumimoji="1" lang="ko-KR" altLang="en-US" sz="3200" dirty="0"/>
          </a:p>
        </p:txBody>
      </p:sp>
      <p:sp>
        <p:nvSpPr>
          <p:cNvPr id="3" name="내용 개체 틀 2"/>
          <p:cNvSpPr>
            <a:spLocks noGrp="1"/>
          </p:cNvSpPr>
          <p:nvPr>
            <p:ph idx="1"/>
          </p:nvPr>
        </p:nvSpPr>
        <p:spPr/>
        <p:txBody>
          <a:bodyPr/>
          <a:lstStyle/>
          <a:p>
            <a:r>
              <a:rPr lang="mr-IN" altLang="ko-KR" dirty="0">
                <a:solidFill>
                  <a:srgbClr val="FF0000"/>
                </a:solidFill>
              </a:rPr>
              <a:t>766</a:t>
            </a:r>
            <a:r>
              <a:rPr lang="mr-IN" altLang="ko-KR" dirty="0"/>
              <a:t> </a:t>
            </a:r>
            <a:r>
              <a:rPr lang="mr-IN" altLang="ko-KR" dirty="0">
                <a:solidFill>
                  <a:srgbClr val="FF0000"/>
                </a:solidFill>
              </a:rPr>
              <a:t>1432</a:t>
            </a:r>
            <a:r>
              <a:rPr lang="mr-IN" altLang="ko-KR" dirty="0"/>
              <a:t>   98  764 1430   96  762 1428   94  760 1426   92  758</a:t>
            </a:r>
            <a:r>
              <a:rPr lang="en-US" altLang="ko-KR" dirty="0"/>
              <a:t> </a:t>
            </a:r>
            <a:r>
              <a:rPr lang="mr-IN" altLang="ko-KR" dirty="0"/>
              <a:t>1424   90  756 1422   88  754 1420   86  752 1418   84  750 1416   82  748 1414   80  746 1412   78  744 1410   76  742 1408   74  740 1406   72  738 1404   70  736 1402   68  734 1400   66  732 1398   64  730 1396   62  728 1394   60  726 1392   58  724 1390   56  722 1388   54  720 1386   52  718 1384   </a:t>
            </a:r>
            <a:r>
              <a:rPr lang="mr-IN" altLang="ko-KR" dirty="0">
                <a:solidFill>
                  <a:srgbClr val="FF0000"/>
                </a:solidFill>
              </a:rPr>
              <a:t>50</a:t>
            </a:r>
            <a:endParaRPr kumimoji="1" lang="ko-KR" altLang="en-US" dirty="0">
              <a:solidFill>
                <a:srgbClr val="FF0000"/>
              </a:solidFill>
            </a:endParaRPr>
          </a:p>
        </p:txBody>
      </p:sp>
      <p:sp>
        <p:nvSpPr>
          <p:cNvPr id="4" name="날짜 개체 틀 3"/>
          <p:cNvSpPr>
            <a:spLocks noGrp="1"/>
          </p:cNvSpPr>
          <p:nvPr>
            <p:ph type="dt" sz="half" idx="10"/>
          </p:nvPr>
        </p:nvSpPr>
        <p:spPr/>
        <p:txBody>
          <a:bodyPr/>
          <a:lstStyle/>
          <a:p>
            <a:pPr>
              <a:defRPr/>
            </a:pPr>
            <a:r>
              <a:rPr lang="en-US" altLang="ko-KR"/>
              <a:t>May </a:t>
            </a:r>
            <a:r>
              <a:rPr lang="is-IS" altLang="ko-KR"/>
              <a:t>25, 2017</a:t>
            </a:r>
            <a:endParaRPr lang="en-US" altLang="ko-KR" dirty="0"/>
          </a:p>
        </p:txBody>
      </p:sp>
      <p:sp>
        <p:nvSpPr>
          <p:cNvPr id="5" name="바닥글 개체 틀 4"/>
          <p:cNvSpPr>
            <a:spLocks noGrp="1"/>
          </p:cNvSpPr>
          <p:nvPr>
            <p:ph type="ftr" sz="quarter" idx="11"/>
          </p:nvPr>
        </p:nvSpPr>
        <p:spPr/>
        <p:txBody>
          <a:bodyPr/>
          <a:lstStyle/>
          <a:p>
            <a:pPr>
              <a:defRPr/>
            </a:pPr>
            <a:r>
              <a:rPr lang="ko-KR" altLang="en-US"/>
              <a:t>표본추출법과 사례연구</a:t>
            </a:r>
            <a:endParaRPr lang="en-US" altLang="ko-KR" dirty="0"/>
          </a:p>
        </p:txBody>
      </p:sp>
      <p:sp>
        <p:nvSpPr>
          <p:cNvPr id="6" name="슬라이드 번호 개체 틀 5"/>
          <p:cNvSpPr>
            <a:spLocks noGrp="1"/>
          </p:cNvSpPr>
          <p:nvPr>
            <p:ph type="sldNum" sz="quarter" idx="12"/>
          </p:nvPr>
        </p:nvSpPr>
        <p:spPr/>
        <p:txBody>
          <a:bodyPr/>
          <a:lstStyle/>
          <a:p>
            <a:pPr>
              <a:defRPr/>
            </a:pPr>
            <a:fld id="{46A7BEE7-F3E8-4A29-934D-751A7675E4AA}" type="slidenum">
              <a:rPr lang="ko-KR" altLang="en-US" smtClean="0"/>
              <a:pPr>
                <a:defRPr/>
              </a:pPr>
              <a:t>26</a:t>
            </a:fld>
            <a:endParaRPr lang="en-US" altLang="ko-KR"/>
          </a:p>
        </p:txBody>
      </p:sp>
    </p:spTree>
    <p:extLst>
      <p:ext uri="{BB962C8B-B14F-4D97-AF65-F5344CB8AC3E}">
        <p14:creationId xmlns:p14="http://schemas.microsoft.com/office/powerpoint/2010/main" val="1128292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eaLnBrk="1" hangingPunct="1">
              <a:defRPr/>
            </a:pPr>
            <a:r>
              <a:rPr lang="en-US" altLang="ko-KR"/>
              <a:t>2</a:t>
            </a:r>
            <a:r>
              <a:rPr lang="ko-KR" altLang="en-US"/>
              <a:t>단집락추출법</a:t>
            </a:r>
          </a:p>
        </p:txBody>
      </p:sp>
      <p:sp>
        <p:nvSpPr>
          <p:cNvPr id="32773" name="Rectangle 3"/>
          <p:cNvSpPr>
            <a:spLocks noGrp="1" noChangeArrowheads="1"/>
          </p:cNvSpPr>
          <p:nvPr>
            <p:ph idx="1"/>
          </p:nvPr>
        </p:nvSpPr>
        <p:spPr>
          <a:xfrm>
            <a:off x="457200" y="1556792"/>
            <a:ext cx="8229600" cy="4321175"/>
          </a:xfrm>
        </p:spPr>
        <p:txBody>
          <a:bodyPr>
            <a:normAutofit fontScale="92500"/>
          </a:bodyPr>
          <a:lstStyle/>
          <a:p>
            <a:pPr eaLnBrk="1" hangingPunct="1"/>
            <a:r>
              <a:rPr lang="ko-KR" altLang="en-US" dirty="0"/>
              <a:t>정의</a:t>
            </a:r>
            <a:r>
              <a:rPr lang="en-US" altLang="ko-KR" dirty="0"/>
              <a:t>: </a:t>
            </a:r>
            <a:r>
              <a:rPr lang="ko-KR" altLang="en-US" dirty="0"/>
              <a:t>모집단의 </a:t>
            </a:r>
            <a:r>
              <a:rPr lang="ko-KR" altLang="en-US" dirty="0" err="1"/>
              <a:t>집락들</a:t>
            </a:r>
            <a:r>
              <a:rPr lang="ko-KR" altLang="en-US" dirty="0"/>
              <a:t> 중에서 </a:t>
            </a:r>
            <a:r>
              <a:rPr lang="ko-KR" altLang="en-US" b="1" dirty="0">
                <a:solidFill>
                  <a:srgbClr val="FF0000"/>
                </a:solidFill>
              </a:rPr>
              <a:t>표본 </a:t>
            </a:r>
            <a:r>
              <a:rPr lang="ko-KR" altLang="en-US" b="1" dirty="0" err="1">
                <a:solidFill>
                  <a:srgbClr val="FF0000"/>
                </a:solidFill>
              </a:rPr>
              <a:t>집락을</a:t>
            </a:r>
            <a:r>
              <a:rPr lang="ko-KR" altLang="en-US" b="1" dirty="0">
                <a:solidFill>
                  <a:srgbClr val="FF0000"/>
                </a:solidFill>
              </a:rPr>
              <a:t> 추출</a:t>
            </a:r>
            <a:r>
              <a:rPr lang="ko-KR" altLang="en-US" dirty="0"/>
              <a:t>하고</a:t>
            </a:r>
            <a:r>
              <a:rPr lang="en-US" altLang="ko-KR" dirty="0"/>
              <a:t>, </a:t>
            </a:r>
            <a:r>
              <a:rPr lang="ko-KR" altLang="en-US" dirty="0"/>
              <a:t>추출된 표본 </a:t>
            </a:r>
            <a:r>
              <a:rPr lang="ko-KR" altLang="en-US" dirty="0" err="1"/>
              <a:t>집락들</a:t>
            </a:r>
            <a:r>
              <a:rPr lang="ko-KR" altLang="en-US" dirty="0"/>
              <a:t> 중에서 </a:t>
            </a:r>
            <a:r>
              <a:rPr lang="ko-KR" altLang="en-US" b="1" dirty="0">
                <a:solidFill>
                  <a:srgbClr val="FF0000"/>
                </a:solidFill>
              </a:rPr>
              <a:t>일부 기본단위</a:t>
            </a:r>
            <a:r>
              <a:rPr lang="ko-KR" altLang="en-US" b="1" dirty="0"/>
              <a:t>들을 추출</a:t>
            </a:r>
            <a:r>
              <a:rPr lang="ko-KR" altLang="en-US" dirty="0"/>
              <a:t>하여 조사하는 방법</a:t>
            </a:r>
          </a:p>
          <a:p>
            <a:pPr eaLnBrk="1" hangingPunct="1"/>
            <a:endParaRPr lang="en-US" altLang="ko-KR" dirty="0"/>
          </a:p>
          <a:p>
            <a:pPr eaLnBrk="1" hangingPunct="1"/>
            <a:r>
              <a:rPr lang="ko-KR" altLang="en-US" dirty="0"/>
              <a:t>예</a:t>
            </a:r>
            <a:r>
              <a:rPr lang="en-US" altLang="ko-KR" dirty="0"/>
              <a:t>: </a:t>
            </a:r>
            <a:r>
              <a:rPr lang="ko-KR" altLang="en-US" dirty="0"/>
              <a:t>어느 지역 초등학생 중에서 </a:t>
            </a:r>
            <a:r>
              <a:rPr lang="en-US" altLang="ko-KR" b="1" dirty="0">
                <a:solidFill>
                  <a:srgbClr val="FF0000"/>
                </a:solidFill>
              </a:rPr>
              <a:t>B</a:t>
            </a:r>
            <a:r>
              <a:rPr lang="ko-KR" altLang="en-US" b="1" dirty="0">
                <a:solidFill>
                  <a:srgbClr val="FF0000"/>
                </a:solidFill>
              </a:rPr>
              <a:t>형 간염에 대한 면역이 있는 학생들의 비율 추정</a:t>
            </a:r>
          </a:p>
          <a:p>
            <a:pPr lvl="1" eaLnBrk="1" hangingPunct="1"/>
            <a:r>
              <a:rPr lang="ko-KR" altLang="en-US" dirty="0"/>
              <a:t>초등학생들에 대한 </a:t>
            </a:r>
            <a:r>
              <a:rPr lang="ko-KR" altLang="en-US" dirty="0" err="1"/>
              <a:t>추출틀</a:t>
            </a:r>
            <a:r>
              <a:rPr lang="en-US" altLang="ko-KR" dirty="0"/>
              <a:t>: </a:t>
            </a:r>
            <a:r>
              <a:rPr lang="ko-KR" altLang="en-US" dirty="0"/>
              <a:t>단순임의추출 가능</a:t>
            </a:r>
            <a:r>
              <a:rPr lang="en-US" altLang="ko-KR" dirty="0"/>
              <a:t>!</a:t>
            </a:r>
          </a:p>
          <a:p>
            <a:pPr lvl="1" eaLnBrk="1" hangingPunct="1"/>
            <a:r>
              <a:rPr lang="en-US" altLang="ko-KR" dirty="0"/>
              <a:t>PSU(primary sampling unit): </a:t>
            </a:r>
            <a:r>
              <a:rPr lang="ko-KR" altLang="en-US" b="1" dirty="0"/>
              <a:t>초등학교</a:t>
            </a:r>
            <a:r>
              <a:rPr lang="ko-KR" altLang="en-US" dirty="0"/>
              <a:t>에 대한 리스트</a:t>
            </a:r>
          </a:p>
          <a:p>
            <a:pPr lvl="1" eaLnBrk="1" hangingPunct="1"/>
            <a:r>
              <a:rPr lang="en-US" altLang="ko-KR" dirty="0"/>
              <a:t>SSU(secondary sampling unit): </a:t>
            </a:r>
            <a:r>
              <a:rPr lang="ko-KR" altLang="en-US" b="1" dirty="0"/>
              <a:t>학급</a:t>
            </a:r>
            <a:r>
              <a:rPr lang="ko-KR" altLang="en-US" dirty="0"/>
              <a:t>에 대한 리스트</a:t>
            </a:r>
            <a:endParaRPr lang="en-US" altLang="ko-KR" dirty="0"/>
          </a:p>
        </p:txBody>
      </p:sp>
      <p:sp>
        <p:nvSpPr>
          <p:cNvPr id="8"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32770"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32771" name="슬라이드 번호 개체 틀 5"/>
          <p:cNvSpPr>
            <a:spLocks noGrp="1"/>
          </p:cNvSpPr>
          <p:nvPr>
            <p:ph type="sldNum" sz="quarter" idx="12"/>
          </p:nvPr>
        </p:nvSpPr>
        <p:spPr>
          <a:noFill/>
        </p:spPr>
        <p:txBody>
          <a:bodyPr/>
          <a:lstStyle/>
          <a:p>
            <a:fld id="{64C9E359-EC4C-458E-B04C-B6E2974A2D61}" type="slidenum">
              <a:rPr lang="ko-KR" altLang="en-US" smtClean="0"/>
              <a:pPr/>
              <a:t>27</a:t>
            </a:fld>
            <a:endParaRPr lang="en-US" altLang="ko-K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hangingPunct="1">
              <a:defRPr/>
            </a:pPr>
            <a:r>
              <a:rPr lang="ko-KR" altLang="en-US" dirty="0" err="1"/>
              <a:t>집락추출법</a:t>
            </a:r>
            <a:r>
              <a:rPr lang="en-US" altLang="ko-KR" dirty="0"/>
              <a:t>: </a:t>
            </a:r>
            <a:r>
              <a:rPr lang="ko-KR" altLang="en-US" dirty="0"/>
              <a:t>자체가중설계</a:t>
            </a:r>
          </a:p>
        </p:txBody>
      </p:sp>
      <p:sp>
        <p:nvSpPr>
          <p:cNvPr id="33797" name="Rectangle 3"/>
          <p:cNvSpPr>
            <a:spLocks noGrp="1" noChangeArrowheads="1"/>
          </p:cNvSpPr>
          <p:nvPr>
            <p:ph idx="1"/>
          </p:nvPr>
        </p:nvSpPr>
        <p:spPr>
          <a:xfrm>
            <a:off x="457200" y="1476598"/>
            <a:ext cx="8229600" cy="4832722"/>
          </a:xfrm>
        </p:spPr>
        <p:txBody>
          <a:bodyPr>
            <a:normAutofit/>
          </a:bodyPr>
          <a:lstStyle/>
          <a:p>
            <a:pPr eaLnBrk="1" hangingPunct="1">
              <a:lnSpc>
                <a:spcPct val="90000"/>
              </a:lnSpc>
            </a:pPr>
            <a:r>
              <a:rPr lang="ko-KR" altLang="en-US" sz="2100" dirty="0"/>
              <a:t>정의</a:t>
            </a:r>
            <a:r>
              <a:rPr lang="en-US" altLang="ko-KR" sz="2100" dirty="0"/>
              <a:t>: </a:t>
            </a:r>
            <a:r>
              <a:rPr lang="ko-KR" altLang="en-US" sz="2100" b="1" dirty="0">
                <a:solidFill>
                  <a:srgbClr val="FF0000"/>
                </a:solidFill>
              </a:rPr>
              <a:t>표본 내의 모든 조사단위들이 같은 추출확률을 갖도록</a:t>
            </a:r>
            <a:r>
              <a:rPr lang="ko-KR" altLang="en-US" sz="2100" dirty="0"/>
              <a:t> 설계하는 것</a:t>
            </a:r>
          </a:p>
          <a:p>
            <a:pPr eaLnBrk="1" hangingPunct="1">
              <a:lnSpc>
                <a:spcPct val="90000"/>
              </a:lnSpc>
            </a:pPr>
            <a:endParaRPr lang="en-US" altLang="ko-KR" sz="2100" dirty="0"/>
          </a:p>
          <a:p>
            <a:pPr eaLnBrk="1" hangingPunct="1">
              <a:lnSpc>
                <a:spcPct val="90000"/>
              </a:lnSpc>
            </a:pPr>
            <a:r>
              <a:rPr lang="ko-KR" altLang="en-US" sz="2100" b="1" dirty="0" err="1">
                <a:solidFill>
                  <a:srgbClr val="FF0000"/>
                </a:solidFill>
              </a:rPr>
              <a:t>모수의</a:t>
            </a:r>
            <a:r>
              <a:rPr lang="ko-KR" altLang="en-US" sz="2100" b="1" dirty="0">
                <a:solidFill>
                  <a:srgbClr val="FF0000"/>
                </a:solidFill>
              </a:rPr>
              <a:t> </a:t>
            </a:r>
            <a:r>
              <a:rPr lang="ko-KR" altLang="en-US" sz="2100" b="1" dirty="0" err="1">
                <a:solidFill>
                  <a:srgbClr val="FF0000"/>
                </a:solidFill>
              </a:rPr>
              <a:t>추정량</a:t>
            </a:r>
            <a:r>
              <a:rPr lang="en-US" altLang="ko-KR" sz="2100" dirty="0"/>
              <a:t>=</a:t>
            </a:r>
            <a:r>
              <a:rPr lang="ko-KR" altLang="en-US" sz="2100" dirty="0"/>
              <a:t>추출된 조사단위에 부여된 </a:t>
            </a:r>
            <a:r>
              <a:rPr lang="ko-KR" altLang="en-US" sz="2100" b="1" dirty="0" err="1">
                <a:solidFill>
                  <a:srgbClr val="FF0000"/>
                </a:solidFill>
              </a:rPr>
              <a:t>가중값</a:t>
            </a:r>
            <a:r>
              <a:rPr lang="ko-KR" altLang="en-US" sz="2100" dirty="0" err="1"/>
              <a:t>과</a:t>
            </a:r>
            <a:r>
              <a:rPr lang="ko-KR" altLang="en-US" sz="2100" dirty="0"/>
              <a:t> 해당 조사단위의 </a:t>
            </a:r>
            <a:r>
              <a:rPr lang="ko-KR" altLang="en-US" sz="2100" b="1" dirty="0" err="1">
                <a:solidFill>
                  <a:srgbClr val="FF0000"/>
                </a:solidFill>
              </a:rPr>
              <a:t>관찰값</a:t>
            </a:r>
            <a:r>
              <a:rPr lang="ko-KR" altLang="en-US" sz="2100" dirty="0" err="1"/>
              <a:t>의</a:t>
            </a:r>
            <a:r>
              <a:rPr lang="ko-KR" altLang="en-US" sz="2100" dirty="0"/>
              <a:t> 함수</a:t>
            </a:r>
          </a:p>
          <a:p>
            <a:pPr lvl="1" eaLnBrk="1" hangingPunct="1">
              <a:lnSpc>
                <a:spcPct val="90000"/>
              </a:lnSpc>
            </a:pPr>
            <a:r>
              <a:rPr lang="ko-KR" altLang="en-US" sz="2000" dirty="0" err="1"/>
              <a:t>가중값은</a:t>
            </a:r>
            <a:r>
              <a:rPr lang="ko-KR" altLang="en-US" sz="2000" dirty="0"/>
              <a:t> </a:t>
            </a:r>
            <a:r>
              <a:rPr lang="ko-KR" altLang="en-US" sz="2000" b="1" dirty="0">
                <a:solidFill>
                  <a:srgbClr val="FF0000"/>
                </a:solidFill>
              </a:rPr>
              <a:t>추출확률의 역수</a:t>
            </a:r>
          </a:p>
          <a:p>
            <a:pPr lvl="1" eaLnBrk="1" hangingPunct="1">
              <a:lnSpc>
                <a:spcPct val="90000"/>
              </a:lnSpc>
            </a:pPr>
            <a:r>
              <a:rPr lang="ko-KR" altLang="en-US" sz="2000" dirty="0" err="1"/>
              <a:t>가중값은</a:t>
            </a:r>
            <a:r>
              <a:rPr lang="ko-KR" altLang="en-US" sz="2000" dirty="0"/>
              <a:t> 조사단위의 </a:t>
            </a:r>
            <a:r>
              <a:rPr lang="ko-KR" altLang="en-US" sz="2000" b="1" dirty="0" err="1">
                <a:solidFill>
                  <a:srgbClr val="FF0000"/>
                </a:solidFill>
              </a:rPr>
              <a:t>관찰값에</a:t>
            </a:r>
            <a:r>
              <a:rPr lang="ko-KR" altLang="en-US" sz="2000" b="1" dirty="0">
                <a:solidFill>
                  <a:srgbClr val="FF0000"/>
                </a:solidFill>
              </a:rPr>
              <a:t> 의존하지 않음</a:t>
            </a:r>
          </a:p>
          <a:p>
            <a:pPr eaLnBrk="1" hangingPunct="1">
              <a:lnSpc>
                <a:spcPct val="90000"/>
              </a:lnSpc>
            </a:pPr>
            <a:endParaRPr lang="en-US" altLang="ko-KR" sz="2100" dirty="0"/>
          </a:p>
          <a:p>
            <a:pPr eaLnBrk="1" hangingPunct="1">
              <a:lnSpc>
                <a:spcPct val="90000"/>
              </a:lnSpc>
            </a:pPr>
            <a:r>
              <a:rPr lang="en-US" altLang="ko-KR" sz="2100" dirty="0"/>
              <a:t>2</a:t>
            </a:r>
            <a:r>
              <a:rPr lang="ko-KR" altLang="en-US" sz="2100" dirty="0" err="1"/>
              <a:t>단계집락추출에서</a:t>
            </a:r>
            <a:r>
              <a:rPr lang="ko-KR" altLang="en-US" sz="2100" dirty="0"/>
              <a:t> 자체가중표본을 얻는 방법</a:t>
            </a:r>
          </a:p>
          <a:p>
            <a:pPr lvl="1" eaLnBrk="1" hangingPunct="1">
              <a:lnSpc>
                <a:spcPct val="90000"/>
              </a:lnSpc>
            </a:pPr>
            <a:r>
              <a:rPr lang="en-US" altLang="ko-KR" sz="2000" b="1" dirty="0">
                <a:solidFill>
                  <a:srgbClr val="FF0000"/>
                </a:solidFill>
              </a:rPr>
              <a:t>PSU</a:t>
            </a:r>
            <a:r>
              <a:rPr lang="ko-KR" altLang="en-US" sz="2000" b="1" dirty="0">
                <a:solidFill>
                  <a:srgbClr val="FF0000"/>
                </a:solidFill>
              </a:rPr>
              <a:t>를 등</a:t>
            </a:r>
            <a:r>
              <a:rPr lang="en-US" altLang="ko-KR" sz="2000" b="1" dirty="0">
                <a:solidFill>
                  <a:srgbClr val="FF0000"/>
                </a:solidFill>
              </a:rPr>
              <a:t>(</a:t>
            </a:r>
            <a:r>
              <a:rPr lang="ko-KR" altLang="en-US" sz="2000" b="1" dirty="0">
                <a:solidFill>
                  <a:srgbClr val="FF0000"/>
                </a:solidFill>
              </a:rPr>
              <a:t>等</a:t>
            </a:r>
            <a:r>
              <a:rPr lang="en-US" altLang="ko-KR" sz="2000" b="1" dirty="0">
                <a:solidFill>
                  <a:srgbClr val="FF0000"/>
                </a:solidFill>
              </a:rPr>
              <a:t>)</a:t>
            </a:r>
            <a:r>
              <a:rPr lang="ko-KR" altLang="en-US" sz="2000" b="1" dirty="0">
                <a:solidFill>
                  <a:srgbClr val="FF0000"/>
                </a:solidFill>
              </a:rPr>
              <a:t>확률</a:t>
            </a:r>
            <a:r>
              <a:rPr lang="ko-KR" altLang="en-US" sz="2000" dirty="0"/>
              <a:t>로 추출</a:t>
            </a:r>
          </a:p>
          <a:p>
            <a:pPr lvl="1" eaLnBrk="1" hangingPunct="1">
              <a:lnSpc>
                <a:spcPct val="90000"/>
              </a:lnSpc>
            </a:pPr>
            <a:r>
              <a:rPr lang="en-US" altLang="ko-KR" sz="2000" b="1" dirty="0">
                <a:solidFill>
                  <a:srgbClr val="FF0000"/>
                </a:solidFill>
              </a:rPr>
              <a:t>PSU</a:t>
            </a:r>
            <a:r>
              <a:rPr lang="ko-KR" altLang="en-US" sz="2000" b="1" dirty="0">
                <a:solidFill>
                  <a:srgbClr val="FF0000"/>
                </a:solidFill>
              </a:rPr>
              <a:t>를 확률비례</a:t>
            </a:r>
            <a:r>
              <a:rPr lang="ko-KR" altLang="en-US" sz="2000" b="1" dirty="0"/>
              <a:t>로 </a:t>
            </a:r>
            <a:r>
              <a:rPr lang="ko-KR" altLang="en-US" sz="2000" dirty="0"/>
              <a:t>추출</a:t>
            </a:r>
          </a:p>
          <a:p>
            <a:pPr lvl="2" eaLnBrk="1" hangingPunct="1">
              <a:lnSpc>
                <a:spcPct val="90000"/>
              </a:lnSpc>
            </a:pPr>
            <a:r>
              <a:rPr lang="ko-KR" altLang="en-US" sz="1800" dirty="0"/>
              <a:t>각 </a:t>
            </a:r>
            <a:r>
              <a:rPr lang="en-US" altLang="ko-KR" sz="1800" dirty="0"/>
              <a:t>PSU </a:t>
            </a:r>
            <a:r>
              <a:rPr lang="ko-KR" altLang="en-US" sz="1800" dirty="0"/>
              <a:t>내의 </a:t>
            </a:r>
            <a:r>
              <a:rPr lang="ko-KR" altLang="en-US" sz="1800" dirty="0" err="1"/>
              <a:t>집락의</a:t>
            </a:r>
            <a:r>
              <a:rPr lang="ko-KR" altLang="en-US" sz="1800" dirty="0"/>
              <a:t> 크기를 알 때 사용 가능</a:t>
            </a:r>
          </a:p>
          <a:p>
            <a:pPr lvl="2" eaLnBrk="1" hangingPunct="1">
              <a:lnSpc>
                <a:spcPct val="90000"/>
              </a:lnSpc>
            </a:pPr>
            <a:r>
              <a:rPr lang="ko-KR" altLang="en-US" sz="1800" dirty="0"/>
              <a:t>각 </a:t>
            </a:r>
            <a:r>
              <a:rPr lang="en-US" altLang="ko-KR" sz="1800" dirty="0"/>
              <a:t>PSU </a:t>
            </a:r>
            <a:r>
              <a:rPr lang="ko-KR" altLang="en-US" sz="1800" dirty="0"/>
              <a:t>내의 </a:t>
            </a:r>
            <a:r>
              <a:rPr lang="ko-KR" altLang="en-US" sz="1800" dirty="0" err="1"/>
              <a:t>집락의</a:t>
            </a:r>
            <a:r>
              <a:rPr lang="ko-KR" altLang="en-US" sz="1800" dirty="0"/>
              <a:t> 크기가 심하게 다를 때 사용</a:t>
            </a:r>
          </a:p>
          <a:p>
            <a:pPr lvl="2" eaLnBrk="1" hangingPunct="1">
              <a:lnSpc>
                <a:spcPct val="90000"/>
              </a:lnSpc>
            </a:pPr>
            <a:r>
              <a:rPr lang="en-US" altLang="ko-KR" sz="1800" dirty="0"/>
              <a:t>BUT, </a:t>
            </a:r>
            <a:r>
              <a:rPr lang="ko-KR" altLang="en-US" sz="1800" b="1" dirty="0" err="1">
                <a:solidFill>
                  <a:srgbClr val="FF0000"/>
                </a:solidFill>
              </a:rPr>
              <a:t>단순집락확률비례추출은</a:t>
            </a:r>
            <a:r>
              <a:rPr lang="ko-KR" altLang="en-US" sz="1800" b="1" dirty="0">
                <a:solidFill>
                  <a:srgbClr val="FF0000"/>
                </a:solidFill>
              </a:rPr>
              <a:t> 자체가중설계가 아님</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33794"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33795" name="슬라이드 번호 개체 틀 5"/>
          <p:cNvSpPr>
            <a:spLocks noGrp="1"/>
          </p:cNvSpPr>
          <p:nvPr>
            <p:ph type="sldNum" sz="quarter" idx="12"/>
          </p:nvPr>
        </p:nvSpPr>
        <p:spPr>
          <a:noFill/>
        </p:spPr>
        <p:txBody>
          <a:bodyPr/>
          <a:lstStyle/>
          <a:p>
            <a:fld id="{AF2383E5-54CD-4748-9B54-A4CBE8D37B91}" type="slidenum">
              <a:rPr lang="ko-KR" altLang="en-US" smtClean="0"/>
              <a:pPr/>
              <a:t>28</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ko-KR" altLang="en-US" dirty="0"/>
              <a:t>통계조사</a:t>
            </a:r>
          </a:p>
        </p:txBody>
      </p:sp>
      <p:sp>
        <p:nvSpPr>
          <p:cNvPr id="18438" name="Rectangle 3"/>
          <p:cNvSpPr>
            <a:spLocks noGrp="1" noChangeArrowheads="1"/>
          </p:cNvSpPr>
          <p:nvPr>
            <p:ph idx="1"/>
          </p:nvPr>
        </p:nvSpPr>
        <p:spPr>
          <a:xfrm>
            <a:off x="457200" y="1628800"/>
            <a:ext cx="8229600" cy="4184650"/>
          </a:xfrm>
        </p:spPr>
        <p:txBody>
          <a:bodyPr>
            <a:normAutofit fontScale="92500" lnSpcReduction="10000"/>
          </a:bodyPr>
          <a:lstStyle/>
          <a:p>
            <a:pPr eaLnBrk="1" hangingPunct="1">
              <a:lnSpc>
                <a:spcPct val="80000"/>
              </a:lnSpc>
            </a:pPr>
            <a:r>
              <a:rPr lang="ko-KR" altLang="en-US" sz="1800" dirty="0"/>
              <a:t>통계</a:t>
            </a:r>
            <a:r>
              <a:rPr lang="en-US" altLang="ko-KR" sz="1800" dirty="0"/>
              <a:t>(statistics): </a:t>
            </a:r>
            <a:r>
              <a:rPr lang="ko-KR" altLang="en-US" sz="1800" b="1" dirty="0">
                <a:solidFill>
                  <a:srgbClr val="FF0000"/>
                </a:solidFill>
              </a:rPr>
              <a:t>어떤 집단의 특성을 수량화</a:t>
            </a:r>
            <a:r>
              <a:rPr lang="ko-KR" altLang="en-US" sz="1800" dirty="0"/>
              <a:t>하여 나타내 주는 것</a:t>
            </a:r>
          </a:p>
          <a:p>
            <a:pPr eaLnBrk="1" hangingPunct="1">
              <a:lnSpc>
                <a:spcPct val="80000"/>
              </a:lnSpc>
            </a:pPr>
            <a:endParaRPr lang="en-US" altLang="ko-KR" sz="1800" dirty="0"/>
          </a:p>
          <a:p>
            <a:pPr eaLnBrk="1" hangingPunct="1">
              <a:lnSpc>
                <a:spcPct val="80000"/>
              </a:lnSpc>
            </a:pPr>
            <a:r>
              <a:rPr lang="ko-KR" altLang="en-US" sz="1800" dirty="0"/>
              <a:t>자료수집 방법 두 가지</a:t>
            </a:r>
          </a:p>
          <a:p>
            <a:pPr lvl="1" eaLnBrk="1" hangingPunct="1">
              <a:lnSpc>
                <a:spcPct val="80000"/>
              </a:lnSpc>
            </a:pPr>
            <a:r>
              <a:rPr lang="ko-KR" altLang="en-US" sz="1600" dirty="0"/>
              <a:t>실험</a:t>
            </a:r>
            <a:r>
              <a:rPr lang="en-US" altLang="ko-KR" sz="1600" dirty="0"/>
              <a:t>(experiment)</a:t>
            </a:r>
          </a:p>
          <a:p>
            <a:pPr lvl="1" eaLnBrk="1" hangingPunct="1">
              <a:lnSpc>
                <a:spcPct val="80000"/>
              </a:lnSpc>
            </a:pPr>
            <a:r>
              <a:rPr lang="ko-KR" altLang="en-US" sz="1600" b="1" dirty="0">
                <a:solidFill>
                  <a:srgbClr val="FF0000"/>
                </a:solidFill>
              </a:rPr>
              <a:t>조사</a:t>
            </a:r>
            <a:r>
              <a:rPr lang="en-US" altLang="ko-KR" sz="1600" dirty="0"/>
              <a:t>(survey)</a:t>
            </a:r>
          </a:p>
          <a:p>
            <a:pPr eaLnBrk="1" hangingPunct="1">
              <a:lnSpc>
                <a:spcPct val="80000"/>
              </a:lnSpc>
            </a:pPr>
            <a:endParaRPr lang="en-US" altLang="ko-KR" sz="1800" dirty="0"/>
          </a:p>
          <a:p>
            <a:pPr eaLnBrk="1" hangingPunct="1">
              <a:lnSpc>
                <a:spcPct val="80000"/>
              </a:lnSpc>
            </a:pPr>
            <a:r>
              <a:rPr lang="ko-KR" altLang="en-US" sz="1800" dirty="0"/>
              <a:t>두 가지 조사 방법</a:t>
            </a:r>
          </a:p>
          <a:p>
            <a:pPr lvl="1" eaLnBrk="1" hangingPunct="1">
              <a:lnSpc>
                <a:spcPct val="80000"/>
              </a:lnSpc>
            </a:pPr>
            <a:r>
              <a:rPr lang="ko-KR" altLang="en-US" sz="1600" dirty="0"/>
              <a:t>전수조사</a:t>
            </a:r>
            <a:r>
              <a:rPr lang="en-US" altLang="ko-KR" sz="1600" dirty="0"/>
              <a:t>(complete enumeration)</a:t>
            </a:r>
          </a:p>
          <a:p>
            <a:pPr lvl="1" eaLnBrk="1" hangingPunct="1">
              <a:lnSpc>
                <a:spcPct val="80000"/>
              </a:lnSpc>
            </a:pPr>
            <a:r>
              <a:rPr lang="ko-KR" altLang="en-US" sz="1600" b="1" dirty="0">
                <a:solidFill>
                  <a:srgbClr val="FF0000"/>
                </a:solidFill>
              </a:rPr>
              <a:t>표본조사</a:t>
            </a:r>
            <a:r>
              <a:rPr lang="en-US" altLang="ko-KR" sz="1600" dirty="0"/>
              <a:t>(sample survey)</a:t>
            </a:r>
          </a:p>
          <a:p>
            <a:pPr eaLnBrk="1" hangingPunct="1">
              <a:lnSpc>
                <a:spcPct val="80000"/>
              </a:lnSpc>
            </a:pPr>
            <a:endParaRPr lang="en-US" altLang="ko-KR" sz="1800" dirty="0"/>
          </a:p>
          <a:p>
            <a:pPr eaLnBrk="1" hangingPunct="1">
              <a:lnSpc>
                <a:spcPct val="80000"/>
              </a:lnSpc>
            </a:pPr>
            <a:r>
              <a:rPr lang="ko-KR" altLang="en-US" sz="1800" dirty="0"/>
              <a:t>대표적인 통계조사</a:t>
            </a:r>
          </a:p>
          <a:p>
            <a:pPr lvl="1" eaLnBrk="1" hangingPunct="1">
              <a:lnSpc>
                <a:spcPct val="80000"/>
              </a:lnSpc>
            </a:pPr>
            <a:r>
              <a:rPr lang="ko-KR" altLang="en-US" sz="1600" dirty="0" err="1"/>
              <a:t>인구주택총조사</a:t>
            </a:r>
            <a:r>
              <a:rPr lang="en-US" altLang="ko-KR" sz="1600" dirty="0"/>
              <a:t>(census)</a:t>
            </a:r>
          </a:p>
          <a:p>
            <a:pPr lvl="1" eaLnBrk="1" hangingPunct="1">
              <a:lnSpc>
                <a:spcPct val="80000"/>
              </a:lnSpc>
            </a:pPr>
            <a:r>
              <a:rPr lang="ko-KR" altLang="en-US" sz="1600" dirty="0"/>
              <a:t>각종 여론조사</a:t>
            </a:r>
          </a:p>
          <a:p>
            <a:pPr lvl="1" eaLnBrk="1" hangingPunct="1">
              <a:lnSpc>
                <a:spcPct val="80000"/>
              </a:lnSpc>
            </a:pPr>
            <a:r>
              <a:rPr lang="en-US" altLang="ko-KR" sz="1600" dirty="0"/>
              <a:t>TV </a:t>
            </a:r>
            <a:r>
              <a:rPr lang="ko-KR" altLang="en-US" sz="1600" dirty="0"/>
              <a:t>시청률조사</a:t>
            </a:r>
            <a:endParaRPr lang="en-US" altLang="ko-KR" sz="1600" dirty="0"/>
          </a:p>
          <a:p>
            <a:pPr lvl="1" eaLnBrk="1" hangingPunct="1">
              <a:lnSpc>
                <a:spcPct val="80000"/>
              </a:lnSpc>
            </a:pPr>
            <a:r>
              <a:rPr lang="ko-KR" altLang="en-US" sz="1600" dirty="0"/>
              <a:t>마케팅조사</a:t>
            </a:r>
            <a:endParaRPr lang="ko-KR" altLang="en-US" sz="1800" dirty="0"/>
          </a:p>
          <a:p>
            <a:pPr eaLnBrk="1" hangingPunct="1">
              <a:lnSpc>
                <a:spcPct val="80000"/>
              </a:lnSpc>
            </a:pPr>
            <a:endParaRPr lang="en-US" altLang="ko-KR" sz="1800" dirty="0"/>
          </a:p>
          <a:p>
            <a:pPr eaLnBrk="1" hangingPunct="1">
              <a:lnSpc>
                <a:spcPct val="80000"/>
              </a:lnSpc>
            </a:pPr>
            <a:r>
              <a:rPr lang="ko-KR" altLang="en-US" sz="1800" dirty="0"/>
              <a:t>기원</a:t>
            </a:r>
            <a:r>
              <a:rPr lang="en-US" altLang="ko-KR" sz="1800" dirty="0"/>
              <a:t>: BC 1500</a:t>
            </a:r>
            <a:r>
              <a:rPr lang="ko-KR" altLang="en-US" sz="1800" dirty="0"/>
              <a:t>경 모세가 이스라엘 백성을 출애굽 시킨 후 이스라엘 백성의 인구조사 </a:t>
            </a:r>
            <a:r>
              <a:rPr lang="en-US" altLang="ko-KR" sz="1800" dirty="0"/>
              <a:t>(</a:t>
            </a:r>
            <a:r>
              <a:rPr lang="ko-KR" altLang="en-US" sz="1800" dirty="0"/>
              <a:t>구약 민수기</a:t>
            </a:r>
            <a:r>
              <a:rPr lang="en-US" altLang="ko-KR" sz="1800" dirty="0"/>
              <a:t>)</a:t>
            </a:r>
          </a:p>
        </p:txBody>
      </p:sp>
      <p:sp>
        <p:nvSpPr>
          <p:cNvPr id="4"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18435"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18436" name="슬라이드 번호 개체 틀 5"/>
          <p:cNvSpPr>
            <a:spLocks noGrp="1"/>
          </p:cNvSpPr>
          <p:nvPr>
            <p:ph type="sldNum" sz="quarter" idx="12"/>
          </p:nvPr>
        </p:nvSpPr>
        <p:spPr>
          <a:noFill/>
        </p:spPr>
        <p:txBody>
          <a:bodyPr/>
          <a:lstStyle/>
          <a:p>
            <a:fld id="{7B2DD57B-A2ED-4C1E-B143-7318CE9AA54A}" type="slidenum">
              <a:rPr lang="ko-KR" altLang="en-US" smtClean="0"/>
              <a:pPr/>
              <a:t>2</a:t>
            </a:fld>
            <a:endParaRPr lang="en-US" altLang="ko-K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a:t>자체가중설계 사례</a:t>
            </a: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a:bodyPr>
              <a:lstStyle/>
              <a:p>
                <a:r>
                  <a:rPr lang="ko-KR" altLang="en-US" dirty="0"/>
                  <a:t>모집단의 가구 수가 </a:t>
                </a:r>
                <a14:m>
                  <m:oMath xmlns:m="http://schemas.openxmlformats.org/officeDocument/2006/math">
                    <m:r>
                      <a:rPr lang="en-US" altLang="ko-KR" b="0" i="1" smtClean="0">
                        <a:latin typeface="Cambria Math" panose="02040503050406030204" pitchFamily="18" charset="0"/>
                      </a:rPr>
                      <m:t>𝑁</m:t>
                    </m:r>
                    <m:r>
                      <a:rPr lang="en-US" altLang="ko-KR" b="0" i="1" smtClean="0">
                        <a:latin typeface="Cambria Math" panose="02040503050406030204" pitchFamily="18" charset="0"/>
                      </a:rPr>
                      <m:t>=2160</m:t>
                    </m:r>
                  </m:oMath>
                </a14:m>
                <a:r>
                  <a:rPr lang="ko-KR" altLang="en-US" dirty="0"/>
                  <a:t>인 어느 지역에서 </a:t>
                </a:r>
                <a14:m>
                  <m:oMath xmlns:m="http://schemas.openxmlformats.org/officeDocument/2006/math">
                    <m:r>
                      <a:rPr lang="en-US" altLang="ko-KR" b="0" i="1" smtClean="0">
                        <a:latin typeface="Cambria Math" panose="02040503050406030204" pitchFamily="18" charset="0"/>
                      </a:rPr>
                      <m:t>𝑛</m:t>
                    </m:r>
                    <m:r>
                      <a:rPr lang="en-US" altLang="ko-KR" b="0" i="1" smtClean="0">
                        <a:latin typeface="Cambria Math" panose="02040503050406030204" pitchFamily="18" charset="0"/>
                      </a:rPr>
                      <m:t>=36</m:t>
                    </m:r>
                  </m:oMath>
                </a14:m>
                <a:r>
                  <a:rPr lang="ko-KR" altLang="en-US" dirty="0"/>
                  <a:t>가구를 추출 확률이 같도록 </a:t>
                </a:r>
                <a:r>
                  <a:rPr lang="ko-KR" altLang="en-US" dirty="0" err="1"/>
                  <a:t>표본추출하여</a:t>
                </a:r>
                <a:r>
                  <a:rPr lang="ko-KR" altLang="en-US" dirty="0"/>
                  <a:t> 조사하려고 한다</a:t>
                </a:r>
                <a:r>
                  <a:rPr lang="en-US" altLang="ko-KR" dirty="0"/>
                  <a:t>. </a:t>
                </a:r>
              </a:p>
              <a:p>
                <a:r>
                  <a:rPr lang="en-US" altLang="ko-KR" dirty="0"/>
                  <a:t>Q: </a:t>
                </a:r>
                <a:r>
                  <a:rPr lang="ko-KR" altLang="en-US" dirty="0"/>
                  <a:t>표본으로 추출된 각 </a:t>
                </a:r>
                <a:r>
                  <a:rPr lang="en-US" altLang="ko-KR" dirty="0"/>
                  <a:t>PSU</a:t>
                </a:r>
                <a:r>
                  <a:rPr lang="ko-KR" altLang="en-US" dirty="0"/>
                  <a:t>에서 </a:t>
                </a:r>
                <a:r>
                  <a:rPr lang="en-US" altLang="ko-KR" dirty="0"/>
                  <a:t>12</a:t>
                </a:r>
                <a:r>
                  <a:rPr lang="ko-KR" altLang="en-US" dirty="0" err="1"/>
                  <a:t>가구씩을</a:t>
                </a:r>
                <a:r>
                  <a:rPr lang="ko-KR" altLang="en-US" dirty="0"/>
                  <a:t> 추출하는 자체가중설계를</a:t>
                </a:r>
                <a:r>
                  <a:rPr lang="en-US" altLang="ko-KR" dirty="0"/>
                  <a:t> </a:t>
                </a:r>
                <a:r>
                  <a:rPr lang="ko-KR" altLang="en-US" dirty="0"/>
                  <a:t>하라</a:t>
                </a:r>
                <a:r>
                  <a:rPr lang="en-US" altLang="ko-KR" dirty="0"/>
                  <a:t>.</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a:blip r:embed="rId2"/>
                <a:stretch>
                  <a:fillRect l="-963" t="-1617"/>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pPr>
              <a:defRPr/>
            </a:pPr>
            <a:r>
              <a:rPr lang="en-US" altLang="ko-KR"/>
              <a:t>May </a:t>
            </a:r>
            <a:r>
              <a:rPr lang="is-IS" altLang="ko-KR"/>
              <a:t>25, 2017</a:t>
            </a:r>
            <a:endParaRPr lang="en-US" altLang="ko-KR" dirty="0"/>
          </a:p>
        </p:txBody>
      </p:sp>
      <p:sp>
        <p:nvSpPr>
          <p:cNvPr id="5" name="바닥글 개체 틀 4"/>
          <p:cNvSpPr>
            <a:spLocks noGrp="1"/>
          </p:cNvSpPr>
          <p:nvPr>
            <p:ph type="ftr" sz="quarter" idx="11"/>
          </p:nvPr>
        </p:nvSpPr>
        <p:spPr/>
        <p:txBody>
          <a:bodyPr/>
          <a:lstStyle/>
          <a:p>
            <a:pPr>
              <a:defRPr/>
            </a:pPr>
            <a:r>
              <a:rPr lang="ko-KR" altLang="en-US"/>
              <a:t>표본추출법과 사례연구</a:t>
            </a:r>
            <a:endParaRPr lang="en-US" altLang="ko-KR" dirty="0"/>
          </a:p>
        </p:txBody>
      </p:sp>
      <p:sp>
        <p:nvSpPr>
          <p:cNvPr id="6" name="슬라이드 번호 개체 틀 5"/>
          <p:cNvSpPr>
            <a:spLocks noGrp="1"/>
          </p:cNvSpPr>
          <p:nvPr>
            <p:ph type="sldNum" sz="quarter" idx="12"/>
          </p:nvPr>
        </p:nvSpPr>
        <p:spPr/>
        <p:txBody>
          <a:bodyPr/>
          <a:lstStyle/>
          <a:p>
            <a:pPr>
              <a:defRPr/>
            </a:pPr>
            <a:fld id="{46A7BEE7-F3E8-4A29-934D-751A7675E4AA}" type="slidenum">
              <a:rPr lang="ko-KR" altLang="en-US" smtClean="0"/>
              <a:pPr>
                <a:defRPr/>
              </a:pPr>
              <a:t>29</a:t>
            </a:fld>
            <a:endParaRPr lang="en-US" altLang="ko-KR"/>
          </a:p>
        </p:txBody>
      </p:sp>
    </p:spTree>
    <p:extLst>
      <p:ext uri="{BB962C8B-B14F-4D97-AF65-F5344CB8AC3E}">
        <p14:creationId xmlns:p14="http://schemas.microsoft.com/office/powerpoint/2010/main" val="450342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a:t>자체가중설계 사례</a:t>
            </a:r>
          </a:p>
        </p:txBody>
      </p:sp>
      <mc:AlternateContent xmlns:mc="http://schemas.openxmlformats.org/markup-compatibility/2006" xmlns:a14="http://schemas.microsoft.com/office/drawing/2010/main">
        <mc:Choice Requires="a14">
          <p:sp>
            <p:nvSpPr>
              <p:cNvPr id="3" name="내용 개체 틀 2"/>
              <p:cNvSpPr>
                <a:spLocks noGrp="1"/>
              </p:cNvSpPr>
              <p:nvPr>
                <p:ph sz="half" idx="1"/>
              </p:nvPr>
            </p:nvSpPr>
            <p:spPr>
              <a:xfrm>
                <a:off x="457200" y="1600200"/>
                <a:ext cx="4402832" cy="4525963"/>
              </a:xfrm>
            </p:spPr>
            <p:txBody>
              <a:bodyPr>
                <a:normAutofit/>
              </a:bodyPr>
              <a:lstStyle/>
              <a:p>
                <a:r>
                  <a:rPr lang="en-US" altLang="ko-KR" dirty="0"/>
                  <a:t>A: </a:t>
                </a:r>
              </a:p>
              <a:p>
                <a:pPr lvl="1"/>
                <a:r>
                  <a:rPr lang="en-US" altLang="ko-KR" dirty="0"/>
                  <a:t>1</a:t>
                </a:r>
                <a:r>
                  <a:rPr lang="ko-KR" altLang="en-US" dirty="0"/>
                  <a:t>단계에서 확률비례추출법에 따라 추출되는 </a:t>
                </a:r>
                <a:r>
                  <a:rPr lang="en-US" altLang="ko-KR" dirty="0"/>
                  <a:t>PSU</a:t>
                </a:r>
                <a:r>
                  <a:rPr lang="ko-KR" altLang="en-US" dirty="0"/>
                  <a:t>의 수는 </a:t>
                </a:r>
                <a14:m>
                  <m:oMath xmlns:m="http://schemas.openxmlformats.org/officeDocument/2006/math">
                    <m:f>
                      <m:fPr>
                        <m:ctrlPr>
                          <a:rPr lang="en-US" altLang="ko-KR" i="1">
                            <a:latin typeface="Cambria Math" panose="02040503050406030204" pitchFamily="18" charset="0"/>
                          </a:rPr>
                        </m:ctrlPr>
                      </m:fPr>
                      <m:num>
                        <m:r>
                          <a:rPr lang="en-US" altLang="ko-KR" i="1">
                            <a:latin typeface="Cambria Math" panose="02040503050406030204" pitchFamily="18" charset="0"/>
                          </a:rPr>
                          <m:t>36</m:t>
                        </m:r>
                      </m:num>
                      <m:den>
                        <m:r>
                          <a:rPr lang="en-US" altLang="ko-KR" i="1">
                            <a:latin typeface="Cambria Math" panose="02040503050406030204" pitchFamily="18" charset="0"/>
                          </a:rPr>
                          <m:t>12</m:t>
                        </m:r>
                      </m:den>
                    </m:f>
                    <m:r>
                      <a:rPr lang="en-US" altLang="ko-KR" i="1">
                        <a:latin typeface="Cambria Math" panose="02040503050406030204" pitchFamily="18" charset="0"/>
                      </a:rPr>
                      <m:t>=3</m:t>
                    </m:r>
                  </m:oMath>
                </a14:m>
                <a:r>
                  <a:rPr lang="ko-KR" altLang="en-US" dirty="0"/>
                  <a:t>이다</a:t>
                </a:r>
                <a:r>
                  <a:rPr lang="en-US" altLang="ko-KR" dirty="0"/>
                  <a:t>. </a:t>
                </a:r>
              </a:p>
              <a:p>
                <a:pPr lvl="1"/>
                <a:r>
                  <a:rPr lang="ko-KR" altLang="en-US" dirty="0"/>
                  <a:t>따라서 누적합을 이용하여 확률비례추출법으로 </a:t>
                </a:r>
                <a:r>
                  <a:rPr lang="en-US" altLang="ko-KR" dirty="0"/>
                  <a:t>3</a:t>
                </a:r>
                <a:r>
                  <a:rPr lang="ko-KR" altLang="en-US" dirty="0"/>
                  <a:t>개의 </a:t>
                </a:r>
                <a:r>
                  <a:rPr lang="en-US" altLang="ko-KR" dirty="0"/>
                  <a:t>PSU</a:t>
                </a:r>
                <a:r>
                  <a:rPr lang="ko-KR" altLang="en-US" dirty="0"/>
                  <a:t>를 추출한다</a:t>
                </a:r>
                <a:r>
                  <a:rPr lang="en-US" altLang="ko-KR" dirty="0"/>
                  <a:t>.</a:t>
                </a:r>
              </a:p>
              <a:p>
                <a:pPr lvl="1"/>
                <a:r>
                  <a:rPr lang="ko-KR" altLang="en-US" dirty="0"/>
                  <a:t>표본 </a:t>
                </a:r>
                <a:r>
                  <a:rPr lang="en-US" altLang="ko-KR" dirty="0"/>
                  <a:t>PSU</a:t>
                </a:r>
                <a:r>
                  <a:rPr lang="ko-KR" altLang="en-US" dirty="0"/>
                  <a:t>에서 </a:t>
                </a:r>
                <a:r>
                  <a:rPr lang="en-US" altLang="ko-KR" dirty="0"/>
                  <a:t>12</a:t>
                </a:r>
                <a:r>
                  <a:rPr lang="ko-KR" altLang="en-US" dirty="0" err="1"/>
                  <a:t>가구씩을</a:t>
                </a:r>
                <a:r>
                  <a:rPr lang="ko-KR" altLang="en-US" dirty="0"/>
                  <a:t> </a:t>
                </a:r>
                <a:r>
                  <a:rPr lang="ko-KR" altLang="en-US" dirty="0" err="1"/>
                  <a:t>단순임의추출한다</a:t>
                </a:r>
                <a:r>
                  <a:rPr lang="en-US" altLang="ko-KR" dirty="0"/>
                  <a:t>.</a:t>
                </a:r>
              </a:p>
            </p:txBody>
          </p:sp>
        </mc:Choice>
        <mc:Fallback xmlns="">
          <p:sp>
            <p:nvSpPr>
              <p:cNvPr id="3" name="내용 개체 틀 2"/>
              <p:cNvSpPr>
                <a:spLocks noGrp="1" noRot="1" noChangeAspect="1" noMove="1" noResize="1" noEditPoints="1" noAdjustHandles="1" noChangeArrowheads="1" noChangeShapeType="1" noTextEdit="1"/>
              </p:cNvSpPr>
              <p:nvPr>
                <p:ph sz="half" idx="1"/>
              </p:nvPr>
            </p:nvSpPr>
            <p:spPr>
              <a:xfrm>
                <a:off x="457200" y="1600200"/>
                <a:ext cx="4402832" cy="4525963"/>
              </a:xfrm>
              <a:blipFill rotWithShape="0">
                <a:blip r:embed="rId2"/>
                <a:stretch>
                  <a:fillRect l="-1524" t="-1482" r="-1662"/>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pPr>
              <a:defRPr/>
            </a:pPr>
            <a:r>
              <a:rPr lang="en-US" altLang="ko-KR"/>
              <a:t>May </a:t>
            </a:r>
            <a:r>
              <a:rPr lang="is-IS" altLang="ko-KR"/>
              <a:t>25, 2017</a:t>
            </a:r>
            <a:endParaRPr lang="en-US" altLang="ko-KR" dirty="0"/>
          </a:p>
        </p:txBody>
      </p:sp>
      <p:sp>
        <p:nvSpPr>
          <p:cNvPr id="5" name="바닥글 개체 틀 4"/>
          <p:cNvSpPr>
            <a:spLocks noGrp="1"/>
          </p:cNvSpPr>
          <p:nvPr>
            <p:ph type="ftr" sz="quarter" idx="11"/>
          </p:nvPr>
        </p:nvSpPr>
        <p:spPr/>
        <p:txBody>
          <a:bodyPr/>
          <a:lstStyle/>
          <a:p>
            <a:pPr>
              <a:defRPr/>
            </a:pPr>
            <a:r>
              <a:rPr lang="ko-KR" altLang="en-US"/>
              <a:t>표본추출법과 사례연구</a:t>
            </a:r>
            <a:endParaRPr lang="en-US" altLang="ko-KR" dirty="0"/>
          </a:p>
        </p:txBody>
      </p:sp>
      <p:sp>
        <p:nvSpPr>
          <p:cNvPr id="6" name="슬라이드 번호 개체 틀 5"/>
          <p:cNvSpPr>
            <a:spLocks noGrp="1"/>
          </p:cNvSpPr>
          <p:nvPr>
            <p:ph type="sldNum" sz="quarter" idx="12"/>
          </p:nvPr>
        </p:nvSpPr>
        <p:spPr/>
        <p:txBody>
          <a:bodyPr/>
          <a:lstStyle/>
          <a:p>
            <a:pPr>
              <a:defRPr/>
            </a:pPr>
            <a:fld id="{46A7BEE7-F3E8-4A29-934D-751A7675E4AA}" type="slidenum">
              <a:rPr lang="ko-KR" altLang="en-US" smtClean="0"/>
              <a:pPr>
                <a:defRPr/>
              </a:pPr>
              <a:t>30</a:t>
            </a:fld>
            <a:endParaRPr lang="en-US" altLang="ko-KR"/>
          </a:p>
        </p:txBody>
      </p:sp>
      <p:graphicFrame>
        <p:nvGraphicFramePr>
          <p:cNvPr id="10" name="내용 개체 틀 9"/>
          <p:cNvGraphicFramePr>
            <a:graphicFrameLocks noGrp="1"/>
          </p:cNvGraphicFramePr>
          <p:nvPr>
            <p:ph sz="half" idx="2"/>
            <p:extLst>
              <p:ext uri="{D42A27DB-BD31-4B8C-83A1-F6EECF244321}">
                <p14:modId xmlns:p14="http://schemas.microsoft.com/office/powerpoint/2010/main" val="1427770338"/>
              </p:ext>
            </p:extLst>
          </p:nvPr>
        </p:nvGraphicFramePr>
        <p:xfrm>
          <a:off x="5004048" y="1816824"/>
          <a:ext cx="3682752" cy="4348480"/>
        </p:xfrm>
        <a:graphic>
          <a:graphicData uri="http://schemas.openxmlformats.org/drawingml/2006/table">
            <a:tbl>
              <a:tblPr firstRow="1" bandRow="1">
                <a:tableStyleId>{5C22544A-7EE6-4342-B048-85BDC9FD1C3A}</a:tableStyleId>
              </a:tblPr>
              <a:tblGrid>
                <a:gridCol w="920688">
                  <a:extLst>
                    <a:ext uri="{9D8B030D-6E8A-4147-A177-3AD203B41FA5}">
                      <a16:colId xmlns:a16="http://schemas.microsoft.com/office/drawing/2014/main" val="20000"/>
                    </a:ext>
                  </a:extLst>
                </a:gridCol>
                <a:gridCol w="920688">
                  <a:extLst>
                    <a:ext uri="{9D8B030D-6E8A-4147-A177-3AD203B41FA5}">
                      <a16:colId xmlns:a16="http://schemas.microsoft.com/office/drawing/2014/main" val="20001"/>
                    </a:ext>
                  </a:extLst>
                </a:gridCol>
                <a:gridCol w="920688">
                  <a:extLst>
                    <a:ext uri="{9D8B030D-6E8A-4147-A177-3AD203B41FA5}">
                      <a16:colId xmlns:a16="http://schemas.microsoft.com/office/drawing/2014/main" val="20002"/>
                    </a:ext>
                  </a:extLst>
                </a:gridCol>
                <a:gridCol w="920688">
                  <a:extLst>
                    <a:ext uri="{9D8B030D-6E8A-4147-A177-3AD203B41FA5}">
                      <a16:colId xmlns:a16="http://schemas.microsoft.com/office/drawing/2014/main" val="20003"/>
                    </a:ext>
                  </a:extLst>
                </a:gridCol>
              </a:tblGrid>
              <a:tr h="370840">
                <a:tc>
                  <a:txBody>
                    <a:bodyPr/>
                    <a:lstStyle/>
                    <a:p>
                      <a:pPr algn="ctr" latinLnBrk="1"/>
                      <a:r>
                        <a:rPr lang="en-US" altLang="ko-KR" dirty="0"/>
                        <a:t>PSU</a:t>
                      </a:r>
                      <a:endParaRPr lang="ko-KR" altLang="en-US" dirty="0"/>
                    </a:p>
                    <a:p>
                      <a:pPr algn="ctr" latinLnBrk="1"/>
                      <a:r>
                        <a:rPr lang="ko-KR" altLang="en-US" dirty="0"/>
                        <a:t>번호</a:t>
                      </a:r>
                    </a:p>
                  </a:txBody>
                  <a:tcPr anchor="ctr"/>
                </a:tc>
                <a:tc>
                  <a:txBody>
                    <a:bodyPr/>
                    <a:lstStyle/>
                    <a:p>
                      <a:pPr algn="ctr" latinLnBrk="1"/>
                      <a:r>
                        <a:rPr lang="ko-KR" altLang="en-US" baseline="0" dirty="0"/>
                        <a:t>집락의</a:t>
                      </a:r>
                    </a:p>
                    <a:p>
                      <a:pPr algn="ctr" latinLnBrk="1"/>
                      <a:r>
                        <a:rPr lang="ko-KR" altLang="en-US" baseline="0" dirty="0"/>
                        <a:t>크기</a:t>
                      </a:r>
                      <a:endParaRPr lang="en-US" altLang="ko-KR" dirty="0"/>
                    </a:p>
                  </a:txBody>
                  <a:tcPr anchor="ctr"/>
                </a:tc>
                <a:tc>
                  <a:txBody>
                    <a:bodyPr/>
                    <a:lstStyle/>
                    <a:p>
                      <a:pPr algn="ctr" latinLnBrk="1"/>
                      <a:r>
                        <a:rPr lang="en-US" altLang="ko-KR" dirty="0"/>
                        <a:t>PSU</a:t>
                      </a:r>
                    </a:p>
                    <a:p>
                      <a:pPr algn="ctr" latinLnBrk="1"/>
                      <a:r>
                        <a:rPr lang="ko-KR" altLang="en-US" dirty="0"/>
                        <a:t>번호</a:t>
                      </a:r>
                    </a:p>
                  </a:txBody>
                  <a:tcPr anchor="ctr"/>
                </a:tc>
                <a:tc>
                  <a:txBody>
                    <a:bodyPr/>
                    <a:lstStyle/>
                    <a:p>
                      <a:pPr algn="ctr" latinLnBrk="1"/>
                      <a:r>
                        <a:rPr lang="ko-KR" altLang="en-US" dirty="0"/>
                        <a:t>집락의</a:t>
                      </a:r>
                    </a:p>
                    <a:p>
                      <a:pPr algn="ctr" latinLnBrk="1"/>
                      <a:r>
                        <a:rPr lang="ko-KR" altLang="en-US" dirty="0"/>
                        <a:t>크기</a:t>
                      </a:r>
                    </a:p>
                  </a:txBody>
                  <a:tcPr anchor="ctr"/>
                </a:tc>
                <a:extLst>
                  <a:ext uri="{0D108BD9-81ED-4DB2-BD59-A6C34878D82A}">
                    <a16:rowId xmlns:a16="http://schemas.microsoft.com/office/drawing/2014/main" val="10000"/>
                  </a:ext>
                </a:extLst>
              </a:tr>
              <a:tr h="370840">
                <a:tc>
                  <a:txBody>
                    <a:bodyPr/>
                    <a:lstStyle/>
                    <a:p>
                      <a:pPr algn="ctr" latinLnBrk="1"/>
                      <a:r>
                        <a:rPr lang="en-US" altLang="ko-KR" dirty="0"/>
                        <a:t>1</a:t>
                      </a:r>
                      <a:endParaRPr lang="ko-KR" altLang="en-US" dirty="0"/>
                    </a:p>
                  </a:txBody>
                  <a:tcPr anchor="ctr"/>
                </a:tc>
                <a:tc>
                  <a:txBody>
                    <a:bodyPr/>
                    <a:lstStyle/>
                    <a:p>
                      <a:pPr algn="ctr" latinLnBrk="1"/>
                      <a:r>
                        <a:rPr lang="en-US" altLang="ko-KR" dirty="0"/>
                        <a:t>215</a:t>
                      </a:r>
                      <a:endParaRPr lang="ko-KR" altLang="en-US" dirty="0"/>
                    </a:p>
                  </a:txBody>
                  <a:tcPr anchor="ctr"/>
                </a:tc>
                <a:tc>
                  <a:txBody>
                    <a:bodyPr/>
                    <a:lstStyle/>
                    <a:p>
                      <a:pPr algn="ctr" latinLnBrk="1"/>
                      <a:r>
                        <a:rPr lang="en-US" altLang="ko-KR" dirty="0"/>
                        <a:t>11</a:t>
                      </a:r>
                      <a:endParaRPr lang="ko-KR" altLang="en-US" dirty="0"/>
                    </a:p>
                  </a:txBody>
                  <a:tcPr anchor="ctr"/>
                </a:tc>
                <a:tc>
                  <a:txBody>
                    <a:bodyPr/>
                    <a:lstStyle/>
                    <a:p>
                      <a:pPr algn="ctr" latinLnBrk="1"/>
                      <a:r>
                        <a:rPr lang="en-US" altLang="ko-KR" dirty="0"/>
                        <a:t>110</a:t>
                      </a:r>
                      <a:endParaRPr lang="ko-KR" altLang="en-US" dirty="0"/>
                    </a:p>
                  </a:txBody>
                  <a:tcPr anchor="ctr"/>
                </a:tc>
                <a:extLst>
                  <a:ext uri="{0D108BD9-81ED-4DB2-BD59-A6C34878D82A}">
                    <a16:rowId xmlns:a16="http://schemas.microsoft.com/office/drawing/2014/main" val="10001"/>
                  </a:ext>
                </a:extLst>
              </a:tr>
              <a:tr h="370840">
                <a:tc>
                  <a:txBody>
                    <a:bodyPr/>
                    <a:lstStyle/>
                    <a:p>
                      <a:pPr algn="ctr" latinLnBrk="1"/>
                      <a:r>
                        <a:rPr lang="en-US" altLang="ko-KR" dirty="0"/>
                        <a:t>2</a:t>
                      </a:r>
                      <a:endParaRPr lang="ko-KR" altLang="en-US" dirty="0"/>
                    </a:p>
                  </a:txBody>
                  <a:tcPr anchor="ctr"/>
                </a:tc>
                <a:tc>
                  <a:txBody>
                    <a:bodyPr/>
                    <a:lstStyle/>
                    <a:p>
                      <a:pPr algn="ctr" latinLnBrk="1"/>
                      <a:r>
                        <a:rPr lang="en-US" altLang="ko-KR" dirty="0"/>
                        <a:t>81</a:t>
                      </a:r>
                      <a:endParaRPr lang="ko-KR" altLang="en-US" dirty="0"/>
                    </a:p>
                  </a:txBody>
                  <a:tcPr anchor="ctr"/>
                </a:tc>
                <a:tc>
                  <a:txBody>
                    <a:bodyPr/>
                    <a:lstStyle/>
                    <a:p>
                      <a:pPr algn="ctr" latinLnBrk="1"/>
                      <a:r>
                        <a:rPr lang="en-US" altLang="ko-KR" dirty="0"/>
                        <a:t>12</a:t>
                      </a:r>
                      <a:endParaRPr lang="ko-KR" altLang="en-US" dirty="0"/>
                    </a:p>
                  </a:txBody>
                  <a:tcPr anchor="ctr"/>
                </a:tc>
                <a:tc>
                  <a:txBody>
                    <a:bodyPr/>
                    <a:lstStyle/>
                    <a:p>
                      <a:pPr algn="ctr" latinLnBrk="1"/>
                      <a:r>
                        <a:rPr lang="en-US" altLang="ko-KR" dirty="0"/>
                        <a:t>61</a:t>
                      </a:r>
                      <a:endParaRPr lang="ko-KR" altLang="en-US" dirty="0"/>
                    </a:p>
                  </a:txBody>
                  <a:tcPr anchor="ctr"/>
                </a:tc>
                <a:extLst>
                  <a:ext uri="{0D108BD9-81ED-4DB2-BD59-A6C34878D82A}">
                    <a16:rowId xmlns:a16="http://schemas.microsoft.com/office/drawing/2014/main" val="10002"/>
                  </a:ext>
                </a:extLst>
              </a:tr>
              <a:tr h="370840">
                <a:tc>
                  <a:txBody>
                    <a:bodyPr/>
                    <a:lstStyle/>
                    <a:p>
                      <a:pPr algn="ctr" latinLnBrk="1"/>
                      <a:r>
                        <a:rPr lang="en-US" altLang="ko-KR" dirty="0"/>
                        <a:t>3</a:t>
                      </a:r>
                      <a:endParaRPr lang="ko-KR" altLang="en-US" dirty="0"/>
                    </a:p>
                  </a:txBody>
                  <a:tcPr anchor="ctr"/>
                </a:tc>
                <a:tc>
                  <a:txBody>
                    <a:bodyPr/>
                    <a:lstStyle/>
                    <a:p>
                      <a:pPr algn="ctr" latinLnBrk="1"/>
                      <a:r>
                        <a:rPr lang="en-US" altLang="ko-KR" dirty="0"/>
                        <a:t>127</a:t>
                      </a:r>
                      <a:endParaRPr lang="ko-KR" altLang="en-US" dirty="0"/>
                    </a:p>
                  </a:txBody>
                  <a:tcPr anchor="ctr"/>
                </a:tc>
                <a:tc>
                  <a:txBody>
                    <a:bodyPr/>
                    <a:lstStyle/>
                    <a:p>
                      <a:pPr algn="ctr" latinLnBrk="1"/>
                      <a:r>
                        <a:rPr lang="en-US" altLang="ko-KR" dirty="0"/>
                        <a:t>13</a:t>
                      </a:r>
                      <a:endParaRPr lang="ko-KR" altLang="en-US" dirty="0"/>
                    </a:p>
                  </a:txBody>
                  <a:tcPr anchor="ctr"/>
                </a:tc>
                <a:tc>
                  <a:txBody>
                    <a:bodyPr/>
                    <a:lstStyle/>
                    <a:p>
                      <a:pPr algn="ctr" latinLnBrk="1"/>
                      <a:r>
                        <a:rPr lang="en-US" altLang="ko-KR" dirty="0"/>
                        <a:t>70</a:t>
                      </a:r>
                      <a:endParaRPr lang="ko-KR" altLang="en-US" dirty="0"/>
                    </a:p>
                  </a:txBody>
                  <a:tcPr anchor="ctr"/>
                </a:tc>
                <a:extLst>
                  <a:ext uri="{0D108BD9-81ED-4DB2-BD59-A6C34878D82A}">
                    <a16:rowId xmlns:a16="http://schemas.microsoft.com/office/drawing/2014/main" val="10003"/>
                  </a:ext>
                </a:extLst>
              </a:tr>
              <a:tr h="370840">
                <a:tc>
                  <a:txBody>
                    <a:bodyPr/>
                    <a:lstStyle/>
                    <a:p>
                      <a:pPr algn="ctr" latinLnBrk="1"/>
                      <a:r>
                        <a:rPr lang="en-US" altLang="ko-KR" dirty="0"/>
                        <a:t>4</a:t>
                      </a:r>
                      <a:endParaRPr lang="ko-KR" altLang="en-US" dirty="0"/>
                    </a:p>
                  </a:txBody>
                  <a:tcPr anchor="ctr"/>
                </a:tc>
                <a:tc>
                  <a:txBody>
                    <a:bodyPr/>
                    <a:lstStyle/>
                    <a:p>
                      <a:pPr algn="ctr" latinLnBrk="1"/>
                      <a:r>
                        <a:rPr lang="en-US" altLang="ko-KR" dirty="0"/>
                        <a:t>230</a:t>
                      </a:r>
                      <a:endParaRPr lang="ko-KR" altLang="en-US" dirty="0"/>
                    </a:p>
                  </a:txBody>
                  <a:tcPr anchor="ctr"/>
                </a:tc>
                <a:tc>
                  <a:txBody>
                    <a:bodyPr/>
                    <a:lstStyle/>
                    <a:p>
                      <a:pPr algn="ctr" latinLnBrk="1"/>
                      <a:r>
                        <a:rPr lang="en-US" altLang="ko-KR" dirty="0"/>
                        <a:t>14</a:t>
                      </a:r>
                      <a:endParaRPr lang="ko-KR" altLang="en-US" dirty="0"/>
                    </a:p>
                  </a:txBody>
                  <a:tcPr anchor="ctr"/>
                </a:tc>
                <a:tc>
                  <a:txBody>
                    <a:bodyPr/>
                    <a:lstStyle/>
                    <a:p>
                      <a:pPr algn="ctr" latinLnBrk="1"/>
                      <a:r>
                        <a:rPr lang="en-US" altLang="ko-KR" dirty="0"/>
                        <a:t>81</a:t>
                      </a:r>
                      <a:endParaRPr lang="ko-KR" altLang="en-US" dirty="0"/>
                    </a:p>
                  </a:txBody>
                  <a:tcPr anchor="ctr"/>
                </a:tc>
                <a:extLst>
                  <a:ext uri="{0D108BD9-81ED-4DB2-BD59-A6C34878D82A}">
                    <a16:rowId xmlns:a16="http://schemas.microsoft.com/office/drawing/2014/main" val="10004"/>
                  </a:ext>
                </a:extLst>
              </a:tr>
              <a:tr h="370840">
                <a:tc>
                  <a:txBody>
                    <a:bodyPr/>
                    <a:lstStyle/>
                    <a:p>
                      <a:pPr algn="ctr" latinLnBrk="1"/>
                      <a:r>
                        <a:rPr lang="en-US" altLang="ko-KR" dirty="0"/>
                        <a:t>5</a:t>
                      </a:r>
                      <a:endParaRPr lang="ko-KR" altLang="en-US" dirty="0"/>
                    </a:p>
                  </a:txBody>
                  <a:tcPr anchor="ctr"/>
                </a:tc>
                <a:tc>
                  <a:txBody>
                    <a:bodyPr/>
                    <a:lstStyle/>
                    <a:p>
                      <a:pPr algn="ctr" latinLnBrk="1"/>
                      <a:r>
                        <a:rPr lang="en-US" altLang="ko-KR" dirty="0"/>
                        <a:t>256</a:t>
                      </a:r>
                      <a:endParaRPr lang="ko-KR" altLang="en-US" dirty="0"/>
                    </a:p>
                  </a:txBody>
                  <a:tcPr anchor="ctr"/>
                </a:tc>
                <a:tc>
                  <a:txBody>
                    <a:bodyPr/>
                    <a:lstStyle/>
                    <a:p>
                      <a:pPr algn="ctr" latinLnBrk="1"/>
                      <a:r>
                        <a:rPr lang="en-US" altLang="ko-KR" dirty="0"/>
                        <a:t>15</a:t>
                      </a:r>
                      <a:endParaRPr lang="ko-KR" altLang="en-US" dirty="0"/>
                    </a:p>
                  </a:txBody>
                  <a:tcPr anchor="ctr"/>
                </a:tc>
                <a:tc>
                  <a:txBody>
                    <a:bodyPr/>
                    <a:lstStyle/>
                    <a:p>
                      <a:pPr algn="ctr" latinLnBrk="1"/>
                      <a:r>
                        <a:rPr lang="en-US" altLang="ko-KR" dirty="0"/>
                        <a:t>124</a:t>
                      </a:r>
                      <a:endParaRPr lang="ko-KR" altLang="en-US" dirty="0"/>
                    </a:p>
                  </a:txBody>
                  <a:tcPr anchor="ctr"/>
                </a:tc>
                <a:extLst>
                  <a:ext uri="{0D108BD9-81ED-4DB2-BD59-A6C34878D82A}">
                    <a16:rowId xmlns:a16="http://schemas.microsoft.com/office/drawing/2014/main" val="10005"/>
                  </a:ext>
                </a:extLst>
              </a:tr>
              <a:tr h="370840">
                <a:tc>
                  <a:txBody>
                    <a:bodyPr/>
                    <a:lstStyle/>
                    <a:p>
                      <a:pPr algn="ctr" latinLnBrk="1"/>
                      <a:r>
                        <a:rPr lang="en-US" altLang="ko-KR" dirty="0"/>
                        <a:t>6</a:t>
                      </a:r>
                      <a:endParaRPr lang="ko-KR" altLang="en-US" dirty="0"/>
                    </a:p>
                  </a:txBody>
                  <a:tcPr anchor="ctr"/>
                </a:tc>
                <a:tc>
                  <a:txBody>
                    <a:bodyPr/>
                    <a:lstStyle/>
                    <a:p>
                      <a:pPr algn="ctr" latinLnBrk="1"/>
                      <a:r>
                        <a:rPr lang="en-US" altLang="ko-KR" dirty="0"/>
                        <a:t>60</a:t>
                      </a:r>
                      <a:endParaRPr lang="ko-KR" altLang="en-US" dirty="0"/>
                    </a:p>
                  </a:txBody>
                  <a:tcPr anchor="ctr"/>
                </a:tc>
                <a:tc>
                  <a:txBody>
                    <a:bodyPr/>
                    <a:lstStyle/>
                    <a:p>
                      <a:pPr algn="ctr" latinLnBrk="1"/>
                      <a:r>
                        <a:rPr lang="en-US" altLang="ko-KR" dirty="0"/>
                        <a:t>16</a:t>
                      </a:r>
                      <a:endParaRPr lang="ko-KR" altLang="en-US" dirty="0"/>
                    </a:p>
                  </a:txBody>
                  <a:tcPr anchor="ctr"/>
                </a:tc>
                <a:tc>
                  <a:txBody>
                    <a:bodyPr/>
                    <a:lstStyle/>
                    <a:p>
                      <a:pPr algn="ctr" latinLnBrk="1"/>
                      <a:r>
                        <a:rPr lang="en-US" altLang="ko-KR" dirty="0"/>
                        <a:t>102</a:t>
                      </a:r>
                      <a:endParaRPr lang="ko-KR" altLang="en-US" dirty="0"/>
                    </a:p>
                  </a:txBody>
                  <a:tcPr anchor="ctr"/>
                </a:tc>
                <a:extLst>
                  <a:ext uri="{0D108BD9-81ED-4DB2-BD59-A6C34878D82A}">
                    <a16:rowId xmlns:a16="http://schemas.microsoft.com/office/drawing/2014/main" val="10006"/>
                  </a:ext>
                </a:extLst>
              </a:tr>
              <a:tr h="370840">
                <a:tc>
                  <a:txBody>
                    <a:bodyPr/>
                    <a:lstStyle/>
                    <a:p>
                      <a:pPr algn="ctr" latinLnBrk="1"/>
                      <a:r>
                        <a:rPr lang="en-US" altLang="ko-KR" dirty="0"/>
                        <a:t>7</a:t>
                      </a:r>
                      <a:endParaRPr lang="ko-KR" altLang="en-US" dirty="0"/>
                    </a:p>
                  </a:txBody>
                  <a:tcPr anchor="ctr"/>
                </a:tc>
                <a:tc>
                  <a:txBody>
                    <a:bodyPr/>
                    <a:lstStyle/>
                    <a:p>
                      <a:pPr algn="ctr" latinLnBrk="1"/>
                      <a:r>
                        <a:rPr lang="en-US" altLang="ko-KR" dirty="0"/>
                        <a:t>142</a:t>
                      </a:r>
                      <a:endParaRPr lang="ko-KR" altLang="en-US" dirty="0"/>
                    </a:p>
                  </a:txBody>
                  <a:tcPr anchor="ctr"/>
                </a:tc>
                <a:tc>
                  <a:txBody>
                    <a:bodyPr/>
                    <a:lstStyle/>
                    <a:p>
                      <a:pPr algn="ctr" latinLnBrk="1"/>
                      <a:r>
                        <a:rPr lang="en-US" altLang="ko-KR" dirty="0"/>
                        <a:t>17</a:t>
                      </a:r>
                      <a:endParaRPr lang="ko-KR" altLang="en-US" dirty="0"/>
                    </a:p>
                  </a:txBody>
                  <a:tcPr anchor="ctr"/>
                </a:tc>
                <a:tc>
                  <a:txBody>
                    <a:bodyPr/>
                    <a:lstStyle/>
                    <a:p>
                      <a:pPr algn="ctr" latinLnBrk="1"/>
                      <a:r>
                        <a:rPr lang="en-US" altLang="ko-KR" dirty="0"/>
                        <a:t>73</a:t>
                      </a:r>
                      <a:endParaRPr lang="ko-KR" altLang="en-US" dirty="0"/>
                    </a:p>
                  </a:txBody>
                  <a:tcPr anchor="ctr"/>
                </a:tc>
                <a:extLst>
                  <a:ext uri="{0D108BD9-81ED-4DB2-BD59-A6C34878D82A}">
                    <a16:rowId xmlns:a16="http://schemas.microsoft.com/office/drawing/2014/main" val="10007"/>
                  </a:ext>
                </a:extLst>
              </a:tr>
              <a:tr h="370840">
                <a:tc>
                  <a:txBody>
                    <a:bodyPr/>
                    <a:lstStyle/>
                    <a:p>
                      <a:pPr algn="ctr" latinLnBrk="1"/>
                      <a:r>
                        <a:rPr lang="en-US" altLang="ko-KR" dirty="0"/>
                        <a:t>8</a:t>
                      </a:r>
                      <a:endParaRPr lang="ko-KR" altLang="en-US" dirty="0"/>
                    </a:p>
                  </a:txBody>
                  <a:tcPr anchor="ctr"/>
                </a:tc>
                <a:tc>
                  <a:txBody>
                    <a:bodyPr/>
                    <a:lstStyle/>
                    <a:p>
                      <a:pPr algn="ctr" latinLnBrk="1"/>
                      <a:r>
                        <a:rPr lang="en-US" altLang="ko-KR" dirty="0"/>
                        <a:t>155</a:t>
                      </a:r>
                      <a:endParaRPr lang="ko-KR" altLang="en-US" dirty="0"/>
                    </a:p>
                  </a:txBody>
                  <a:tcPr anchor="ctr"/>
                </a:tc>
                <a:tc>
                  <a:txBody>
                    <a:bodyPr/>
                    <a:lstStyle/>
                    <a:p>
                      <a:pPr algn="ctr" latinLnBrk="1"/>
                      <a:r>
                        <a:rPr lang="en-US" altLang="ko-KR" dirty="0"/>
                        <a:t>18</a:t>
                      </a:r>
                      <a:endParaRPr lang="ko-KR" altLang="en-US" dirty="0"/>
                    </a:p>
                  </a:txBody>
                  <a:tcPr anchor="ctr"/>
                </a:tc>
                <a:tc>
                  <a:txBody>
                    <a:bodyPr/>
                    <a:lstStyle/>
                    <a:p>
                      <a:pPr algn="ctr" latinLnBrk="1"/>
                      <a:r>
                        <a:rPr lang="en-US" altLang="ko-KR" dirty="0"/>
                        <a:t>48</a:t>
                      </a:r>
                      <a:endParaRPr lang="ko-KR" altLang="en-US" dirty="0"/>
                    </a:p>
                  </a:txBody>
                  <a:tcPr anchor="ctr"/>
                </a:tc>
                <a:extLst>
                  <a:ext uri="{0D108BD9-81ED-4DB2-BD59-A6C34878D82A}">
                    <a16:rowId xmlns:a16="http://schemas.microsoft.com/office/drawing/2014/main" val="10008"/>
                  </a:ext>
                </a:extLst>
              </a:tr>
              <a:tr h="370840">
                <a:tc>
                  <a:txBody>
                    <a:bodyPr/>
                    <a:lstStyle/>
                    <a:p>
                      <a:pPr algn="ctr" latinLnBrk="1"/>
                      <a:r>
                        <a:rPr lang="en-US" altLang="ko-KR" dirty="0"/>
                        <a:t>9</a:t>
                      </a:r>
                      <a:endParaRPr lang="ko-KR" altLang="en-US" dirty="0"/>
                    </a:p>
                  </a:txBody>
                  <a:tcPr anchor="ctr"/>
                </a:tc>
                <a:tc>
                  <a:txBody>
                    <a:bodyPr/>
                    <a:lstStyle/>
                    <a:p>
                      <a:pPr algn="ctr" latinLnBrk="1"/>
                      <a:r>
                        <a:rPr lang="en-US" altLang="ko-KR" dirty="0"/>
                        <a:t>42</a:t>
                      </a:r>
                      <a:endParaRPr lang="ko-KR" altLang="en-US" dirty="0"/>
                    </a:p>
                  </a:txBody>
                  <a:tcPr anchor="ctr"/>
                </a:tc>
                <a:tc>
                  <a:txBody>
                    <a:bodyPr/>
                    <a:lstStyle/>
                    <a:p>
                      <a:pPr algn="ctr" latinLnBrk="1"/>
                      <a:r>
                        <a:rPr lang="en-US" altLang="ko-KR" dirty="0"/>
                        <a:t>19</a:t>
                      </a:r>
                      <a:endParaRPr lang="ko-KR" altLang="en-US" dirty="0"/>
                    </a:p>
                  </a:txBody>
                  <a:tcPr anchor="ctr"/>
                </a:tc>
                <a:tc>
                  <a:txBody>
                    <a:bodyPr/>
                    <a:lstStyle/>
                    <a:p>
                      <a:pPr algn="ctr" latinLnBrk="1"/>
                      <a:r>
                        <a:rPr lang="en-US" altLang="ko-KR" dirty="0"/>
                        <a:t>39</a:t>
                      </a:r>
                      <a:endParaRPr lang="ko-KR" altLang="en-US" dirty="0"/>
                    </a:p>
                  </a:txBody>
                  <a:tcPr anchor="ctr"/>
                </a:tc>
                <a:extLst>
                  <a:ext uri="{0D108BD9-81ED-4DB2-BD59-A6C34878D82A}">
                    <a16:rowId xmlns:a16="http://schemas.microsoft.com/office/drawing/2014/main" val="10009"/>
                  </a:ext>
                </a:extLst>
              </a:tr>
              <a:tr h="370840">
                <a:tc>
                  <a:txBody>
                    <a:bodyPr/>
                    <a:lstStyle/>
                    <a:p>
                      <a:pPr algn="ctr" latinLnBrk="1"/>
                      <a:r>
                        <a:rPr lang="en-US" altLang="ko-KR" dirty="0"/>
                        <a:t>10</a:t>
                      </a:r>
                      <a:endParaRPr lang="ko-KR" altLang="en-US" dirty="0"/>
                    </a:p>
                  </a:txBody>
                  <a:tcPr anchor="ctr"/>
                </a:tc>
                <a:tc>
                  <a:txBody>
                    <a:bodyPr/>
                    <a:lstStyle/>
                    <a:p>
                      <a:pPr algn="ctr" latinLnBrk="1"/>
                      <a:r>
                        <a:rPr lang="en-US" altLang="ko-KR" dirty="0"/>
                        <a:t>65</a:t>
                      </a:r>
                      <a:endParaRPr lang="ko-KR" altLang="en-US" dirty="0"/>
                    </a:p>
                  </a:txBody>
                  <a:tcPr anchor="ctr"/>
                </a:tc>
                <a:tc>
                  <a:txBody>
                    <a:bodyPr/>
                    <a:lstStyle/>
                    <a:p>
                      <a:pPr algn="ctr" latinLnBrk="1"/>
                      <a:r>
                        <a:rPr lang="en-US" altLang="ko-KR" dirty="0"/>
                        <a:t>20</a:t>
                      </a:r>
                      <a:endParaRPr lang="ko-KR" altLang="en-US" dirty="0"/>
                    </a:p>
                  </a:txBody>
                  <a:tcPr anchor="ctr"/>
                </a:tc>
                <a:tc>
                  <a:txBody>
                    <a:bodyPr/>
                    <a:lstStyle/>
                    <a:p>
                      <a:pPr algn="ctr" latinLnBrk="1"/>
                      <a:r>
                        <a:rPr lang="en-US" altLang="ko-KR" dirty="0"/>
                        <a:t>79</a:t>
                      </a:r>
                      <a:endParaRPr lang="ko-KR" altLang="en-US" dirty="0"/>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362788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eaLnBrk="1" hangingPunct="1">
              <a:defRPr/>
            </a:pPr>
            <a:r>
              <a:rPr lang="ko-KR" altLang="en-US" dirty="0" err="1"/>
              <a:t>층화다단추출법</a:t>
            </a:r>
            <a:endParaRPr lang="ko-KR" altLang="en-US" dirty="0"/>
          </a:p>
        </p:txBody>
      </p:sp>
      <p:sp>
        <p:nvSpPr>
          <p:cNvPr id="34821" name="Rectangle 3"/>
          <p:cNvSpPr>
            <a:spLocks noGrp="1" noChangeArrowheads="1"/>
          </p:cNvSpPr>
          <p:nvPr>
            <p:ph idx="1"/>
          </p:nvPr>
        </p:nvSpPr>
        <p:spPr>
          <a:xfrm>
            <a:off x="457200" y="1621184"/>
            <a:ext cx="8229600" cy="4256088"/>
          </a:xfrm>
        </p:spPr>
        <p:txBody>
          <a:bodyPr>
            <a:normAutofit lnSpcReduction="10000"/>
          </a:bodyPr>
          <a:lstStyle/>
          <a:p>
            <a:pPr eaLnBrk="1" hangingPunct="1">
              <a:lnSpc>
                <a:spcPct val="90000"/>
              </a:lnSpc>
            </a:pPr>
            <a:r>
              <a:rPr lang="ko-KR" altLang="en-US" sz="2600" dirty="0"/>
              <a:t>절차</a:t>
            </a:r>
          </a:p>
          <a:p>
            <a:pPr lvl="1" eaLnBrk="1" hangingPunct="1">
              <a:lnSpc>
                <a:spcPct val="90000"/>
              </a:lnSpc>
            </a:pPr>
            <a:r>
              <a:rPr lang="ko-KR" altLang="en-US" sz="2200" dirty="0"/>
              <a:t>단계</a:t>
            </a:r>
            <a:r>
              <a:rPr lang="en-US" altLang="ko-KR" sz="2200" dirty="0"/>
              <a:t>1: PSU</a:t>
            </a:r>
            <a:r>
              <a:rPr lang="ko-KR" altLang="en-US" sz="2200" dirty="0"/>
              <a:t>를 </a:t>
            </a:r>
            <a:r>
              <a:rPr lang="ko-KR" altLang="en-US" sz="2200" b="1" dirty="0" err="1">
                <a:solidFill>
                  <a:srgbClr val="FF0000"/>
                </a:solidFill>
              </a:rPr>
              <a:t>층화</a:t>
            </a:r>
            <a:r>
              <a:rPr lang="ko-KR" altLang="en-US" sz="2200" b="1" dirty="0"/>
              <a:t> </a:t>
            </a:r>
            <a:r>
              <a:rPr lang="ko-KR" altLang="en-US" sz="2200" dirty="0"/>
              <a:t>한다</a:t>
            </a:r>
            <a:r>
              <a:rPr lang="en-US" altLang="ko-KR" sz="2200" dirty="0"/>
              <a:t>.</a:t>
            </a:r>
          </a:p>
          <a:p>
            <a:pPr lvl="1" eaLnBrk="1" hangingPunct="1">
              <a:lnSpc>
                <a:spcPct val="90000"/>
              </a:lnSpc>
            </a:pPr>
            <a:r>
              <a:rPr lang="ko-KR" altLang="en-US" sz="2200" dirty="0" err="1"/>
              <a:t>딘계</a:t>
            </a:r>
            <a:r>
              <a:rPr lang="en-US" altLang="ko-KR" sz="2200" dirty="0"/>
              <a:t>2: </a:t>
            </a:r>
            <a:r>
              <a:rPr lang="ko-KR" altLang="en-US" sz="2200" dirty="0"/>
              <a:t>각 층에서 미리 정해진 추출확률에 따라 </a:t>
            </a:r>
            <a:r>
              <a:rPr lang="ko-KR" altLang="en-US" sz="2200" b="1" dirty="0">
                <a:solidFill>
                  <a:srgbClr val="FF0000"/>
                </a:solidFill>
              </a:rPr>
              <a:t>확률비례추출법으로 표본 </a:t>
            </a:r>
            <a:r>
              <a:rPr lang="en-US" altLang="ko-KR" sz="2200" b="1" dirty="0">
                <a:solidFill>
                  <a:srgbClr val="FF0000"/>
                </a:solidFill>
              </a:rPr>
              <a:t>PSU</a:t>
            </a:r>
            <a:r>
              <a:rPr lang="ko-KR" altLang="en-US" sz="2200" b="1" dirty="0">
                <a:solidFill>
                  <a:srgbClr val="FF0000"/>
                </a:solidFill>
              </a:rPr>
              <a:t>를 추출</a:t>
            </a:r>
            <a:r>
              <a:rPr lang="ko-KR" altLang="en-US" sz="2200" dirty="0"/>
              <a:t>한다</a:t>
            </a:r>
            <a:r>
              <a:rPr lang="en-US" altLang="ko-KR" sz="2200" dirty="0"/>
              <a:t>.</a:t>
            </a:r>
          </a:p>
          <a:p>
            <a:pPr lvl="1" eaLnBrk="1" hangingPunct="1">
              <a:lnSpc>
                <a:spcPct val="90000"/>
              </a:lnSpc>
            </a:pPr>
            <a:r>
              <a:rPr lang="ko-KR" altLang="en-US" sz="2200" dirty="0"/>
              <a:t>단계</a:t>
            </a:r>
            <a:r>
              <a:rPr lang="en-US" altLang="ko-KR" sz="2200" dirty="0"/>
              <a:t>3: SSU</a:t>
            </a:r>
            <a:r>
              <a:rPr lang="ko-KR" altLang="en-US" sz="2200" dirty="0"/>
              <a:t>에서 </a:t>
            </a:r>
            <a:r>
              <a:rPr lang="ko-KR" altLang="en-US" sz="2200" b="1" dirty="0">
                <a:solidFill>
                  <a:srgbClr val="FF0000"/>
                </a:solidFill>
              </a:rPr>
              <a:t>단순임의추출법 또는 계통추출법으로 표본을 추출</a:t>
            </a:r>
            <a:r>
              <a:rPr lang="ko-KR" altLang="en-US" sz="2200" dirty="0"/>
              <a:t>한다</a:t>
            </a:r>
            <a:r>
              <a:rPr lang="en-US" altLang="ko-KR" sz="2200" dirty="0"/>
              <a:t>.</a:t>
            </a:r>
          </a:p>
          <a:p>
            <a:pPr eaLnBrk="1" hangingPunct="1">
              <a:lnSpc>
                <a:spcPct val="90000"/>
              </a:lnSpc>
            </a:pPr>
            <a:endParaRPr lang="en-US" altLang="ko-KR" sz="2600" dirty="0"/>
          </a:p>
          <a:p>
            <a:pPr eaLnBrk="1" hangingPunct="1">
              <a:lnSpc>
                <a:spcPct val="90000"/>
              </a:lnSpc>
            </a:pPr>
            <a:r>
              <a:rPr lang="ko-KR" altLang="en-US" sz="2600" dirty="0"/>
              <a:t>왜 </a:t>
            </a:r>
            <a:r>
              <a:rPr lang="ko-KR" altLang="en-US" sz="2600" dirty="0" err="1"/>
              <a:t>집락을</a:t>
            </a:r>
            <a:r>
              <a:rPr lang="ko-KR" altLang="en-US" sz="2600" dirty="0"/>
              <a:t> </a:t>
            </a:r>
            <a:r>
              <a:rPr lang="ko-KR" altLang="en-US" sz="2600" dirty="0" err="1"/>
              <a:t>층화</a:t>
            </a:r>
            <a:r>
              <a:rPr lang="ko-KR" altLang="en-US" sz="2600" dirty="0"/>
              <a:t> 해야 하는가</a:t>
            </a:r>
            <a:r>
              <a:rPr lang="en-US" altLang="ko-KR" sz="2600" dirty="0"/>
              <a:t>? </a:t>
            </a:r>
          </a:p>
          <a:p>
            <a:pPr lvl="1" eaLnBrk="1" hangingPunct="1">
              <a:lnSpc>
                <a:spcPct val="90000"/>
              </a:lnSpc>
            </a:pPr>
            <a:r>
              <a:rPr lang="ko-KR" altLang="en-US" sz="2200" dirty="0"/>
              <a:t>개별 기본단위 </a:t>
            </a:r>
            <a:r>
              <a:rPr lang="ko-KR" altLang="en-US" sz="2200" dirty="0" err="1"/>
              <a:t>층화</a:t>
            </a:r>
            <a:r>
              <a:rPr lang="ko-KR" altLang="en-US" sz="2200" dirty="0"/>
              <a:t> 보다 수월해서</a:t>
            </a:r>
          </a:p>
          <a:p>
            <a:pPr lvl="2" eaLnBrk="1" hangingPunct="1">
              <a:lnSpc>
                <a:spcPct val="90000"/>
              </a:lnSpc>
            </a:pPr>
            <a:r>
              <a:rPr lang="ko-KR" altLang="en-US" sz="2100" dirty="0" err="1"/>
              <a:t>집락</a:t>
            </a:r>
            <a:r>
              <a:rPr lang="ko-KR" altLang="en-US" sz="2100" dirty="0"/>
              <a:t> 수가 적음</a:t>
            </a:r>
          </a:p>
          <a:p>
            <a:pPr lvl="1" eaLnBrk="1" hangingPunct="1">
              <a:lnSpc>
                <a:spcPct val="90000"/>
              </a:lnSpc>
            </a:pPr>
            <a:r>
              <a:rPr lang="ko-KR" altLang="en-US" sz="2200" dirty="0" err="1"/>
              <a:t>집락에</a:t>
            </a:r>
            <a:r>
              <a:rPr lang="ko-KR" altLang="en-US" sz="2200" dirty="0"/>
              <a:t> 대한 유용한 정보를 </a:t>
            </a:r>
            <a:r>
              <a:rPr lang="ko-KR" altLang="en-US" sz="2200" dirty="0" err="1"/>
              <a:t>층화변수로</a:t>
            </a:r>
            <a:r>
              <a:rPr lang="ko-KR" altLang="en-US" sz="2200" dirty="0"/>
              <a:t> 활용할 수 있어서</a:t>
            </a:r>
          </a:p>
          <a:p>
            <a:pPr lvl="1" eaLnBrk="1" hangingPunct="1">
              <a:lnSpc>
                <a:spcPct val="90000"/>
              </a:lnSpc>
            </a:pPr>
            <a:r>
              <a:rPr lang="ko-KR" altLang="en-US" sz="2200" dirty="0" err="1"/>
              <a:t>층화효과가</a:t>
            </a:r>
            <a:r>
              <a:rPr lang="ko-KR" altLang="en-US" sz="2200" dirty="0"/>
              <a:t> 큼</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34818"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34819" name="슬라이드 번호 개체 틀 5"/>
          <p:cNvSpPr>
            <a:spLocks noGrp="1"/>
          </p:cNvSpPr>
          <p:nvPr>
            <p:ph type="sldNum" sz="quarter" idx="12"/>
          </p:nvPr>
        </p:nvSpPr>
        <p:spPr>
          <a:noFill/>
        </p:spPr>
        <p:txBody>
          <a:bodyPr/>
          <a:lstStyle/>
          <a:p>
            <a:fld id="{FCBCEAEB-6F75-48BC-BE8B-FF4CF4ABD947}" type="slidenum">
              <a:rPr lang="ko-KR" altLang="en-US" smtClean="0"/>
              <a:pPr/>
              <a:t>31</a:t>
            </a:fld>
            <a:endParaRPr lang="en-US" altLang="ko-K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p:cNvSpPr/>
          <p:nvPr/>
        </p:nvSpPr>
        <p:spPr>
          <a:xfrm>
            <a:off x="745128" y="1196752"/>
            <a:ext cx="7715304" cy="494689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85" name="그룹 84"/>
          <p:cNvGrpSpPr/>
          <p:nvPr/>
        </p:nvGrpSpPr>
        <p:grpSpPr>
          <a:xfrm>
            <a:off x="1619672" y="1312080"/>
            <a:ext cx="6094288" cy="4853224"/>
            <a:chOff x="1428728" y="642918"/>
            <a:chExt cx="6078998" cy="5500726"/>
          </a:xfrm>
        </p:grpSpPr>
        <p:grpSp>
          <p:nvGrpSpPr>
            <p:cNvPr id="56" name="그룹 55"/>
            <p:cNvGrpSpPr/>
            <p:nvPr/>
          </p:nvGrpSpPr>
          <p:grpSpPr>
            <a:xfrm>
              <a:off x="1428728" y="2000240"/>
              <a:ext cx="6078998" cy="4143404"/>
              <a:chOff x="642910" y="428604"/>
              <a:chExt cx="7429552" cy="5214974"/>
            </a:xfrm>
          </p:grpSpPr>
          <p:grpSp>
            <p:nvGrpSpPr>
              <p:cNvPr id="6" name="그룹 5"/>
              <p:cNvGrpSpPr/>
              <p:nvPr/>
            </p:nvGrpSpPr>
            <p:grpSpPr>
              <a:xfrm>
                <a:off x="651181" y="428604"/>
                <a:ext cx="2849249" cy="1071570"/>
                <a:chOff x="293991" y="285728"/>
                <a:chExt cx="2849249" cy="1071570"/>
              </a:xfrm>
            </p:grpSpPr>
            <p:sp>
              <p:nvSpPr>
                <p:cNvPr id="4" name="직사각형 3">
                  <a:hlinkClick r:id="" action="ppaction://noaction"/>
                </p:cNvPr>
                <p:cNvSpPr/>
                <p:nvPr/>
              </p:nvSpPr>
              <p:spPr>
                <a:xfrm>
                  <a:off x="293991" y="285728"/>
                  <a:ext cx="1357322" cy="107157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B001</a:t>
                  </a:r>
                </a:p>
              </p:txBody>
            </p:sp>
            <p:sp>
              <p:nvSpPr>
                <p:cNvPr id="5" name="직사각형 4">
                  <a:hlinkClick r:id="" action="ppaction://noaction"/>
                </p:cNvPr>
                <p:cNvSpPr/>
                <p:nvPr/>
              </p:nvSpPr>
              <p:spPr>
                <a:xfrm>
                  <a:off x="1785918" y="285728"/>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B002</a:t>
                  </a:r>
                  <a:endParaRPr lang="ko-KR" altLang="en-US" dirty="0"/>
                </a:p>
              </p:txBody>
            </p:sp>
          </p:grpSp>
          <p:sp>
            <p:nvSpPr>
              <p:cNvPr id="7" name="직사각형 6"/>
              <p:cNvSpPr/>
              <p:nvPr/>
            </p:nvSpPr>
            <p:spPr>
              <a:xfrm>
                <a:off x="3643306" y="428604"/>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B003</a:t>
                </a:r>
                <a:endParaRPr lang="ko-KR" altLang="en-US" dirty="0"/>
              </a:p>
            </p:txBody>
          </p:sp>
          <p:sp>
            <p:nvSpPr>
              <p:cNvPr id="16" name="직사각형 15"/>
              <p:cNvSpPr/>
              <p:nvPr/>
            </p:nvSpPr>
            <p:spPr>
              <a:xfrm>
                <a:off x="642910" y="1785926"/>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B006</a:t>
                </a:r>
                <a:endParaRPr lang="ko-KR" altLang="en-US" dirty="0"/>
              </a:p>
            </p:txBody>
          </p:sp>
          <p:sp>
            <p:nvSpPr>
              <p:cNvPr id="17" name="직사각형 16"/>
              <p:cNvSpPr/>
              <p:nvPr/>
            </p:nvSpPr>
            <p:spPr>
              <a:xfrm>
                <a:off x="6715140" y="428604"/>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B005</a:t>
                </a:r>
                <a:endParaRPr lang="ko-KR" altLang="en-US" dirty="0"/>
              </a:p>
            </p:txBody>
          </p:sp>
          <p:sp>
            <p:nvSpPr>
              <p:cNvPr id="18" name="직사각형 17"/>
              <p:cNvSpPr/>
              <p:nvPr/>
            </p:nvSpPr>
            <p:spPr>
              <a:xfrm>
                <a:off x="5143504" y="428604"/>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B004</a:t>
                </a:r>
                <a:endParaRPr lang="ko-KR" altLang="en-US" dirty="0"/>
              </a:p>
            </p:txBody>
          </p:sp>
          <p:sp>
            <p:nvSpPr>
              <p:cNvPr id="19" name="직사각형 18"/>
              <p:cNvSpPr/>
              <p:nvPr/>
            </p:nvSpPr>
            <p:spPr>
              <a:xfrm>
                <a:off x="2143108" y="1785926"/>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B007</a:t>
                </a:r>
                <a:endParaRPr lang="ko-KR" altLang="en-US" dirty="0"/>
              </a:p>
            </p:txBody>
          </p:sp>
          <p:sp>
            <p:nvSpPr>
              <p:cNvPr id="20" name="직사각형 19"/>
              <p:cNvSpPr/>
              <p:nvPr/>
            </p:nvSpPr>
            <p:spPr>
              <a:xfrm>
                <a:off x="3643306" y="1785926"/>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B008</a:t>
                </a:r>
                <a:endParaRPr lang="ko-KR" altLang="en-US" dirty="0"/>
              </a:p>
            </p:txBody>
          </p:sp>
          <p:sp>
            <p:nvSpPr>
              <p:cNvPr id="21" name="직사각형 20"/>
              <p:cNvSpPr/>
              <p:nvPr/>
            </p:nvSpPr>
            <p:spPr>
              <a:xfrm>
                <a:off x="5143504" y="1785926"/>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B009</a:t>
                </a:r>
                <a:endParaRPr lang="ko-KR" altLang="en-US" dirty="0"/>
              </a:p>
            </p:txBody>
          </p:sp>
          <p:sp>
            <p:nvSpPr>
              <p:cNvPr id="22" name="직사각형 21"/>
              <p:cNvSpPr/>
              <p:nvPr/>
            </p:nvSpPr>
            <p:spPr>
              <a:xfrm>
                <a:off x="6715140" y="1785926"/>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B010</a:t>
                </a:r>
                <a:endParaRPr lang="ko-KR" altLang="en-US" dirty="0"/>
              </a:p>
            </p:txBody>
          </p:sp>
          <p:grpSp>
            <p:nvGrpSpPr>
              <p:cNvPr id="45" name="그룹 44"/>
              <p:cNvGrpSpPr/>
              <p:nvPr/>
            </p:nvGrpSpPr>
            <p:grpSpPr>
              <a:xfrm>
                <a:off x="642910" y="3214686"/>
                <a:ext cx="2857520" cy="1071570"/>
                <a:chOff x="285720" y="285728"/>
                <a:chExt cx="2857520" cy="1071570"/>
              </a:xfrm>
            </p:grpSpPr>
            <p:sp>
              <p:nvSpPr>
                <p:cNvPr id="46" name="직사각형 45"/>
                <p:cNvSpPr/>
                <p:nvPr/>
              </p:nvSpPr>
              <p:spPr>
                <a:xfrm>
                  <a:off x="285720" y="285728"/>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a:t>
                  </a:r>
                  <a:endParaRPr lang="ko-KR" altLang="en-US" dirty="0"/>
                </a:p>
              </p:txBody>
            </p:sp>
            <p:sp>
              <p:nvSpPr>
                <p:cNvPr id="47" name="직사각형 46"/>
                <p:cNvSpPr/>
                <p:nvPr/>
              </p:nvSpPr>
              <p:spPr>
                <a:xfrm>
                  <a:off x="1785918" y="285728"/>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a:t>
                  </a:r>
                  <a:endParaRPr lang="ko-KR" altLang="en-US" dirty="0"/>
                </a:p>
              </p:txBody>
            </p:sp>
          </p:grpSp>
          <p:sp>
            <p:nvSpPr>
              <p:cNvPr id="48" name="직사각형 47"/>
              <p:cNvSpPr/>
              <p:nvPr/>
            </p:nvSpPr>
            <p:spPr>
              <a:xfrm>
                <a:off x="3643306" y="3214686"/>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a:t>
                </a:r>
                <a:endParaRPr lang="ko-KR" altLang="en-US" dirty="0"/>
              </a:p>
            </p:txBody>
          </p:sp>
          <p:sp>
            <p:nvSpPr>
              <p:cNvPr id="49" name="직사각형 48"/>
              <p:cNvSpPr/>
              <p:nvPr/>
            </p:nvSpPr>
            <p:spPr>
              <a:xfrm>
                <a:off x="642910" y="4572008"/>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B249</a:t>
                </a:r>
              </a:p>
            </p:txBody>
          </p:sp>
          <p:sp>
            <p:nvSpPr>
              <p:cNvPr id="50" name="직사각형 49"/>
              <p:cNvSpPr/>
              <p:nvPr/>
            </p:nvSpPr>
            <p:spPr>
              <a:xfrm>
                <a:off x="6715140" y="3214686"/>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a:t>
                </a:r>
                <a:endParaRPr lang="ko-KR" altLang="en-US" dirty="0"/>
              </a:p>
            </p:txBody>
          </p:sp>
          <p:sp>
            <p:nvSpPr>
              <p:cNvPr id="51" name="직사각형 50"/>
              <p:cNvSpPr/>
              <p:nvPr/>
            </p:nvSpPr>
            <p:spPr>
              <a:xfrm>
                <a:off x="5143504" y="3214686"/>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a:t>
                </a:r>
                <a:endParaRPr lang="ko-KR" altLang="en-US" dirty="0"/>
              </a:p>
            </p:txBody>
          </p:sp>
          <p:sp>
            <p:nvSpPr>
              <p:cNvPr id="52" name="직사각형 51"/>
              <p:cNvSpPr/>
              <p:nvPr/>
            </p:nvSpPr>
            <p:spPr>
              <a:xfrm>
                <a:off x="2143108" y="4572008"/>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B250</a:t>
                </a:r>
                <a:endParaRPr lang="ko-KR" altLang="en-US" dirty="0"/>
              </a:p>
            </p:txBody>
          </p:sp>
          <p:sp>
            <p:nvSpPr>
              <p:cNvPr id="53" name="직사각형 52"/>
              <p:cNvSpPr/>
              <p:nvPr/>
            </p:nvSpPr>
            <p:spPr>
              <a:xfrm>
                <a:off x="3643306" y="4572008"/>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B251</a:t>
                </a:r>
                <a:endParaRPr lang="ko-KR" altLang="en-US" dirty="0"/>
              </a:p>
            </p:txBody>
          </p:sp>
          <p:sp>
            <p:nvSpPr>
              <p:cNvPr id="54" name="직사각형 53"/>
              <p:cNvSpPr/>
              <p:nvPr/>
            </p:nvSpPr>
            <p:spPr>
              <a:xfrm>
                <a:off x="5143504" y="4572008"/>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B252</a:t>
                </a:r>
                <a:endParaRPr lang="ko-KR" altLang="en-US" dirty="0"/>
              </a:p>
            </p:txBody>
          </p:sp>
          <p:sp>
            <p:nvSpPr>
              <p:cNvPr id="55" name="직사각형 54"/>
              <p:cNvSpPr/>
              <p:nvPr/>
            </p:nvSpPr>
            <p:spPr>
              <a:xfrm>
                <a:off x="6715140" y="4572008"/>
                <a:ext cx="13573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B253</a:t>
                </a:r>
                <a:endParaRPr lang="ko-KR" altLang="en-US" dirty="0"/>
              </a:p>
            </p:txBody>
          </p:sp>
        </p:grpSp>
        <p:sp>
          <p:nvSpPr>
            <p:cNvPr id="60" name="직사각형 59"/>
            <p:cNvSpPr/>
            <p:nvPr/>
          </p:nvSpPr>
          <p:spPr>
            <a:xfrm>
              <a:off x="1857356" y="642918"/>
              <a:ext cx="550072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b="1" dirty="0"/>
                <a:t>전국 </a:t>
              </a:r>
              <a:r>
                <a:rPr lang="en-US" altLang="ko-KR" b="1" dirty="0"/>
                <a:t>253</a:t>
              </a:r>
              <a:r>
                <a:rPr lang="ko-KR" altLang="en-US" b="1" dirty="0"/>
                <a:t>개  보건소  리스트</a:t>
              </a:r>
            </a:p>
          </p:txBody>
        </p:sp>
      </p:grpSp>
      <p:sp>
        <p:nvSpPr>
          <p:cNvPr id="2" name="제목 1"/>
          <p:cNvSpPr>
            <a:spLocks noGrp="1"/>
          </p:cNvSpPr>
          <p:nvPr>
            <p:ph type="title"/>
          </p:nvPr>
        </p:nvSpPr>
        <p:spPr/>
        <p:txBody>
          <a:bodyPr>
            <a:normAutofit fontScale="90000"/>
          </a:bodyPr>
          <a:lstStyle/>
          <a:p>
            <a:r>
              <a:rPr lang="ko-KR" altLang="en-US" dirty="0"/>
              <a:t>지역사회 건강조사를 위한 표본추출</a:t>
            </a:r>
          </a:p>
        </p:txBody>
      </p:sp>
    </p:spTree>
    <p:extLst>
      <p:ext uri="{BB962C8B-B14F-4D97-AF65-F5344CB8AC3E}">
        <p14:creationId xmlns:p14="http://schemas.microsoft.com/office/powerpoint/2010/main" val="216950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additive="base">
                                        <p:cTn id="7" dur="500" fill="hold"/>
                                        <p:tgtEl>
                                          <p:spTgt spid="85"/>
                                        </p:tgtEl>
                                        <p:attrNameLst>
                                          <p:attrName>ppt_x</p:attrName>
                                        </p:attrNameLst>
                                      </p:cBhvr>
                                      <p:tavLst>
                                        <p:tav tm="0">
                                          <p:val>
                                            <p:strVal val="1+#ppt_w/2"/>
                                          </p:val>
                                        </p:tav>
                                        <p:tav tm="100000">
                                          <p:val>
                                            <p:strVal val="#ppt_x"/>
                                          </p:val>
                                        </p:tav>
                                      </p:tavLst>
                                    </p:anim>
                                    <p:anim calcmode="lin" valueType="num">
                                      <p:cBhvr additive="base">
                                        <p:cTn id="8" dur="500" fill="hold"/>
                                        <p:tgtEl>
                                          <p:spTgt spid="8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xit" presetSubtype="0" fill="hold" nodeType="clickEffect">
                                  <p:stCondLst>
                                    <p:cond delay="0"/>
                                  </p:stCondLst>
                                  <p:childTnLst>
                                    <p:anim calcmode="lin" valueType="num">
                                      <p:cBhvr>
                                        <p:cTn id="12" dur="1000"/>
                                        <p:tgtEl>
                                          <p:spTgt spid="85"/>
                                        </p:tgtEl>
                                        <p:attrNameLst>
                                          <p:attrName>ppt_x</p:attrName>
                                        </p:attrNameLst>
                                      </p:cBhvr>
                                      <p:tavLst>
                                        <p:tav tm="0">
                                          <p:val>
                                            <p:strVal val="ppt_x"/>
                                          </p:val>
                                        </p:tav>
                                        <p:tav tm="100000">
                                          <p:val>
                                            <p:strVal val="ppt_x-.2"/>
                                          </p:val>
                                        </p:tav>
                                      </p:tavLst>
                                    </p:anim>
                                    <p:anim calcmode="lin" valueType="num">
                                      <p:cBhvr>
                                        <p:cTn id="13" dur="1000"/>
                                        <p:tgtEl>
                                          <p:spTgt spid="85"/>
                                        </p:tgtEl>
                                        <p:attrNameLst>
                                          <p:attrName>ppt_y</p:attrName>
                                        </p:attrNameLst>
                                      </p:cBhvr>
                                      <p:tavLst>
                                        <p:tav tm="0">
                                          <p:val>
                                            <p:strVal val="ppt_y"/>
                                          </p:val>
                                        </p:tav>
                                        <p:tav tm="100000">
                                          <p:val>
                                            <p:strVal val="ppt_y"/>
                                          </p:val>
                                        </p:tav>
                                      </p:tavLst>
                                    </p:anim>
                                    <p:animEffect transition="out" filter="fade">
                                      <p:cBhvr>
                                        <p:cTn id="14" dur="1000"/>
                                        <p:tgtEl>
                                          <p:spTgt spid="85"/>
                                        </p:tgtEl>
                                      </p:cBhvr>
                                    </p:animEffect>
                                    <p:set>
                                      <p:cBhvr>
                                        <p:cTn id="15" dur="1" fill="hold">
                                          <p:stCondLst>
                                            <p:cond delay="999"/>
                                          </p:stCondLst>
                                        </p:cTn>
                                        <p:tgtEl>
                                          <p:spTgt spid="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p:cNvSpPr/>
          <p:nvPr/>
        </p:nvSpPr>
        <p:spPr>
          <a:xfrm>
            <a:off x="745128" y="1196752"/>
            <a:ext cx="7715304" cy="494689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10" name="그룹 109"/>
          <p:cNvGrpSpPr/>
          <p:nvPr/>
        </p:nvGrpSpPr>
        <p:grpSpPr>
          <a:xfrm>
            <a:off x="1563281" y="1268760"/>
            <a:ext cx="6078998" cy="4802876"/>
            <a:chOff x="1428728" y="642918"/>
            <a:chExt cx="6072230" cy="5500726"/>
          </a:xfrm>
          <a:solidFill>
            <a:schemeClr val="accent1"/>
          </a:solidFill>
        </p:grpSpPr>
        <p:grpSp>
          <p:nvGrpSpPr>
            <p:cNvPr id="86" name="그룹 85"/>
            <p:cNvGrpSpPr/>
            <p:nvPr/>
          </p:nvGrpSpPr>
          <p:grpSpPr>
            <a:xfrm>
              <a:off x="1428728" y="2000240"/>
              <a:ext cx="6072230" cy="4143404"/>
              <a:chOff x="642910" y="428604"/>
              <a:chExt cx="7429552" cy="5214974"/>
            </a:xfrm>
            <a:grpFill/>
          </p:grpSpPr>
          <p:grpSp>
            <p:nvGrpSpPr>
              <p:cNvPr id="87" name="그룹 5"/>
              <p:cNvGrpSpPr/>
              <p:nvPr/>
            </p:nvGrpSpPr>
            <p:grpSpPr>
              <a:xfrm>
                <a:off x="642910" y="428604"/>
                <a:ext cx="2857520" cy="1071570"/>
                <a:chOff x="285720" y="285728"/>
                <a:chExt cx="2857520" cy="1071570"/>
              </a:xfrm>
              <a:grpFill/>
            </p:grpSpPr>
            <p:sp>
              <p:nvSpPr>
                <p:cNvPr id="107" name="직사각형 106">
                  <a:hlinkClick r:id="" action="ppaction://noaction"/>
                </p:cNvPr>
                <p:cNvSpPr/>
                <p:nvPr/>
              </p:nvSpPr>
              <p:spPr>
                <a:xfrm>
                  <a:off x="285720" y="285728"/>
                  <a:ext cx="1357322" cy="1071570"/>
                </a:xfrm>
                <a:prstGeom prst="rect">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B001-D1</a:t>
                  </a:r>
                </a:p>
              </p:txBody>
            </p:sp>
            <p:sp>
              <p:nvSpPr>
                <p:cNvPr id="108" name="직사각형 107"/>
                <p:cNvSpPr/>
                <p:nvPr/>
              </p:nvSpPr>
              <p:spPr>
                <a:xfrm>
                  <a:off x="1785918" y="285728"/>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B001-D2</a:t>
                  </a:r>
                  <a:endParaRPr lang="ko-KR" altLang="en-US" dirty="0"/>
                </a:p>
              </p:txBody>
            </p:sp>
          </p:grpSp>
          <p:sp>
            <p:nvSpPr>
              <p:cNvPr id="88" name="직사각형 87"/>
              <p:cNvSpPr/>
              <p:nvPr/>
            </p:nvSpPr>
            <p:spPr>
              <a:xfrm>
                <a:off x="3643306" y="428604"/>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B001-D3</a:t>
                </a:r>
                <a:endParaRPr lang="ko-KR" altLang="en-US" dirty="0"/>
              </a:p>
            </p:txBody>
          </p:sp>
          <p:sp>
            <p:nvSpPr>
              <p:cNvPr id="89" name="직사각형 88"/>
              <p:cNvSpPr/>
              <p:nvPr/>
            </p:nvSpPr>
            <p:spPr>
              <a:xfrm>
                <a:off x="642910" y="1785926"/>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B001-D6</a:t>
                </a:r>
                <a:endParaRPr lang="ko-KR" altLang="en-US" dirty="0"/>
              </a:p>
            </p:txBody>
          </p:sp>
          <p:sp>
            <p:nvSpPr>
              <p:cNvPr id="90" name="직사각형 89"/>
              <p:cNvSpPr/>
              <p:nvPr/>
            </p:nvSpPr>
            <p:spPr>
              <a:xfrm>
                <a:off x="6715140" y="428604"/>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B001-D5</a:t>
                </a:r>
                <a:endParaRPr lang="ko-KR" altLang="en-US" dirty="0"/>
              </a:p>
            </p:txBody>
          </p:sp>
          <p:sp>
            <p:nvSpPr>
              <p:cNvPr id="91" name="직사각형 90"/>
              <p:cNvSpPr/>
              <p:nvPr/>
            </p:nvSpPr>
            <p:spPr>
              <a:xfrm>
                <a:off x="5143504" y="428604"/>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B001-D4</a:t>
                </a:r>
                <a:endParaRPr lang="ko-KR" altLang="en-US" dirty="0"/>
              </a:p>
            </p:txBody>
          </p:sp>
          <p:sp>
            <p:nvSpPr>
              <p:cNvPr id="92" name="직사각형 91"/>
              <p:cNvSpPr/>
              <p:nvPr/>
            </p:nvSpPr>
            <p:spPr>
              <a:xfrm>
                <a:off x="2143108" y="1785926"/>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B001-D7</a:t>
                </a:r>
                <a:endParaRPr lang="ko-KR" altLang="en-US" dirty="0"/>
              </a:p>
            </p:txBody>
          </p:sp>
          <p:sp>
            <p:nvSpPr>
              <p:cNvPr id="93" name="직사각형 92"/>
              <p:cNvSpPr/>
              <p:nvPr/>
            </p:nvSpPr>
            <p:spPr>
              <a:xfrm>
                <a:off x="3643306" y="1785926"/>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B001-D8</a:t>
                </a:r>
                <a:endParaRPr lang="ko-KR" altLang="en-US" dirty="0"/>
              </a:p>
            </p:txBody>
          </p:sp>
          <p:sp>
            <p:nvSpPr>
              <p:cNvPr id="94" name="직사각형 93"/>
              <p:cNvSpPr/>
              <p:nvPr/>
            </p:nvSpPr>
            <p:spPr>
              <a:xfrm>
                <a:off x="5143504" y="1785926"/>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B001-D9</a:t>
                </a:r>
                <a:endParaRPr lang="ko-KR" altLang="en-US" dirty="0"/>
              </a:p>
            </p:txBody>
          </p:sp>
          <p:sp>
            <p:nvSpPr>
              <p:cNvPr id="95" name="직사각형 94"/>
              <p:cNvSpPr/>
              <p:nvPr/>
            </p:nvSpPr>
            <p:spPr>
              <a:xfrm>
                <a:off x="6715140" y="1785926"/>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sz="1600" dirty="0"/>
                  <a:t>B001-D10</a:t>
                </a:r>
                <a:endParaRPr lang="ko-KR" altLang="en-US" sz="1600" dirty="0"/>
              </a:p>
            </p:txBody>
          </p:sp>
          <p:grpSp>
            <p:nvGrpSpPr>
              <p:cNvPr id="96" name="그룹 44"/>
              <p:cNvGrpSpPr/>
              <p:nvPr/>
            </p:nvGrpSpPr>
            <p:grpSpPr>
              <a:xfrm>
                <a:off x="642910" y="3214686"/>
                <a:ext cx="2857520" cy="1071570"/>
                <a:chOff x="285720" y="285728"/>
                <a:chExt cx="2857520" cy="1071570"/>
              </a:xfrm>
              <a:grpFill/>
            </p:grpSpPr>
            <p:sp>
              <p:nvSpPr>
                <p:cNvPr id="105" name="직사각형 104"/>
                <p:cNvSpPr/>
                <p:nvPr/>
              </p:nvSpPr>
              <p:spPr>
                <a:xfrm>
                  <a:off x="285720" y="285728"/>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endParaRPr lang="ko-KR" altLang="en-US" dirty="0"/>
                </a:p>
              </p:txBody>
            </p:sp>
            <p:sp>
              <p:nvSpPr>
                <p:cNvPr id="106" name="직사각형 105"/>
                <p:cNvSpPr/>
                <p:nvPr/>
              </p:nvSpPr>
              <p:spPr>
                <a:xfrm>
                  <a:off x="1785918" y="285728"/>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endParaRPr lang="ko-KR" altLang="en-US" dirty="0"/>
                </a:p>
              </p:txBody>
            </p:sp>
          </p:grpSp>
          <p:sp>
            <p:nvSpPr>
              <p:cNvPr id="97" name="직사각형 96"/>
              <p:cNvSpPr/>
              <p:nvPr/>
            </p:nvSpPr>
            <p:spPr>
              <a:xfrm>
                <a:off x="3643306" y="3214686"/>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endParaRPr lang="ko-KR" altLang="en-US" dirty="0"/>
              </a:p>
            </p:txBody>
          </p:sp>
          <p:sp>
            <p:nvSpPr>
              <p:cNvPr id="98" name="직사각형 97"/>
              <p:cNvSpPr/>
              <p:nvPr/>
            </p:nvSpPr>
            <p:spPr>
              <a:xfrm>
                <a:off x="642910" y="4572008"/>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p>
            </p:txBody>
          </p:sp>
          <p:sp>
            <p:nvSpPr>
              <p:cNvPr id="99" name="직사각형 98"/>
              <p:cNvSpPr/>
              <p:nvPr/>
            </p:nvSpPr>
            <p:spPr>
              <a:xfrm>
                <a:off x="6715140" y="3214686"/>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endParaRPr lang="ko-KR" altLang="en-US" dirty="0"/>
              </a:p>
            </p:txBody>
          </p:sp>
          <p:sp>
            <p:nvSpPr>
              <p:cNvPr id="100" name="직사각형 99"/>
              <p:cNvSpPr/>
              <p:nvPr/>
            </p:nvSpPr>
            <p:spPr>
              <a:xfrm>
                <a:off x="5143504" y="3214686"/>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endParaRPr lang="ko-KR" altLang="en-US" dirty="0"/>
              </a:p>
            </p:txBody>
          </p:sp>
          <p:sp>
            <p:nvSpPr>
              <p:cNvPr id="101" name="직사각형 100"/>
              <p:cNvSpPr/>
              <p:nvPr/>
            </p:nvSpPr>
            <p:spPr>
              <a:xfrm>
                <a:off x="2143108" y="4572008"/>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endParaRPr lang="ko-KR" altLang="en-US" dirty="0"/>
              </a:p>
            </p:txBody>
          </p:sp>
          <p:sp>
            <p:nvSpPr>
              <p:cNvPr id="102" name="직사각형 101"/>
              <p:cNvSpPr/>
              <p:nvPr/>
            </p:nvSpPr>
            <p:spPr>
              <a:xfrm>
                <a:off x="3643306" y="4572008"/>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endParaRPr lang="ko-KR" altLang="en-US" dirty="0"/>
              </a:p>
            </p:txBody>
          </p:sp>
          <p:sp>
            <p:nvSpPr>
              <p:cNvPr id="103" name="직사각형 102"/>
              <p:cNvSpPr/>
              <p:nvPr/>
            </p:nvSpPr>
            <p:spPr>
              <a:xfrm>
                <a:off x="5143504" y="4572008"/>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endParaRPr lang="ko-KR" altLang="en-US" dirty="0"/>
              </a:p>
            </p:txBody>
          </p:sp>
          <p:sp>
            <p:nvSpPr>
              <p:cNvPr id="104" name="직사각형 103"/>
              <p:cNvSpPr/>
              <p:nvPr/>
            </p:nvSpPr>
            <p:spPr>
              <a:xfrm>
                <a:off x="6715140" y="4572008"/>
                <a:ext cx="1357322" cy="1071570"/>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dirty="0"/>
                  <a:t>…</a:t>
                </a:r>
                <a:endParaRPr lang="ko-KR" altLang="en-US" dirty="0"/>
              </a:p>
            </p:txBody>
          </p:sp>
        </p:grpSp>
        <p:sp>
          <p:nvSpPr>
            <p:cNvPr id="109" name="직사각형 108"/>
            <p:cNvSpPr/>
            <p:nvPr/>
          </p:nvSpPr>
          <p:spPr>
            <a:xfrm>
              <a:off x="1857356" y="642918"/>
              <a:ext cx="5500726" cy="78581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a:t>B001 </a:t>
              </a:r>
              <a:r>
                <a:rPr lang="ko-KR" altLang="en-US" b="1" dirty="0"/>
                <a:t>보건소</a:t>
              </a:r>
              <a:r>
                <a:rPr lang="en-US" altLang="ko-KR" b="1" dirty="0"/>
                <a:t>  </a:t>
              </a:r>
              <a:r>
                <a:rPr lang="ko-KR" altLang="en-US" b="1" dirty="0"/>
                <a:t>내 동 리스트</a:t>
              </a:r>
            </a:p>
          </p:txBody>
        </p:sp>
      </p:grpSp>
      <p:sp>
        <p:nvSpPr>
          <p:cNvPr id="2" name="제목 1"/>
          <p:cNvSpPr>
            <a:spLocks noGrp="1"/>
          </p:cNvSpPr>
          <p:nvPr>
            <p:ph type="title"/>
          </p:nvPr>
        </p:nvSpPr>
        <p:spPr/>
        <p:txBody>
          <a:bodyPr>
            <a:normAutofit fontScale="90000"/>
          </a:bodyPr>
          <a:lstStyle/>
          <a:p>
            <a:r>
              <a:rPr lang="ko-KR" altLang="en-US" dirty="0"/>
              <a:t>지역사회 건강조사를 위한 표본추출</a:t>
            </a:r>
          </a:p>
        </p:txBody>
      </p:sp>
    </p:spTree>
    <p:extLst>
      <p:ext uri="{BB962C8B-B14F-4D97-AF65-F5344CB8AC3E}">
        <p14:creationId xmlns:p14="http://schemas.microsoft.com/office/powerpoint/2010/main" val="315928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iterate type="lt">
                                    <p:tmPct val="0"/>
                                  </p:iterate>
                                  <p:childTnLst>
                                    <p:set>
                                      <p:cBhvr>
                                        <p:cTn id="6" dur="1" fill="hold">
                                          <p:stCondLst>
                                            <p:cond delay="0"/>
                                          </p:stCondLst>
                                        </p:cTn>
                                        <p:tgtEl>
                                          <p:spTgt spid="110"/>
                                        </p:tgtEl>
                                        <p:attrNameLst>
                                          <p:attrName>style.visibility</p:attrName>
                                        </p:attrNameLst>
                                      </p:cBhvr>
                                      <p:to>
                                        <p:strVal val="visible"/>
                                      </p:to>
                                    </p:set>
                                    <p:anim calcmode="lin" valueType="num">
                                      <p:cBhvr additive="base">
                                        <p:cTn id="7" dur="500" fill="hold"/>
                                        <p:tgtEl>
                                          <p:spTgt spid="110"/>
                                        </p:tgtEl>
                                        <p:attrNameLst>
                                          <p:attrName>ppt_x</p:attrName>
                                        </p:attrNameLst>
                                      </p:cBhvr>
                                      <p:tavLst>
                                        <p:tav tm="0">
                                          <p:val>
                                            <p:strVal val="1+#ppt_w/2"/>
                                          </p:val>
                                        </p:tav>
                                        <p:tav tm="100000">
                                          <p:val>
                                            <p:strVal val="#ppt_x"/>
                                          </p:val>
                                        </p:tav>
                                      </p:tavLst>
                                    </p:anim>
                                    <p:anim calcmode="lin" valueType="num">
                                      <p:cBhvr additive="base">
                                        <p:cTn id="8" dur="500" fill="hold"/>
                                        <p:tgtEl>
                                          <p:spTgt spid="1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xit" presetSubtype="0" fill="hold" nodeType="clickEffect">
                                  <p:stCondLst>
                                    <p:cond delay="0"/>
                                  </p:stCondLst>
                                  <p:iterate type="lt">
                                    <p:tmPct val="0"/>
                                  </p:iterate>
                                  <p:childTnLst>
                                    <p:anim calcmode="lin" valueType="num">
                                      <p:cBhvr>
                                        <p:cTn id="12" dur="1000"/>
                                        <p:tgtEl>
                                          <p:spTgt spid="110"/>
                                        </p:tgtEl>
                                        <p:attrNameLst>
                                          <p:attrName>ppt_x</p:attrName>
                                        </p:attrNameLst>
                                      </p:cBhvr>
                                      <p:tavLst>
                                        <p:tav tm="0">
                                          <p:val>
                                            <p:strVal val="ppt_x"/>
                                          </p:val>
                                        </p:tav>
                                        <p:tav tm="100000">
                                          <p:val>
                                            <p:strVal val="ppt_x-.2"/>
                                          </p:val>
                                        </p:tav>
                                      </p:tavLst>
                                    </p:anim>
                                    <p:anim calcmode="lin" valueType="num">
                                      <p:cBhvr>
                                        <p:cTn id="13" dur="1000"/>
                                        <p:tgtEl>
                                          <p:spTgt spid="110"/>
                                        </p:tgtEl>
                                        <p:attrNameLst>
                                          <p:attrName>ppt_y</p:attrName>
                                        </p:attrNameLst>
                                      </p:cBhvr>
                                      <p:tavLst>
                                        <p:tav tm="0">
                                          <p:val>
                                            <p:strVal val="ppt_y"/>
                                          </p:val>
                                        </p:tav>
                                        <p:tav tm="100000">
                                          <p:val>
                                            <p:strVal val="ppt_y"/>
                                          </p:val>
                                        </p:tav>
                                      </p:tavLst>
                                    </p:anim>
                                    <p:animEffect transition="out" filter="fade">
                                      <p:cBhvr>
                                        <p:cTn id="14" dur="1000"/>
                                        <p:tgtEl>
                                          <p:spTgt spid="110"/>
                                        </p:tgtEl>
                                      </p:cBhvr>
                                    </p:animEffect>
                                    <p:set>
                                      <p:cBhvr>
                                        <p:cTn id="15" dur="1" fill="hold">
                                          <p:stCondLst>
                                            <p:cond delay="999"/>
                                          </p:stCondLst>
                                        </p:cTn>
                                        <p:tgtEl>
                                          <p:spTgt spid="1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p:cNvSpPr/>
          <p:nvPr/>
        </p:nvSpPr>
        <p:spPr>
          <a:xfrm>
            <a:off x="745128" y="1196752"/>
            <a:ext cx="7715304" cy="494689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4" name="직사각형 113"/>
          <p:cNvSpPr/>
          <p:nvPr/>
        </p:nvSpPr>
        <p:spPr>
          <a:xfrm>
            <a:off x="2023602" y="1203022"/>
            <a:ext cx="5500726" cy="7858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a:t>B001-D1 </a:t>
            </a:r>
            <a:r>
              <a:rPr lang="ko-KR" altLang="en-US" b="1" dirty="0"/>
              <a:t>동 내 표본지점 리스트</a:t>
            </a:r>
          </a:p>
        </p:txBody>
      </p:sp>
      <p:graphicFrame>
        <p:nvGraphicFramePr>
          <p:cNvPr id="117" name="표 116"/>
          <p:cNvGraphicFramePr>
            <a:graphicFrameLocks noGrp="1"/>
          </p:cNvGraphicFramePr>
          <p:nvPr/>
        </p:nvGraphicFramePr>
        <p:xfrm>
          <a:off x="2871168" y="2113015"/>
          <a:ext cx="3429024" cy="4052289"/>
        </p:xfrm>
        <a:graphic>
          <a:graphicData uri="http://schemas.openxmlformats.org/drawingml/2006/table">
            <a:tbl>
              <a:tblPr firstRow="1" bandRow="1">
                <a:tableStyleId>{5C22544A-7EE6-4342-B048-85BDC9FD1C3A}</a:tableStyleId>
              </a:tblPr>
              <a:tblGrid>
                <a:gridCol w="1448882">
                  <a:extLst>
                    <a:ext uri="{9D8B030D-6E8A-4147-A177-3AD203B41FA5}">
                      <a16:colId xmlns:a16="http://schemas.microsoft.com/office/drawing/2014/main" val="20000"/>
                    </a:ext>
                  </a:extLst>
                </a:gridCol>
                <a:gridCol w="1980142">
                  <a:extLst>
                    <a:ext uri="{9D8B030D-6E8A-4147-A177-3AD203B41FA5}">
                      <a16:colId xmlns:a16="http://schemas.microsoft.com/office/drawing/2014/main" val="20001"/>
                    </a:ext>
                  </a:extLst>
                </a:gridCol>
              </a:tblGrid>
              <a:tr h="351571">
                <a:tc>
                  <a:txBody>
                    <a:bodyPr/>
                    <a:lstStyle/>
                    <a:p>
                      <a:pPr latinLnBrk="1"/>
                      <a:r>
                        <a:rPr lang="ko-KR" altLang="en-US" dirty="0"/>
                        <a:t>주택유형</a:t>
                      </a:r>
                    </a:p>
                  </a:txBody>
                  <a:tcPr/>
                </a:tc>
                <a:tc>
                  <a:txBody>
                    <a:bodyPr/>
                    <a:lstStyle/>
                    <a:p>
                      <a:pPr algn="ctr" latinLnBrk="1"/>
                      <a:r>
                        <a:rPr lang="ko-KR" altLang="en-US" dirty="0"/>
                        <a:t>표본지점</a:t>
                      </a:r>
                    </a:p>
                  </a:txBody>
                  <a:tcPr/>
                </a:tc>
                <a:extLst>
                  <a:ext uri="{0D108BD9-81ED-4DB2-BD59-A6C34878D82A}">
                    <a16:rowId xmlns:a16="http://schemas.microsoft.com/office/drawing/2014/main" val="10000"/>
                  </a:ext>
                </a:extLst>
              </a:tr>
              <a:tr h="375403">
                <a:tc rowSpan="5">
                  <a:txBody>
                    <a:bodyPr/>
                    <a:lstStyle/>
                    <a:p>
                      <a:pPr latinLnBrk="1"/>
                      <a:r>
                        <a:rPr lang="ko-KR" altLang="en-US" dirty="0"/>
                        <a:t>아파트</a:t>
                      </a: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a:t>B001-D1-A-PJ1</a:t>
                      </a:r>
                      <a:endParaRPr lang="ko-KR" altLang="en-US" dirty="0"/>
                    </a:p>
                  </a:txBody>
                  <a:tcPr>
                    <a:solidFill>
                      <a:srgbClr val="FF0000"/>
                    </a:solidFill>
                  </a:tcPr>
                </a:tc>
                <a:extLst>
                  <a:ext uri="{0D108BD9-81ED-4DB2-BD59-A6C34878D82A}">
                    <a16:rowId xmlns:a16="http://schemas.microsoft.com/office/drawing/2014/main" val="10001"/>
                  </a:ext>
                </a:extLst>
              </a:tr>
              <a:tr h="375403">
                <a:tc vMerge="1">
                  <a:txBody>
                    <a:bodyPr/>
                    <a:lstStyle/>
                    <a:p>
                      <a:pPr latinLnBrk="1"/>
                      <a:endParaRPr lang="ko-KR" altLang="en-US" dirty="0"/>
                    </a:p>
                  </a:txBody>
                  <a:tcPr/>
                </a:tc>
                <a:tc>
                  <a:txBody>
                    <a:bodyPr/>
                    <a:lstStyle/>
                    <a:p>
                      <a:pPr algn="ctr" latinLnBrk="1"/>
                      <a:r>
                        <a:rPr lang="en-US" altLang="ko-KR" dirty="0"/>
                        <a:t>B001-D1-A-PJ2</a:t>
                      </a:r>
                      <a:endParaRPr lang="ko-KR" altLang="en-US" dirty="0"/>
                    </a:p>
                  </a:txBody>
                  <a:tcPr/>
                </a:tc>
                <a:extLst>
                  <a:ext uri="{0D108BD9-81ED-4DB2-BD59-A6C34878D82A}">
                    <a16:rowId xmlns:a16="http://schemas.microsoft.com/office/drawing/2014/main" val="10002"/>
                  </a:ext>
                </a:extLst>
              </a:tr>
              <a:tr h="375403">
                <a:tc vMerge="1">
                  <a:txBody>
                    <a:bodyPr/>
                    <a:lstStyle/>
                    <a:p>
                      <a:pPr latinLnBrk="1"/>
                      <a:endParaRPr lang="ko-KR" altLang="en-US"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a:t>B001-D1-A-PJ3</a:t>
                      </a:r>
                      <a:endParaRPr lang="ko-KR" altLang="en-US" dirty="0"/>
                    </a:p>
                  </a:txBody>
                  <a:tcPr/>
                </a:tc>
                <a:extLst>
                  <a:ext uri="{0D108BD9-81ED-4DB2-BD59-A6C34878D82A}">
                    <a16:rowId xmlns:a16="http://schemas.microsoft.com/office/drawing/2014/main" val="10003"/>
                  </a:ext>
                </a:extLst>
              </a:tr>
              <a:tr h="351571">
                <a:tc vMerge="1">
                  <a:txBody>
                    <a:bodyPr/>
                    <a:lstStyle/>
                    <a:p>
                      <a:pPr latinLnBrk="1"/>
                      <a:endParaRPr lang="ko-KR" altLang="en-US" dirty="0"/>
                    </a:p>
                  </a:txBody>
                  <a:tcPr/>
                </a:tc>
                <a:tc>
                  <a:txBody>
                    <a:bodyPr/>
                    <a:lstStyle/>
                    <a:p>
                      <a:pPr algn="ctr" latinLnBrk="1"/>
                      <a:r>
                        <a:rPr lang="en-US" altLang="ko-KR" dirty="0"/>
                        <a:t>…</a:t>
                      </a:r>
                      <a:endParaRPr lang="ko-KR" altLang="en-US" dirty="0"/>
                    </a:p>
                  </a:txBody>
                  <a:tcPr/>
                </a:tc>
                <a:extLst>
                  <a:ext uri="{0D108BD9-81ED-4DB2-BD59-A6C34878D82A}">
                    <a16:rowId xmlns:a16="http://schemas.microsoft.com/office/drawing/2014/main" val="10004"/>
                  </a:ext>
                </a:extLst>
              </a:tr>
              <a:tr h="351571">
                <a:tc vMerge="1">
                  <a:txBody>
                    <a:bodyPr/>
                    <a:lstStyle/>
                    <a:p>
                      <a:pPr latinLnBrk="1"/>
                      <a:endParaRPr lang="ko-KR" altLang="en-US"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a:t>…</a:t>
                      </a:r>
                      <a:endParaRPr lang="ko-KR" altLang="en-US" dirty="0"/>
                    </a:p>
                  </a:txBody>
                  <a:tcPr/>
                </a:tc>
                <a:extLst>
                  <a:ext uri="{0D108BD9-81ED-4DB2-BD59-A6C34878D82A}">
                    <a16:rowId xmlns:a16="http://schemas.microsoft.com/office/drawing/2014/main" val="10005"/>
                  </a:ext>
                </a:extLst>
              </a:tr>
              <a:tr h="351571">
                <a:tc rowSpan="5">
                  <a:txBody>
                    <a:bodyPr/>
                    <a:lstStyle/>
                    <a:p>
                      <a:pPr latinLnBrk="1"/>
                      <a:r>
                        <a:rPr lang="ko-KR" altLang="en-US" dirty="0"/>
                        <a:t>일반</a:t>
                      </a:r>
                    </a:p>
                  </a:txBody>
                  <a:tcPr/>
                </a:tc>
                <a:tc>
                  <a:txBody>
                    <a:bodyPr/>
                    <a:lstStyle/>
                    <a:p>
                      <a:pPr algn="ctr" latinLnBrk="1"/>
                      <a:r>
                        <a:rPr lang="en-US" altLang="ko-KR" dirty="0"/>
                        <a:t>B001-D1-J-PJ1</a:t>
                      </a:r>
                      <a:endParaRPr lang="ko-KR" altLang="en-US" dirty="0"/>
                    </a:p>
                  </a:txBody>
                  <a:tcPr/>
                </a:tc>
                <a:extLst>
                  <a:ext uri="{0D108BD9-81ED-4DB2-BD59-A6C34878D82A}">
                    <a16:rowId xmlns:a16="http://schemas.microsoft.com/office/drawing/2014/main" val="10006"/>
                  </a:ext>
                </a:extLst>
              </a:tr>
              <a:tr h="351571">
                <a:tc vMerge="1">
                  <a:txBody>
                    <a:bodyPr/>
                    <a:lstStyle/>
                    <a:p>
                      <a:pPr latinLnBrk="1"/>
                      <a:endParaRPr lang="ko-KR" altLang="en-US" dirty="0"/>
                    </a:p>
                  </a:txBody>
                  <a:tcPr/>
                </a:tc>
                <a:tc>
                  <a:txBody>
                    <a:bodyPr/>
                    <a:lstStyle/>
                    <a:p>
                      <a:pPr algn="ctr" latinLnBrk="1"/>
                      <a:r>
                        <a:rPr lang="en-US" altLang="ko-KR" dirty="0"/>
                        <a:t>B001-D1-J-PJ2</a:t>
                      </a:r>
                      <a:endParaRPr lang="ko-KR" altLang="en-US" dirty="0"/>
                    </a:p>
                  </a:txBody>
                  <a:tcPr/>
                </a:tc>
                <a:extLst>
                  <a:ext uri="{0D108BD9-81ED-4DB2-BD59-A6C34878D82A}">
                    <a16:rowId xmlns:a16="http://schemas.microsoft.com/office/drawing/2014/main" val="10007"/>
                  </a:ext>
                </a:extLst>
              </a:tr>
              <a:tr h="351571">
                <a:tc vMerge="1">
                  <a:txBody>
                    <a:bodyPr/>
                    <a:lstStyle/>
                    <a:p>
                      <a:pPr latinLnBrk="1"/>
                      <a:endParaRPr lang="ko-KR" altLang="en-US"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a:t>B001-D1-J-PJ3</a:t>
                      </a:r>
                      <a:endParaRPr lang="ko-KR" altLang="en-US" dirty="0"/>
                    </a:p>
                  </a:txBody>
                  <a:tcPr/>
                </a:tc>
                <a:extLst>
                  <a:ext uri="{0D108BD9-81ED-4DB2-BD59-A6C34878D82A}">
                    <a16:rowId xmlns:a16="http://schemas.microsoft.com/office/drawing/2014/main" val="10008"/>
                  </a:ext>
                </a:extLst>
              </a:tr>
              <a:tr h="351571">
                <a:tc vMerge="1">
                  <a:txBody>
                    <a:bodyPr/>
                    <a:lstStyle/>
                    <a:p>
                      <a:pPr latinLnBrk="1"/>
                      <a:endParaRPr lang="ko-KR" altLang="en-US" dirty="0"/>
                    </a:p>
                  </a:txBody>
                  <a:tcPr/>
                </a:tc>
                <a:tc>
                  <a:txBody>
                    <a:bodyPr/>
                    <a:lstStyle/>
                    <a:p>
                      <a:pPr algn="ctr" latinLnBrk="1"/>
                      <a:r>
                        <a:rPr lang="en-US" altLang="ko-KR" dirty="0"/>
                        <a:t>…</a:t>
                      </a:r>
                      <a:endParaRPr lang="ko-KR" altLang="en-US" dirty="0"/>
                    </a:p>
                  </a:txBody>
                  <a:tcPr/>
                </a:tc>
                <a:extLst>
                  <a:ext uri="{0D108BD9-81ED-4DB2-BD59-A6C34878D82A}">
                    <a16:rowId xmlns:a16="http://schemas.microsoft.com/office/drawing/2014/main" val="10009"/>
                  </a:ext>
                </a:extLst>
              </a:tr>
              <a:tr h="351571">
                <a:tc vMerge="1">
                  <a:txBody>
                    <a:bodyPr/>
                    <a:lstStyle/>
                    <a:p>
                      <a:pPr latinLnBrk="1"/>
                      <a:endParaRPr lang="ko-KR" altLang="en-US"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a:t>…</a:t>
                      </a:r>
                      <a:endParaRPr lang="ko-KR" altLang="en-US" dirty="0"/>
                    </a:p>
                  </a:txBody>
                  <a:tcPr/>
                </a:tc>
                <a:extLst>
                  <a:ext uri="{0D108BD9-81ED-4DB2-BD59-A6C34878D82A}">
                    <a16:rowId xmlns:a16="http://schemas.microsoft.com/office/drawing/2014/main" val="10010"/>
                  </a:ext>
                </a:extLst>
              </a:tr>
            </a:tbl>
          </a:graphicData>
        </a:graphic>
      </p:graphicFrame>
      <p:sp>
        <p:nvSpPr>
          <p:cNvPr id="2" name="제목 1"/>
          <p:cNvSpPr>
            <a:spLocks noGrp="1"/>
          </p:cNvSpPr>
          <p:nvPr>
            <p:ph type="title"/>
          </p:nvPr>
        </p:nvSpPr>
        <p:spPr/>
        <p:txBody>
          <a:bodyPr>
            <a:normAutofit fontScale="90000"/>
          </a:bodyPr>
          <a:lstStyle/>
          <a:p>
            <a:r>
              <a:rPr lang="ko-KR" altLang="en-US" dirty="0"/>
              <a:t>지역사회 건강조사를 위한 표본추출</a:t>
            </a:r>
          </a:p>
        </p:txBody>
      </p:sp>
    </p:spTree>
    <p:extLst>
      <p:ext uri="{BB962C8B-B14F-4D97-AF65-F5344CB8AC3E}">
        <p14:creationId xmlns:p14="http://schemas.microsoft.com/office/powerpoint/2010/main" val="47665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additive="base">
                                        <p:cTn id="7" dur="500" fill="hold"/>
                                        <p:tgtEl>
                                          <p:spTgt spid="117"/>
                                        </p:tgtEl>
                                        <p:attrNameLst>
                                          <p:attrName>ppt_x</p:attrName>
                                        </p:attrNameLst>
                                      </p:cBhvr>
                                      <p:tavLst>
                                        <p:tav tm="0">
                                          <p:val>
                                            <p:strVal val="1+#ppt_w/2"/>
                                          </p:val>
                                        </p:tav>
                                        <p:tav tm="100000">
                                          <p:val>
                                            <p:strVal val="#ppt_x"/>
                                          </p:val>
                                        </p:tav>
                                      </p:tavLst>
                                    </p:anim>
                                    <p:anim calcmode="lin" valueType="num">
                                      <p:cBhvr additive="base">
                                        <p:cTn id="8" dur="500" fill="hold"/>
                                        <p:tgtEl>
                                          <p:spTgt spid="11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4"/>
                                        </p:tgtEl>
                                        <p:attrNameLst>
                                          <p:attrName>style.visibility</p:attrName>
                                        </p:attrNameLst>
                                      </p:cBhvr>
                                      <p:to>
                                        <p:strVal val="visible"/>
                                      </p:to>
                                    </p:set>
                                    <p:anim calcmode="lin" valueType="num">
                                      <p:cBhvr additive="base">
                                        <p:cTn id="11" dur="500" fill="hold"/>
                                        <p:tgtEl>
                                          <p:spTgt spid="114"/>
                                        </p:tgtEl>
                                        <p:attrNameLst>
                                          <p:attrName>ppt_x</p:attrName>
                                        </p:attrNameLst>
                                      </p:cBhvr>
                                      <p:tavLst>
                                        <p:tav tm="0">
                                          <p:val>
                                            <p:strVal val="1+#ppt_w/2"/>
                                          </p:val>
                                        </p:tav>
                                        <p:tav tm="100000">
                                          <p:val>
                                            <p:strVal val="#ppt_x"/>
                                          </p:val>
                                        </p:tav>
                                      </p:tavLst>
                                    </p:anim>
                                    <p:anim calcmode="lin" valueType="num">
                                      <p:cBhvr additive="base">
                                        <p:cTn id="12" dur="500" fill="hold"/>
                                        <p:tgtEl>
                                          <p:spTgt spid="11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9" presetClass="exit" presetSubtype="0" fill="hold" nodeType="clickEffect">
                                  <p:stCondLst>
                                    <p:cond delay="0"/>
                                  </p:stCondLst>
                                  <p:childTnLst>
                                    <p:anim calcmode="lin" valueType="num">
                                      <p:cBhvr>
                                        <p:cTn id="16" dur="1000"/>
                                        <p:tgtEl>
                                          <p:spTgt spid="117"/>
                                        </p:tgtEl>
                                        <p:attrNameLst>
                                          <p:attrName>ppt_x</p:attrName>
                                        </p:attrNameLst>
                                      </p:cBhvr>
                                      <p:tavLst>
                                        <p:tav tm="0">
                                          <p:val>
                                            <p:strVal val="ppt_x"/>
                                          </p:val>
                                        </p:tav>
                                        <p:tav tm="100000">
                                          <p:val>
                                            <p:strVal val="ppt_x-.2"/>
                                          </p:val>
                                        </p:tav>
                                      </p:tavLst>
                                    </p:anim>
                                    <p:anim calcmode="lin" valueType="num">
                                      <p:cBhvr>
                                        <p:cTn id="17" dur="1000"/>
                                        <p:tgtEl>
                                          <p:spTgt spid="117"/>
                                        </p:tgtEl>
                                        <p:attrNameLst>
                                          <p:attrName>ppt_y</p:attrName>
                                        </p:attrNameLst>
                                      </p:cBhvr>
                                      <p:tavLst>
                                        <p:tav tm="0">
                                          <p:val>
                                            <p:strVal val="ppt_y"/>
                                          </p:val>
                                        </p:tav>
                                        <p:tav tm="100000">
                                          <p:val>
                                            <p:strVal val="ppt_y"/>
                                          </p:val>
                                        </p:tav>
                                      </p:tavLst>
                                    </p:anim>
                                    <p:animEffect transition="out" filter="fade">
                                      <p:cBhvr>
                                        <p:cTn id="18" dur="1000"/>
                                        <p:tgtEl>
                                          <p:spTgt spid="117"/>
                                        </p:tgtEl>
                                      </p:cBhvr>
                                    </p:animEffect>
                                    <p:set>
                                      <p:cBhvr>
                                        <p:cTn id="19" dur="1" fill="hold">
                                          <p:stCondLst>
                                            <p:cond delay="999"/>
                                          </p:stCondLst>
                                        </p:cTn>
                                        <p:tgtEl>
                                          <p:spTgt spid="117"/>
                                        </p:tgtEl>
                                        <p:attrNameLst>
                                          <p:attrName>style.visibility</p:attrName>
                                        </p:attrNameLst>
                                      </p:cBhvr>
                                      <p:to>
                                        <p:strVal val="hidden"/>
                                      </p:to>
                                    </p:set>
                                  </p:childTnLst>
                                </p:cTn>
                              </p:par>
                              <p:par>
                                <p:cTn id="20" presetID="29" presetClass="exit" presetSubtype="0" fill="hold" grpId="1" nodeType="withEffect">
                                  <p:stCondLst>
                                    <p:cond delay="0"/>
                                  </p:stCondLst>
                                  <p:childTnLst>
                                    <p:anim calcmode="lin" valueType="num">
                                      <p:cBhvr>
                                        <p:cTn id="21" dur="1000"/>
                                        <p:tgtEl>
                                          <p:spTgt spid="114"/>
                                        </p:tgtEl>
                                        <p:attrNameLst>
                                          <p:attrName>ppt_x</p:attrName>
                                        </p:attrNameLst>
                                      </p:cBhvr>
                                      <p:tavLst>
                                        <p:tav tm="0">
                                          <p:val>
                                            <p:strVal val="ppt_x"/>
                                          </p:val>
                                        </p:tav>
                                        <p:tav tm="100000">
                                          <p:val>
                                            <p:strVal val="ppt_x-.2"/>
                                          </p:val>
                                        </p:tav>
                                      </p:tavLst>
                                    </p:anim>
                                    <p:anim calcmode="lin" valueType="num">
                                      <p:cBhvr>
                                        <p:cTn id="22" dur="1000"/>
                                        <p:tgtEl>
                                          <p:spTgt spid="114"/>
                                        </p:tgtEl>
                                        <p:attrNameLst>
                                          <p:attrName>ppt_y</p:attrName>
                                        </p:attrNameLst>
                                      </p:cBhvr>
                                      <p:tavLst>
                                        <p:tav tm="0">
                                          <p:val>
                                            <p:strVal val="ppt_y"/>
                                          </p:val>
                                        </p:tav>
                                        <p:tav tm="100000">
                                          <p:val>
                                            <p:strVal val="ppt_y"/>
                                          </p:val>
                                        </p:tav>
                                      </p:tavLst>
                                    </p:anim>
                                    <p:animEffect transition="out" filter="fade">
                                      <p:cBhvr>
                                        <p:cTn id="23" dur="1000"/>
                                        <p:tgtEl>
                                          <p:spTgt spid="114"/>
                                        </p:tgtEl>
                                      </p:cBhvr>
                                    </p:animEffect>
                                    <p:set>
                                      <p:cBhvr>
                                        <p:cTn id="24" dur="1" fill="hold">
                                          <p:stCondLst>
                                            <p:cond delay="999"/>
                                          </p:stCondLst>
                                        </p:cTn>
                                        <p:tgtEl>
                                          <p:spTgt spid="1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4"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p:cNvSpPr/>
          <p:nvPr/>
        </p:nvSpPr>
        <p:spPr>
          <a:xfrm>
            <a:off x="745128" y="1196752"/>
            <a:ext cx="7715304" cy="494689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2" name="직사각형 121"/>
          <p:cNvSpPr/>
          <p:nvPr/>
        </p:nvSpPr>
        <p:spPr>
          <a:xfrm>
            <a:off x="2051720" y="1196752"/>
            <a:ext cx="5500726" cy="7858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a:t>B001-D1-A-PJ1 </a:t>
            </a:r>
            <a:r>
              <a:rPr lang="ko-KR" altLang="en-US" b="1" dirty="0"/>
              <a:t>표본지점 내 가구리스트</a:t>
            </a:r>
          </a:p>
        </p:txBody>
      </p:sp>
      <p:graphicFrame>
        <p:nvGraphicFramePr>
          <p:cNvPr id="123" name="표 122"/>
          <p:cNvGraphicFramePr>
            <a:graphicFrameLocks noGrp="1"/>
          </p:cNvGraphicFramePr>
          <p:nvPr/>
        </p:nvGraphicFramePr>
        <p:xfrm>
          <a:off x="3509550" y="2204864"/>
          <a:ext cx="2214578" cy="3844915"/>
        </p:xfrm>
        <a:graphic>
          <a:graphicData uri="http://schemas.openxmlformats.org/drawingml/2006/table">
            <a:tbl>
              <a:tblPr firstRow="1" bandRow="1">
                <a:tableStyleId>{5C22544A-7EE6-4342-B048-85BDC9FD1C3A}</a:tableStyleId>
              </a:tblPr>
              <a:tblGrid>
                <a:gridCol w="2214578">
                  <a:extLst>
                    <a:ext uri="{9D8B030D-6E8A-4147-A177-3AD203B41FA5}">
                      <a16:colId xmlns:a16="http://schemas.microsoft.com/office/drawing/2014/main" val="20000"/>
                    </a:ext>
                  </a:extLst>
                </a:gridCol>
              </a:tblGrid>
              <a:tr h="428712">
                <a:tc>
                  <a:txBody>
                    <a:bodyPr/>
                    <a:lstStyle/>
                    <a:p>
                      <a:pPr algn="ctr" latinLnBrk="1"/>
                      <a:r>
                        <a:rPr lang="ko-KR" altLang="en-US" sz="2400" dirty="0"/>
                        <a:t>가구</a:t>
                      </a:r>
                    </a:p>
                  </a:txBody>
                  <a:tcPr/>
                </a:tc>
                <a:extLst>
                  <a:ext uri="{0D108BD9-81ED-4DB2-BD59-A6C34878D82A}">
                    <a16:rowId xmlns:a16="http://schemas.microsoft.com/office/drawing/2014/main" val="10000"/>
                  </a:ext>
                </a:extLst>
              </a:tr>
              <a:tr h="400587">
                <a:tc>
                  <a:txBody>
                    <a:bodyPr/>
                    <a:lstStyle/>
                    <a:p>
                      <a:pPr algn="ctr" latinLnBrk="1"/>
                      <a:r>
                        <a:rPr lang="en-US" altLang="ko-KR" sz="1800" dirty="0"/>
                        <a:t>B001-D1-A-PJ1-G1</a:t>
                      </a:r>
                      <a:endParaRPr lang="ko-KR" altLang="en-US" sz="1800" dirty="0"/>
                    </a:p>
                  </a:txBody>
                  <a:tcPr/>
                </a:tc>
                <a:extLst>
                  <a:ext uri="{0D108BD9-81ED-4DB2-BD59-A6C34878D82A}">
                    <a16:rowId xmlns:a16="http://schemas.microsoft.com/office/drawing/2014/main" val="10001"/>
                  </a:ext>
                </a:extLst>
              </a:tr>
              <a:tr h="40058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dirty="0"/>
                        <a:t>B001-D1-A-PJ1-G2</a:t>
                      </a:r>
                      <a:endParaRPr lang="ko-KR" altLang="en-US" sz="1800" dirty="0"/>
                    </a:p>
                  </a:txBody>
                  <a:tcPr/>
                </a:tc>
                <a:extLst>
                  <a:ext uri="{0D108BD9-81ED-4DB2-BD59-A6C34878D82A}">
                    <a16:rowId xmlns:a16="http://schemas.microsoft.com/office/drawing/2014/main" val="10002"/>
                  </a:ext>
                </a:extLst>
              </a:tr>
              <a:tr h="40058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dirty="0"/>
                        <a:t>B001-D1-A-PJ1-G3</a:t>
                      </a:r>
                      <a:endParaRPr lang="ko-KR" altLang="en-US" sz="1800" dirty="0"/>
                    </a:p>
                  </a:txBody>
                  <a:tcPr/>
                </a:tc>
                <a:extLst>
                  <a:ext uri="{0D108BD9-81ED-4DB2-BD59-A6C34878D82A}">
                    <a16:rowId xmlns:a16="http://schemas.microsoft.com/office/drawing/2014/main" val="10003"/>
                  </a:ext>
                </a:extLst>
              </a:tr>
              <a:tr h="40058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dirty="0"/>
                        <a:t>B001-D1-A-PJ1-G4</a:t>
                      </a:r>
                      <a:endParaRPr lang="ko-KR" altLang="en-US" sz="1800" dirty="0"/>
                    </a:p>
                  </a:txBody>
                  <a:tcPr/>
                </a:tc>
                <a:extLst>
                  <a:ext uri="{0D108BD9-81ED-4DB2-BD59-A6C34878D82A}">
                    <a16:rowId xmlns:a16="http://schemas.microsoft.com/office/drawing/2014/main" val="10004"/>
                  </a:ext>
                </a:extLst>
              </a:tr>
              <a:tr h="40058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dirty="0"/>
                        <a:t>B001-D1-A-PJ1-G5</a:t>
                      </a:r>
                      <a:endParaRPr lang="ko-KR" altLang="en-US" sz="1800" dirty="0"/>
                    </a:p>
                  </a:txBody>
                  <a:tcPr/>
                </a:tc>
                <a:extLst>
                  <a:ext uri="{0D108BD9-81ED-4DB2-BD59-A6C34878D82A}">
                    <a16:rowId xmlns:a16="http://schemas.microsoft.com/office/drawing/2014/main" val="10005"/>
                  </a:ext>
                </a:extLst>
              </a:tr>
              <a:tr h="40058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dirty="0"/>
                        <a:t>B001-D1-A-PJ1-G6</a:t>
                      </a:r>
                      <a:endParaRPr lang="ko-KR" altLang="en-US" sz="1800" dirty="0"/>
                    </a:p>
                  </a:txBody>
                  <a:tcPr/>
                </a:tc>
                <a:extLst>
                  <a:ext uri="{0D108BD9-81ED-4DB2-BD59-A6C34878D82A}">
                    <a16:rowId xmlns:a16="http://schemas.microsoft.com/office/drawing/2014/main" val="10006"/>
                  </a:ext>
                </a:extLst>
              </a:tr>
              <a:tr h="40058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dirty="0"/>
                        <a:t>…</a:t>
                      </a:r>
                      <a:endParaRPr lang="ko-KR" altLang="en-US" sz="1800" dirty="0"/>
                    </a:p>
                  </a:txBody>
                  <a:tcPr/>
                </a:tc>
                <a:extLst>
                  <a:ext uri="{0D108BD9-81ED-4DB2-BD59-A6C34878D82A}">
                    <a16:rowId xmlns:a16="http://schemas.microsoft.com/office/drawing/2014/main" val="10007"/>
                  </a:ext>
                </a:extLst>
              </a:tr>
              <a:tr h="583606">
                <a:tc>
                  <a:txBody>
                    <a:bodyPr/>
                    <a:lstStyle/>
                    <a:p>
                      <a:pPr algn="ctr" latinLnBrk="1"/>
                      <a:r>
                        <a:rPr lang="en-US" altLang="ko-KR" sz="1800" dirty="0"/>
                        <a:t>…</a:t>
                      </a:r>
                      <a:endParaRPr lang="ko-KR" altLang="en-US" sz="1800" dirty="0"/>
                    </a:p>
                  </a:txBody>
                  <a:tcPr/>
                </a:tc>
                <a:extLst>
                  <a:ext uri="{0D108BD9-81ED-4DB2-BD59-A6C34878D82A}">
                    <a16:rowId xmlns:a16="http://schemas.microsoft.com/office/drawing/2014/main" val="10008"/>
                  </a:ext>
                </a:extLst>
              </a:tr>
            </a:tbl>
          </a:graphicData>
        </a:graphic>
      </p:graphicFrame>
      <p:sp>
        <p:nvSpPr>
          <p:cNvPr id="2" name="제목 1"/>
          <p:cNvSpPr>
            <a:spLocks noGrp="1"/>
          </p:cNvSpPr>
          <p:nvPr>
            <p:ph type="title"/>
          </p:nvPr>
        </p:nvSpPr>
        <p:spPr/>
        <p:txBody>
          <a:bodyPr>
            <a:normAutofit fontScale="90000"/>
          </a:bodyPr>
          <a:lstStyle/>
          <a:p>
            <a:r>
              <a:rPr lang="ko-KR" altLang="en-US" dirty="0"/>
              <a:t>지역사회 건강조사를 위한 표본추출</a:t>
            </a:r>
          </a:p>
        </p:txBody>
      </p:sp>
    </p:spTree>
    <p:extLst>
      <p:ext uri="{BB962C8B-B14F-4D97-AF65-F5344CB8AC3E}">
        <p14:creationId xmlns:p14="http://schemas.microsoft.com/office/powerpoint/2010/main" val="193855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 calcmode="lin" valueType="num">
                                      <p:cBhvr additive="base">
                                        <p:cTn id="7" dur="500" fill="hold"/>
                                        <p:tgtEl>
                                          <p:spTgt spid="123"/>
                                        </p:tgtEl>
                                        <p:attrNameLst>
                                          <p:attrName>ppt_x</p:attrName>
                                        </p:attrNameLst>
                                      </p:cBhvr>
                                      <p:tavLst>
                                        <p:tav tm="0">
                                          <p:val>
                                            <p:strVal val="1+#ppt_w/2"/>
                                          </p:val>
                                        </p:tav>
                                        <p:tav tm="100000">
                                          <p:val>
                                            <p:strVal val="#ppt_x"/>
                                          </p:val>
                                        </p:tav>
                                      </p:tavLst>
                                    </p:anim>
                                    <p:anim calcmode="lin" valueType="num">
                                      <p:cBhvr additive="base">
                                        <p:cTn id="8" dur="500" fill="hold"/>
                                        <p:tgtEl>
                                          <p:spTgt spid="12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22"/>
                                        </p:tgtEl>
                                        <p:attrNameLst>
                                          <p:attrName>style.visibility</p:attrName>
                                        </p:attrNameLst>
                                      </p:cBhvr>
                                      <p:to>
                                        <p:strVal val="visible"/>
                                      </p:to>
                                    </p:set>
                                    <p:anim calcmode="lin" valueType="num">
                                      <p:cBhvr additive="base">
                                        <p:cTn id="11" dur="500" fill="hold"/>
                                        <p:tgtEl>
                                          <p:spTgt spid="122"/>
                                        </p:tgtEl>
                                        <p:attrNameLst>
                                          <p:attrName>ppt_x</p:attrName>
                                        </p:attrNameLst>
                                      </p:cBhvr>
                                      <p:tavLst>
                                        <p:tav tm="0">
                                          <p:val>
                                            <p:strVal val="1+#ppt_w/2"/>
                                          </p:val>
                                        </p:tav>
                                        <p:tav tm="100000">
                                          <p:val>
                                            <p:strVal val="#ppt_x"/>
                                          </p:val>
                                        </p:tav>
                                      </p:tavLst>
                                    </p:anim>
                                    <p:anim calcmode="lin" valueType="num">
                                      <p:cBhvr additive="base">
                                        <p:cTn id="12" dur="500" fill="hold"/>
                                        <p:tgtEl>
                                          <p:spTgt spid="12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9" presetClass="exit" presetSubtype="0" fill="hold" nodeType="clickEffect">
                                  <p:stCondLst>
                                    <p:cond delay="0"/>
                                  </p:stCondLst>
                                  <p:childTnLst>
                                    <p:anim calcmode="lin" valueType="num">
                                      <p:cBhvr>
                                        <p:cTn id="16" dur="1000"/>
                                        <p:tgtEl>
                                          <p:spTgt spid="123"/>
                                        </p:tgtEl>
                                        <p:attrNameLst>
                                          <p:attrName>ppt_x</p:attrName>
                                        </p:attrNameLst>
                                      </p:cBhvr>
                                      <p:tavLst>
                                        <p:tav tm="0">
                                          <p:val>
                                            <p:strVal val="ppt_x"/>
                                          </p:val>
                                        </p:tav>
                                        <p:tav tm="100000">
                                          <p:val>
                                            <p:strVal val="ppt_x-.2"/>
                                          </p:val>
                                        </p:tav>
                                      </p:tavLst>
                                    </p:anim>
                                    <p:anim calcmode="lin" valueType="num">
                                      <p:cBhvr>
                                        <p:cTn id="17" dur="1000"/>
                                        <p:tgtEl>
                                          <p:spTgt spid="123"/>
                                        </p:tgtEl>
                                        <p:attrNameLst>
                                          <p:attrName>ppt_y</p:attrName>
                                        </p:attrNameLst>
                                      </p:cBhvr>
                                      <p:tavLst>
                                        <p:tav tm="0">
                                          <p:val>
                                            <p:strVal val="ppt_y"/>
                                          </p:val>
                                        </p:tav>
                                        <p:tav tm="100000">
                                          <p:val>
                                            <p:strVal val="ppt_y"/>
                                          </p:val>
                                        </p:tav>
                                      </p:tavLst>
                                    </p:anim>
                                    <p:animEffect transition="out" filter="fade">
                                      <p:cBhvr>
                                        <p:cTn id="18" dur="1000"/>
                                        <p:tgtEl>
                                          <p:spTgt spid="123"/>
                                        </p:tgtEl>
                                      </p:cBhvr>
                                    </p:animEffect>
                                    <p:set>
                                      <p:cBhvr>
                                        <p:cTn id="19" dur="1" fill="hold">
                                          <p:stCondLst>
                                            <p:cond delay="999"/>
                                          </p:stCondLst>
                                        </p:cTn>
                                        <p:tgtEl>
                                          <p:spTgt spid="123"/>
                                        </p:tgtEl>
                                        <p:attrNameLst>
                                          <p:attrName>style.visibility</p:attrName>
                                        </p:attrNameLst>
                                      </p:cBhvr>
                                      <p:to>
                                        <p:strVal val="hidden"/>
                                      </p:to>
                                    </p:set>
                                  </p:childTnLst>
                                </p:cTn>
                              </p:par>
                              <p:par>
                                <p:cTn id="20" presetID="29" presetClass="exit" presetSubtype="0" fill="hold" grpId="1" nodeType="withEffect">
                                  <p:stCondLst>
                                    <p:cond delay="0"/>
                                  </p:stCondLst>
                                  <p:childTnLst>
                                    <p:anim calcmode="lin" valueType="num">
                                      <p:cBhvr>
                                        <p:cTn id="21" dur="1000"/>
                                        <p:tgtEl>
                                          <p:spTgt spid="122"/>
                                        </p:tgtEl>
                                        <p:attrNameLst>
                                          <p:attrName>ppt_x</p:attrName>
                                        </p:attrNameLst>
                                      </p:cBhvr>
                                      <p:tavLst>
                                        <p:tav tm="0">
                                          <p:val>
                                            <p:strVal val="ppt_x"/>
                                          </p:val>
                                        </p:tav>
                                        <p:tav tm="100000">
                                          <p:val>
                                            <p:strVal val="ppt_x-.2"/>
                                          </p:val>
                                        </p:tav>
                                      </p:tavLst>
                                    </p:anim>
                                    <p:anim calcmode="lin" valueType="num">
                                      <p:cBhvr>
                                        <p:cTn id="22" dur="1000"/>
                                        <p:tgtEl>
                                          <p:spTgt spid="122"/>
                                        </p:tgtEl>
                                        <p:attrNameLst>
                                          <p:attrName>ppt_y</p:attrName>
                                        </p:attrNameLst>
                                      </p:cBhvr>
                                      <p:tavLst>
                                        <p:tav tm="0">
                                          <p:val>
                                            <p:strVal val="ppt_y"/>
                                          </p:val>
                                        </p:tav>
                                        <p:tav tm="100000">
                                          <p:val>
                                            <p:strVal val="ppt_y"/>
                                          </p:val>
                                        </p:tav>
                                      </p:tavLst>
                                    </p:anim>
                                    <p:animEffect transition="out" filter="fade">
                                      <p:cBhvr>
                                        <p:cTn id="23" dur="1000"/>
                                        <p:tgtEl>
                                          <p:spTgt spid="122"/>
                                        </p:tgtEl>
                                      </p:cBhvr>
                                    </p:animEffect>
                                    <p:set>
                                      <p:cBhvr>
                                        <p:cTn id="24" dur="1" fill="hold">
                                          <p:stCondLst>
                                            <p:cond delay="999"/>
                                          </p:stCondLst>
                                        </p:cTn>
                                        <p:tgtEl>
                                          <p:spTgt spid="1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2"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ko-KR" altLang="en-US" dirty="0"/>
              <a:t>지역사회 건강조사를 위한 표본추출</a:t>
            </a:r>
          </a:p>
        </p:txBody>
      </p:sp>
      <p:sp>
        <p:nvSpPr>
          <p:cNvPr id="3" name="내용 개체 틀 2"/>
          <p:cNvSpPr>
            <a:spLocks noGrp="1"/>
          </p:cNvSpPr>
          <p:nvPr>
            <p:ph idx="1"/>
          </p:nvPr>
        </p:nvSpPr>
        <p:spPr>
          <a:xfrm>
            <a:off x="457200" y="1423317"/>
            <a:ext cx="8229600" cy="4813995"/>
          </a:xfrm>
        </p:spPr>
        <p:txBody>
          <a:bodyPr>
            <a:normAutofit fontScale="62500" lnSpcReduction="20000"/>
          </a:bodyPr>
          <a:lstStyle/>
          <a:p>
            <a:r>
              <a:rPr lang="ko-KR" altLang="en-US" sz="3200" dirty="0">
                <a:latin typeface="+mn-ea"/>
                <a:ea typeface="+mn-ea"/>
              </a:rPr>
              <a:t>모집단</a:t>
            </a:r>
            <a:endParaRPr lang="en-US" altLang="ko-KR" sz="3200" dirty="0">
              <a:latin typeface="+mn-ea"/>
              <a:ea typeface="+mn-ea"/>
            </a:endParaRPr>
          </a:p>
          <a:p>
            <a:pPr lvl="1"/>
            <a:r>
              <a:rPr lang="ko-KR" altLang="en-US" dirty="0">
                <a:latin typeface="+mn-ea"/>
              </a:rPr>
              <a:t>목표 모집단</a:t>
            </a:r>
            <a:r>
              <a:rPr lang="en-US" altLang="ko-KR" dirty="0">
                <a:latin typeface="+mn-ea"/>
              </a:rPr>
              <a:t>: </a:t>
            </a:r>
            <a:r>
              <a:rPr lang="ko-KR" altLang="en-US" dirty="0">
                <a:latin typeface="+mn-ea"/>
              </a:rPr>
              <a:t>조사의 목적이 해당 지역의 건강관련지표를 생산하는 것이므로 </a:t>
            </a:r>
            <a:r>
              <a:rPr lang="ko-KR" altLang="en-US" b="1" dirty="0">
                <a:solidFill>
                  <a:srgbClr val="FF0000"/>
                </a:solidFill>
                <a:latin typeface="+mn-ea"/>
              </a:rPr>
              <a:t>조사시점에 해당지역에 거주하는 </a:t>
            </a:r>
            <a:r>
              <a:rPr lang="en-US" altLang="ko-KR" b="1" dirty="0">
                <a:solidFill>
                  <a:srgbClr val="FF0000"/>
                </a:solidFill>
                <a:latin typeface="+mn-ea"/>
              </a:rPr>
              <a:t>19</a:t>
            </a:r>
            <a:r>
              <a:rPr lang="ko-KR" altLang="en-US" b="1" dirty="0">
                <a:solidFill>
                  <a:srgbClr val="FF0000"/>
                </a:solidFill>
                <a:latin typeface="+mn-ea"/>
              </a:rPr>
              <a:t>세 이상의 모든 주민</a:t>
            </a:r>
            <a:endParaRPr lang="en-US" altLang="ko-KR" b="1" dirty="0">
              <a:solidFill>
                <a:srgbClr val="FF0000"/>
              </a:solidFill>
              <a:latin typeface="+mn-ea"/>
            </a:endParaRPr>
          </a:p>
          <a:p>
            <a:pPr lvl="1"/>
            <a:r>
              <a:rPr lang="ko-KR" altLang="en-US" b="1" dirty="0">
                <a:latin typeface="+mn-ea"/>
              </a:rPr>
              <a:t>조사 모집단</a:t>
            </a:r>
            <a:r>
              <a:rPr lang="en-US" altLang="ko-KR" dirty="0">
                <a:latin typeface="+mn-ea"/>
              </a:rPr>
              <a:t>: </a:t>
            </a:r>
            <a:r>
              <a:rPr lang="ko-KR" altLang="en-US" dirty="0">
                <a:latin typeface="+mn-ea"/>
              </a:rPr>
              <a:t>해당지역 </a:t>
            </a:r>
            <a:r>
              <a:rPr lang="ko-KR" altLang="en-US" b="1" dirty="0">
                <a:solidFill>
                  <a:srgbClr val="FF0000"/>
                </a:solidFill>
                <a:latin typeface="+mn-ea"/>
              </a:rPr>
              <a:t>주거용 주택</a:t>
            </a:r>
            <a:r>
              <a:rPr lang="en-US" altLang="ko-KR" b="1" dirty="0">
                <a:solidFill>
                  <a:srgbClr val="FF0000"/>
                </a:solidFill>
                <a:latin typeface="+mn-ea"/>
              </a:rPr>
              <a:t>(</a:t>
            </a:r>
            <a:r>
              <a:rPr lang="ko-KR" altLang="en-US" b="1" dirty="0">
                <a:solidFill>
                  <a:srgbClr val="FF0000"/>
                </a:solidFill>
                <a:latin typeface="+mn-ea"/>
              </a:rPr>
              <a:t>아파트</a:t>
            </a:r>
            <a:r>
              <a:rPr lang="en-US" altLang="ko-KR" b="1" dirty="0">
                <a:solidFill>
                  <a:srgbClr val="FF0000"/>
                </a:solidFill>
                <a:latin typeface="+mn-ea"/>
              </a:rPr>
              <a:t>, </a:t>
            </a:r>
            <a:r>
              <a:rPr lang="ko-KR" altLang="en-US" b="1" dirty="0">
                <a:solidFill>
                  <a:srgbClr val="FF0000"/>
                </a:solidFill>
                <a:latin typeface="+mn-ea"/>
              </a:rPr>
              <a:t>일반주택</a:t>
            </a:r>
            <a:r>
              <a:rPr lang="en-US" altLang="ko-KR" b="1" dirty="0">
                <a:solidFill>
                  <a:srgbClr val="FF0000"/>
                </a:solidFill>
                <a:latin typeface="+mn-ea"/>
              </a:rPr>
              <a:t>)</a:t>
            </a:r>
            <a:r>
              <a:rPr lang="ko-KR" altLang="en-US" b="1" dirty="0">
                <a:solidFill>
                  <a:srgbClr val="FF0000"/>
                </a:solidFill>
                <a:latin typeface="+mn-ea"/>
              </a:rPr>
              <a:t>에 거주하는 </a:t>
            </a:r>
            <a:r>
              <a:rPr lang="en-US" altLang="ko-KR" b="1" dirty="0">
                <a:solidFill>
                  <a:srgbClr val="FF0000"/>
                </a:solidFill>
                <a:latin typeface="+mn-ea"/>
              </a:rPr>
              <a:t>19</a:t>
            </a:r>
            <a:r>
              <a:rPr lang="ko-KR" altLang="en-US" b="1" dirty="0">
                <a:solidFill>
                  <a:srgbClr val="FF0000"/>
                </a:solidFill>
                <a:latin typeface="+mn-ea"/>
              </a:rPr>
              <a:t>세 이상 모든 주민</a:t>
            </a:r>
            <a:endParaRPr lang="en-US" altLang="ko-KR" b="1" dirty="0">
              <a:solidFill>
                <a:srgbClr val="FF0000"/>
              </a:solidFill>
              <a:latin typeface="+mn-ea"/>
            </a:endParaRPr>
          </a:p>
          <a:p>
            <a:endParaRPr lang="en-US" altLang="ko-KR" sz="3200" dirty="0">
              <a:latin typeface="+mn-ea"/>
            </a:endParaRPr>
          </a:p>
          <a:p>
            <a:r>
              <a:rPr lang="ko-KR" altLang="en-US" sz="3200" dirty="0">
                <a:latin typeface="+mn-ea"/>
              </a:rPr>
              <a:t>표본추출</a:t>
            </a:r>
            <a:endParaRPr lang="en-US" altLang="ko-KR" sz="3200" dirty="0">
              <a:latin typeface="+mn-ea"/>
            </a:endParaRPr>
          </a:p>
          <a:p>
            <a:pPr lvl="1"/>
            <a:r>
              <a:rPr lang="en-US" altLang="ko-KR" sz="2800" b="1" dirty="0">
                <a:solidFill>
                  <a:srgbClr val="FF0000"/>
                </a:solidFill>
                <a:latin typeface="+mn-ea"/>
                <a:ea typeface="+mn-ea"/>
              </a:rPr>
              <a:t>1</a:t>
            </a:r>
            <a:r>
              <a:rPr lang="ko-KR" altLang="en-US" sz="2800" b="1" dirty="0">
                <a:solidFill>
                  <a:srgbClr val="FF0000"/>
                </a:solidFill>
                <a:latin typeface="+mn-ea"/>
                <a:ea typeface="+mn-ea"/>
              </a:rPr>
              <a:t>차 추출</a:t>
            </a:r>
            <a:r>
              <a:rPr lang="en-US" altLang="ko-KR" sz="2800" b="1" dirty="0">
                <a:solidFill>
                  <a:srgbClr val="FF0000"/>
                </a:solidFill>
                <a:latin typeface="+mn-ea"/>
                <a:ea typeface="+mn-ea"/>
              </a:rPr>
              <a:t>: </a:t>
            </a:r>
            <a:r>
              <a:rPr lang="ko-KR" altLang="en-US" sz="2800" b="1" dirty="0">
                <a:solidFill>
                  <a:srgbClr val="FF0000"/>
                </a:solidFill>
                <a:latin typeface="+mn-ea"/>
                <a:ea typeface="+mn-ea"/>
              </a:rPr>
              <a:t>표본지점</a:t>
            </a:r>
            <a:endParaRPr lang="en-US" altLang="ko-KR" sz="2800" b="1" dirty="0">
              <a:solidFill>
                <a:srgbClr val="FF0000"/>
              </a:solidFill>
              <a:latin typeface="+mn-ea"/>
              <a:ea typeface="+mn-ea"/>
            </a:endParaRPr>
          </a:p>
          <a:p>
            <a:pPr lvl="2"/>
            <a:r>
              <a:rPr lang="ko-KR" altLang="en-US" sz="1800" dirty="0" err="1"/>
              <a:t>시군구</a:t>
            </a:r>
            <a:r>
              <a:rPr lang="ko-KR" altLang="en-US" sz="1800" dirty="0"/>
              <a:t> 내에서 주택유형에 따라 </a:t>
            </a:r>
            <a:r>
              <a:rPr lang="ko-KR" altLang="en-US" sz="1800" dirty="0" err="1"/>
              <a:t>통반리</a:t>
            </a:r>
            <a:r>
              <a:rPr lang="ko-KR" altLang="en-US" sz="1800" dirty="0"/>
              <a:t> 명칭을 기준으로 정렬한 후에 가구수에 비례하도록 표본지점을 추출</a:t>
            </a:r>
            <a:endParaRPr lang="en-US" altLang="ko-KR" sz="1800" dirty="0">
              <a:latin typeface="+mn-ea"/>
              <a:ea typeface="+mn-ea"/>
            </a:endParaRPr>
          </a:p>
          <a:p>
            <a:pPr lvl="1"/>
            <a:r>
              <a:rPr lang="en-US" altLang="ko-KR" sz="2800" b="1" dirty="0">
                <a:solidFill>
                  <a:srgbClr val="FF0000"/>
                </a:solidFill>
                <a:latin typeface="+mn-ea"/>
                <a:ea typeface="+mn-ea"/>
              </a:rPr>
              <a:t>2</a:t>
            </a:r>
            <a:r>
              <a:rPr lang="ko-KR" altLang="en-US" sz="2800" b="1" dirty="0">
                <a:solidFill>
                  <a:srgbClr val="FF0000"/>
                </a:solidFill>
                <a:latin typeface="+mn-ea"/>
                <a:ea typeface="+mn-ea"/>
              </a:rPr>
              <a:t>차 추출</a:t>
            </a:r>
            <a:r>
              <a:rPr lang="en-US" altLang="ko-KR" sz="2800" b="1" dirty="0">
                <a:solidFill>
                  <a:srgbClr val="FF0000"/>
                </a:solidFill>
                <a:latin typeface="+mn-ea"/>
                <a:ea typeface="+mn-ea"/>
              </a:rPr>
              <a:t>: </a:t>
            </a:r>
            <a:r>
              <a:rPr lang="ko-KR" altLang="en-US" sz="2800" b="1" dirty="0">
                <a:solidFill>
                  <a:srgbClr val="FF0000"/>
                </a:solidFill>
                <a:latin typeface="+mn-ea"/>
                <a:ea typeface="+mn-ea"/>
              </a:rPr>
              <a:t>가구</a:t>
            </a:r>
            <a:endParaRPr lang="en-US" altLang="ko-KR" sz="2800" b="1" dirty="0">
              <a:solidFill>
                <a:srgbClr val="FF0000"/>
              </a:solidFill>
              <a:latin typeface="+mn-ea"/>
              <a:ea typeface="+mn-ea"/>
            </a:endParaRPr>
          </a:p>
          <a:p>
            <a:pPr lvl="2"/>
            <a:r>
              <a:rPr lang="ko-KR" altLang="en-US" sz="1800" dirty="0"/>
              <a:t>표본지점으로 선정된 </a:t>
            </a:r>
            <a:r>
              <a:rPr lang="ko-KR" altLang="en-US" sz="1800" dirty="0" err="1"/>
              <a:t>통반리의</a:t>
            </a:r>
            <a:r>
              <a:rPr lang="ko-KR" altLang="en-US" sz="1800" dirty="0"/>
              <a:t> 가구명부를 작성한 후에 계통추출</a:t>
            </a:r>
            <a:endParaRPr lang="en-US" altLang="ko-KR" sz="1800" dirty="0"/>
          </a:p>
          <a:p>
            <a:endParaRPr lang="en-US" altLang="ko-KR" sz="3200" dirty="0">
              <a:latin typeface="+mn-ea"/>
            </a:endParaRPr>
          </a:p>
          <a:p>
            <a:r>
              <a:rPr lang="ko-KR" altLang="en-US" sz="3200" dirty="0">
                <a:latin typeface="+mn-ea"/>
              </a:rPr>
              <a:t>표본가구 선정 예</a:t>
            </a:r>
            <a:endParaRPr lang="en-US" altLang="ko-KR" sz="3200" dirty="0">
              <a:latin typeface="+mn-ea"/>
            </a:endParaRPr>
          </a:p>
          <a:p>
            <a:pPr lvl="1">
              <a:defRPr/>
            </a:pPr>
            <a:r>
              <a:rPr lang="en-US" altLang="ko-KR" dirty="0">
                <a:latin typeface="+mn-ea"/>
              </a:rPr>
              <a:t>1</a:t>
            </a:r>
            <a:r>
              <a:rPr lang="ko-KR" altLang="en-US" dirty="0">
                <a:latin typeface="+mn-ea"/>
              </a:rPr>
              <a:t>단계</a:t>
            </a:r>
            <a:r>
              <a:rPr lang="en-US" altLang="ko-KR" dirty="0">
                <a:latin typeface="+mn-ea"/>
              </a:rPr>
              <a:t>: </a:t>
            </a:r>
            <a:r>
              <a:rPr lang="ko-KR" altLang="en-US" dirty="0">
                <a:latin typeface="+mn-ea"/>
              </a:rPr>
              <a:t>표본지점 내 총 가구수가 </a:t>
            </a:r>
            <a:r>
              <a:rPr lang="en-US" altLang="ko-KR" dirty="0">
                <a:latin typeface="+mn-ea"/>
              </a:rPr>
              <a:t>84</a:t>
            </a:r>
            <a:r>
              <a:rPr lang="ko-KR" altLang="en-US" dirty="0">
                <a:latin typeface="+mn-ea"/>
              </a:rPr>
              <a:t>가구라면 </a:t>
            </a:r>
            <a:r>
              <a:rPr lang="ko-KR" altLang="en-US" b="1" dirty="0">
                <a:solidFill>
                  <a:srgbClr val="FF0000"/>
                </a:solidFill>
                <a:latin typeface="+mn-ea"/>
              </a:rPr>
              <a:t>추출간격 계산</a:t>
            </a:r>
            <a:r>
              <a:rPr lang="ko-KR" altLang="en-US" dirty="0">
                <a:latin typeface="+mn-ea"/>
              </a:rPr>
              <a:t> → </a:t>
            </a:r>
            <a:r>
              <a:rPr lang="en-US" altLang="ko-KR" dirty="0">
                <a:latin typeface="+mn-ea"/>
              </a:rPr>
              <a:t>84/4=21</a:t>
            </a:r>
          </a:p>
          <a:p>
            <a:pPr lvl="1">
              <a:defRPr/>
            </a:pPr>
            <a:r>
              <a:rPr lang="en-US" altLang="ko-KR" dirty="0">
                <a:latin typeface="+mn-ea"/>
              </a:rPr>
              <a:t>2</a:t>
            </a:r>
            <a:r>
              <a:rPr lang="ko-KR" altLang="en-US" dirty="0">
                <a:latin typeface="+mn-ea"/>
              </a:rPr>
              <a:t>단계</a:t>
            </a:r>
            <a:r>
              <a:rPr lang="en-US" altLang="ko-KR" dirty="0">
                <a:latin typeface="+mn-ea"/>
              </a:rPr>
              <a:t>: 1</a:t>
            </a:r>
            <a:r>
              <a:rPr lang="ko-KR" altLang="en-US" dirty="0">
                <a:latin typeface="+mn-ea"/>
              </a:rPr>
              <a:t>부터 추출간격까지의 수 중에서 </a:t>
            </a:r>
            <a:r>
              <a:rPr lang="ko-KR" altLang="en-US" dirty="0" err="1">
                <a:latin typeface="+mn-ea"/>
              </a:rPr>
              <a:t>난수를</a:t>
            </a:r>
            <a:r>
              <a:rPr lang="ko-KR" altLang="en-US" dirty="0">
                <a:latin typeface="+mn-ea"/>
              </a:rPr>
              <a:t> 생성하여 </a:t>
            </a:r>
            <a:r>
              <a:rPr lang="ko-KR" altLang="en-US" b="1" dirty="0">
                <a:solidFill>
                  <a:srgbClr val="FF0000"/>
                </a:solidFill>
                <a:latin typeface="+mn-ea"/>
              </a:rPr>
              <a:t>첫 번째 가구 선정</a:t>
            </a:r>
            <a:endParaRPr lang="en-US" altLang="ko-KR" b="1" dirty="0">
              <a:solidFill>
                <a:srgbClr val="FF0000"/>
              </a:solidFill>
              <a:latin typeface="+mn-ea"/>
            </a:endParaRPr>
          </a:p>
          <a:p>
            <a:pPr lvl="1">
              <a:defRPr/>
            </a:pPr>
            <a:r>
              <a:rPr lang="en-US" altLang="ko-KR" dirty="0">
                <a:latin typeface="+mn-ea"/>
              </a:rPr>
              <a:t>3</a:t>
            </a:r>
            <a:r>
              <a:rPr lang="ko-KR" altLang="en-US" dirty="0">
                <a:latin typeface="+mn-ea"/>
              </a:rPr>
              <a:t>단계</a:t>
            </a:r>
            <a:r>
              <a:rPr lang="en-US" altLang="ko-KR" dirty="0">
                <a:latin typeface="+mn-ea"/>
              </a:rPr>
              <a:t>: </a:t>
            </a:r>
            <a:r>
              <a:rPr lang="ko-KR" altLang="en-US" dirty="0">
                <a:latin typeface="+mn-ea"/>
              </a:rPr>
              <a:t>첫 번째로 선정된 가구의 가구번호에 추출간격만큼의 숫자를 더해 </a:t>
            </a:r>
            <a:r>
              <a:rPr lang="ko-KR" altLang="en-US" b="1" dirty="0">
                <a:solidFill>
                  <a:srgbClr val="FF0000"/>
                </a:solidFill>
                <a:latin typeface="+mn-ea"/>
              </a:rPr>
              <a:t>나머지 </a:t>
            </a:r>
            <a:r>
              <a:rPr lang="en-US" altLang="ko-KR" b="1" dirty="0">
                <a:solidFill>
                  <a:srgbClr val="FF0000"/>
                </a:solidFill>
                <a:latin typeface="+mn-ea"/>
              </a:rPr>
              <a:t>3</a:t>
            </a:r>
            <a:r>
              <a:rPr lang="ko-KR" altLang="en-US" b="1" dirty="0">
                <a:solidFill>
                  <a:srgbClr val="FF0000"/>
                </a:solidFill>
                <a:latin typeface="+mn-ea"/>
              </a:rPr>
              <a:t>가구를 선정</a:t>
            </a:r>
            <a:endParaRPr lang="en-US" altLang="ko-KR" sz="2800" b="1" dirty="0">
              <a:solidFill>
                <a:srgbClr val="FF0000"/>
              </a:solidFill>
              <a:latin typeface="+mn-ea"/>
            </a:endParaRPr>
          </a:p>
        </p:txBody>
      </p:sp>
      <p:sp>
        <p:nvSpPr>
          <p:cNvPr id="4"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5" name="바닥글 개체 틀 4"/>
          <p:cNvSpPr>
            <a:spLocks noGrp="1"/>
          </p:cNvSpPr>
          <p:nvPr>
            <p:ph type="ftr" sz="quarter" idx="11"/>
          </p:nvPr>
        </p:nvSpPr>
        <p:spPr/>
        <p:txBody>
          <a:bodyPr/>
          <a:lstStyle/>
          <a:p>
            <a:pPr>
              <a:defRPr/>
            </a:pPr>
            <a:r>
              <a:rPr lang="ko-KR" altLang="en-US" b="1" dirty="0"/>
              <a:t>표본추출의 이론과 실제</a:t>
            </a:r>
          </a:p>
          <a:p>
            <a:pPr>
              <a:defRPr/>
            </a:pPr>
            <a:endParaRPr lang="ko-KR" altLang="en-US" dirty="0"/>
          </a:p>
          <a:p>
            <a:pPr>
              <a:defRPr/>
            </a:pPr>
            <a:endParaRPr lang="en-US" altLang="ko-KR" dirty="0"/>
          </a:p>
        </p:txBody>
      </p:sp>
      <p:sp>
        <p:nvSpPr>
          <p:cNvPr id="6" name="슬라이드 번호 개체 틀 5"/>
          <p:cNvSpPr>
            <a:spLocks noGrp="1"/>
          </p:cNvSpPr>
          <p:nvPr>
            <p:ph type="sldNum" sz="quarter" idx="12"/>
          </p:nvPr>
        </p:nvSpPr>
        <p:spPr/>
        <p:txBody>
          <a:bodyPr/>
          <a:lstStyle/>
          <a:p>
            <a:pPr>
              <a:defRPr/>
            </a:pPr>
            <a:fld id="{46A7BEE7-F3E8-4A29-934D-751A7675E4AA}" type="slidenum">
              <a:rPr lang="ko-KR" altLang="en-US" smtClean="0"/>
              <a:pPr>
                <a:defRPr/>
              </a:pPr>
              <a:t>36</a:t>
            </a:fld>
            <a:endParaRPr lang="en-US" altLang="ko-K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Quick Test: Q1</a:t>
            </a:r>
            <a:endParaRPr lang="ko-KR" altLang="en-US" dirty="0"/>
          </a:p>
        </p:txBody>
      </p:sp>
      <p:sp>
        <p:nvSpPr>
          <p:cNvPr id="3" name="내용 개체 틀 2"/>
          <p:cNvSpPr>
            <a:spLocks noGrp="1"/>
          </p:cNvSpPr>
          <p:nvPr>
            <p:ph idx="1"/>
          </p:nvPr>
        </p:nvSpPr>
        <p:spPr/>
        <p:txBody>
          <a:bodyPr>
            <a:normAutofit fontScale="70000" lnSpcReduction="20000"/>
          </a:bodyPr>
          <a:lstStyle/>
          <a:p>
            <a:r>
              <a:rPr lang="ko-KR" altLang="en-US" dirty="0"/>
              <a:t>한양구에는 총 가구수가 </a:t>
            </a:r>
            <a:r>
              <a:rPr lang="en-US" altLang="ko-KR" b="1" dirty="0"/>
              <a:t>500</a:t>
            </a:r>
            <a:r>
              <a:rPr lang="ko-KR" altLang="en-US" b="1" dirty="0"/>
              <a:t>가구</a:t>
            </a:r>
            <a:r>
              <a:rPr lang="ko-KR" altLang="en-US" dirty="0"/>
              <a:t>인 작은 구이다</a:t>
            </a:r>
            <a:r>
              <a:rPr lang="en-US" altLang="ko-KR" dirty="0"/>
              <a:t>. </a:t>
            </a:r>
            <a:r>
              <a:rPr lang="ko-KR" altLang="en-US" dirty="0"/>
              <a:t>한양구의 보건소 </a:t>
            </a:r>
            <a:r>
              <a:rPr lang="ko-KR" altLang="en-US" dirty="0" err="1"/>
              <a:t>건강증진팀은</a:t>
            </a:r>
            <a:r>
              <a:rPr lang="ko-KR" altLang="en-US" dirty="0"/>
              <a:t> 새로운 건강증진 프로그램을 만들기 위해서 주민들의 운동시설 및 장소에 대한 </a:t>
            </a:r>
            <a:r>
              <a:rPr lang="ko-KR" altLang="en-US" dirty="0" err="1"/>
              <a:t>요구도를</a:t>
            </a:r>
            <a:r>
              <a:rPr lang="ko-KR" altLang="en-US" dirty="0"/>
              <a:t> 조사하려고 계획 중이다</a:t>
            </a:r>
            <a:r>
              <a:rPr lang="en-US" altLang="ko-KR" dirty="0"/>
              <a:t>. </a:t>
            </a:r>
          </a:p>
          <a:p>
            <a:r>
              <a:rPr lang="ko-KR" altLang="en-US" dirty="0"/>
              <a:t>한양구 내의 총 </a:t>
            </a:r>
            <a:r>
              <a:rPr lang="en-US" altLang="ko-KR" dirty="0"/>
              <a:t>3</a:t>
            </a:r>
            <a:r>
              <a:rPr lang="ko-KR" altLang="en-US" dirty="0"/>
              <a:t>개 동이 아래의 그림과 같다고 한다</a:t>
            </a:r>
            <a:r>
              <a:rPr lang="en-US" altLang="ko-KR" dirty="0"/>
              <a:t>. </a:t>
            </a:r>
            <a:r>
              <a:rPr lang="ko-KR" altLang="en-US" dirty="0"/>
              <a:t> 이 때 </a:t>
            </a:r>
            <a:r>
              <a:rPr lang="en-US" altLang="ko-KR" b="1" dirty="0"/>
              <a:t>20</a:t>
            </a:r>
            <a:r>
              <a:rPr lang="ko-KR" altLang="en-US" b="1" dirty="0"/>
              <a:t>가구의 표본을 선정</a:t>
            </a:r>
            <a:r>
              <a:rPr lang="ko-KR" altLang="en-US" dirty="0"/>
              <a:t>하여 각 가구내의 대표자 </a:t>
            </a:r>
            <a:r>
              <a:rPr lang="en-US" altLang="ko-KR" dirty="0"/>
              <a:t>1</a:t>
            </a:r>
            <a:r>
              <a:rPr lang="ko-KR" altLang="en-US" dirty="0"/>
              <a:t>인에게 조사하려고 한다</a:t>
            </a:r>
            <a:r>
              <a:rPr lang="en-US" altLang="ko-KR" dirty="0"/>
              <a:t>. </a:t>
            </a:r>
            <a:r>
              <a:rPr lang="ko-KR" altLang="en-US" dirty="0"/>
              <a:t>표본추출은 </a:t>
            </a:r>
            <a:endParaRPr lang="en-US" altLang="ko-KR" dirty="0"/>
          </a:p>
          <a:p>
            <a:pPr lvl="1"/>
            <a:r>
              <a:rPr lang="ko-KR" altLang="en-US" dirty="0"/>
              <a:t>각 동의 가구수 크기를 고려하여 </a:t>
            </a:r>
            <a:r>
              <a:rPr lang="ko-KR" altLang="en-US" b="1" dirty="0"/>
              <a:t>비례할당</a:t>
            </a:r>
            <a:r>
              <a:rPr lang="ko-KR" altLang="en-US" dirty="0"/>
              <a:t> 한다</a:t>
            </a:r>
            <a:r>
              <a:rPr lang="en-US" altLang="ko-KR" dirty="0"/>
              <a:t>. </a:t>
            </a:r>
          </a:p>
          <a:p>
            <a:pPr lvl="1"/>
            <a:r>
              <a:rPr lang="ko-KR" altLang="en-US" b="1" dirty="0"/>
              <a:t>계통추출방법</a:t>
            </a:r>
            <a:r>
              <a:rPr lang="ko-KR" altLang="en-US" dirty="0"/>
              <a:t>으로 가구를 선정한다고 할 때 해당 가구를 선정한다</a:t>
            </a:r>
            <a:r>
              <a:rPr lang="en-US" altLang="ko-KR" dirty="0"/>
              <a:t>.</a:t>
            </a:r>
          </a:p>
          <a:p>
            <a:pPr marL="0" indent="0">
              <a:buNone/>
            </a:pPr>
            <a:r>
              <a:rPr lang="en-US" altLang="ko-KR" dirty="0"/>
              <a:t> </a:t>
            </a:r>
          </a:p>
          <a:p>
            <a:pPr marL="0" indent="0">
              <a:buNone/>
            </a:pPr>
            <a:r>
              <a:rPr lang="en-US" altLang="ko-KR" dirty="0"/>
              <a:t> </a:t>
            </a:r>
          </a:p>
          <a:p>
            <a:pPr marL="0" indent="0">
              <a:buNone/>
            </a:pPr>
            <a:r>
              <a:rPr lang="en-US" altLang="ko-KR" dirty="0"/>
              <a:t> </a:t>
            </a:r>
          </a:p>
          <a:p>
            <a:endParaRPr lang="en-US" altLang="ko-KR" dirty="0"/>
          </a:p>
          <a:p>
            <a:pPr marL="0" indent="0">
              <a:buNone/>
            </a:pPr>
            <a:endParaRPr lang="en-US" altLang="ko-KR" dirty="0"/>
          </a:p>
          <a:p>
            <a:pPr marL="0" indent="0">
              <a:buNone/>
            </a:pPr>
            <a:r>
              <a:rPr lang="en-US" altLang="ko-KR" dirty="0"/>
              <a:t> </a:t>
            </a:r>
            <a:endParaRPr lang="ko-KR" altLang="en-US" dirty="0"/>
          </a:p>
          <a:p>
            <a:endParaRPr lang="ko-KR" altLang="en-US" dirty="0"/>
          </a:p>
        </p:txBody>
      </p:sp>
      <p:grpSp>
        <p:nvGrpSpPr>
          <p:cNvPr id="5" name="그룹 18"/>
          <p:cNvGrpSpPr>
            <a:grpSpLocks/>
          </p:cNvGrpSpPr>
          <p:nvPr/>
        </p:nvGrpSpPr>
        <p:grpSpPr bwMode="auto">
          <a:xfrm>
            <a:off x="1007368" y="3933055"/>
            <a:ext cx="3276600" cy="2358029"/>
            <a:chOff x="990600" y="3080986"/>
            <a:chExt cx="2445058" cy="1414814"/>
          </a:xfrm>
        </p:grpSpPr>
        <p:sp>
          <p:nvSpPr>
            <p:cNvPr id="6" name="모서리가 둥근 직사각형 5"/>
            <p:cNvSpPr/>
            <p:nvPr/>
          </p:nvSpPr>
          <p:spPr>
            <a:xfrm>
              <a:off x="990600" y="3124200"/>
              <a:ext cx="2438400" cy="1371600"/>
            </a:xfrm>
            <a:prstGeom prst="roundRect">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ko-KR" sz="1200" b="1" dirty="0">
                  <a:solidFill>
                    <a:schemeClr val="bg2">
                      <a:lumMod val="20000"/>
                      <a:lumOff val="80000"/>
                    </a:schemeClr>
                  </a:solidFill>
                  <a:latin typeface="굴림" pitchFamily="50" charset="-127"/>
                  <a:ea typeface="굴림" pitchFamily="50" charset="-127"/>
                </a:rPr>
                <a:t>                        2</a:t>
              </a:r>
              <a:r>
                <a:rPr lang="ko-KR" altLang="en-US" sz="1200" b="1" dirty="0">
                  <a:solidFill>
                    <a:schemeClr val="bg2">
                      <a:lumMod val="20000"/>
                      <a:lumOff val="80000"/>
                    </a:schemeClr>
                  </a:solidFill>
                  <a:latin typeface="굴림" pitchFamily="50" charset="-127"/>
                  <a:ea typeface="굴림" pitchFamily="50" charset="-127"/>
                </a:rPr>
                <a:t>동 </a:t>
              </a:r>
              <a:r>
                <a:rPr lang="en-US" altLang="ko-KR" sz="1200" b="1" dirty="0">
                  <a:solidFill>
                    <a:schemeClr val="bg2">
                      <a:lumMod val="20000"/>
                      <a:lumOff val="80000"/>
                    </a:schemeClr>
                  </a:solidFill>
                  <a:latin typeface="굴림" pitchFamily="50" charset="-127"/>
                  <a:ea typeface="굴림" pitchFamily="50" charset="-127"/>
                </a:rPr>
                <a:t>: </a:t>
              </a:r>
            </a:p>
            <a:p>
              <a:pPr algn="ctr">
                <a:defRPr/>
              </a:pPr>
              <a:r>
                <a:rPr lang="en-US" altLang="ko-KR" sz="1200" b="1" dirty="0">
                  <a:solidFill>
                    <a:schemeClr val="bg2">
                      <a:lumMod val="20000"/>
                      <a:lumOff val="80000"/>
                    </a:schemeClr>
                  </a:solidFill>
                  <a:latin typeface="굴림" pitchFamily="50" charset="-127"/>
                  <a:ea typeface="굴림" pitchFamily="50" charset="-127"/>
                </a:rPr>
                <a:t>                                </a:t>
              </a:r>
              <a:r>
                <a:rPr lang="ko-KR" altLang="en-US" sz="1200" b="1" dirty="0">
                  <a:solidFill>
                    <a:schemeClr val="bg2">
                      <a:lumMod val="20000"/>
                      <a:lumOff val="80000"/>
                    </a:schemeClr>
                  </a:solidFill>
                  <a:latin typeface="굴림" pitchFamily="50" charset="-127"/>
                  <a:ea typeface="굴림" pitchFamily="50" charset="-127"/>
                </a:rPr>
                <a:t>총 </a:t>
              </a:r>
              <a:r>
                <a:rPr lang="en-US" altLang="ko-KR" sz="1200" b="1" dirty="0">
                  <a:solidFill>
                    <a:schemeClr val="bg2">
                      <a:lumMod val="20000"/>
                      <a:lumOff val="80000"/>
                    </a:schemeClr>
                  </a:solidFill>
                  <a:latin typeface="굴림" pitchFamily="50" charset="-127"/>
                  <a:ea typeface="굴림" pitchFamily="50" charset="-127"/>
                </a:rPr>
                <a:t>50</a:t>
              </a:r>
              <a:r>
                <a:rPr lang="ko-KR" altLang="en-US" sz="1200" b="1" dirty="0">
                  <a:solidFill>
                    <a:schemeClr val="bg2">
                      <a:lumMod val="20000"/>
                      <a:lumOff val="80000"/>
                    </a:schemeClr>
                  </a:solidFill>
                  <a:latin typeface="굴림" pitchFamily="50" charset="-127"/>
                  <a:ea typeface="굴림" pitchFamily="50" charset="-127"/>
                </a:rPr>
                <a:t>가구</a:t>
              </a:r>
              <a:endParaRPr lang="en-US" altLang="ko-KR" sz="1200" b="1" dirty="0">
                <a:solidFill>
                  <a:schemeClr val="bg2">
                    <a:lumMod val="20000"/>
                    <a:lumOff val="80000"/>
                  </a:schemeClr>
                </a:solidFill>
                <a:latin typeface="굴림" pitchFamily="50" charset="-127"/>
                <a:ea typeface="굴림" pitchFamily="50" charset="-127"/>
              </a:endParaRPr>
            </a:p>
            <a:p>
              <a:pPr algn="ctr">
                <a:defRPr/>
              </a:pPr>
              <a:endParaRPr lang="en-US" altLang="ko-KR" sz="1200" b="1" dirty="0">
                <a:solidFill>
                  <a:schemeClr val="tx1"/>
                </a:solidFill>
                <a:latin typeface="굴림" pitchFamily="50" charset="-127"/>
                <a:ea typeface="굴림" pitchFamily="50" charset="-127"/>
              </a:endParaRPr>
            </a:p>
            <a:p>
              <a:pPr algn="ctr">
                <a:defRPr/>
              </a:pPr>
              <a:endParaRPr lang="en-US" altLang="ko-KR" sz="1200" b="1" dirty="0">
                <a:solidFill>
                  <a:schemeClr val="tx1"/>
                </a:solidFill>
                <a:latin typeface="굴림" pitchFamily="50" charset="-127"/>
                <a:ea typeface="굴림" pitchFamily="50" charset="-127"/>
              </a:endParaRPr>
            </a:p>
            <a:p>
              <a:pPr algn="ctr">
                <a:defRPr/>
              </a:pPr>
              <a:endParaRPr lang="en-US" altLang="ko-KR" sz="1200" b="1" dirty="0">
                <a:solidFill>
                  <a:schemeClr val="tx1"/>
                </a:solidFill>
                <a:latin typeface="굴림" pitchFamily="50" charset="-127"/>
                <a:ea typeface="굴림" pitchFamily="50" charset="-127"/>
              </a:endParaRPr>
            </a:p>
            <a:p>
              <a:pPr algn="ctr">
                <a:defRPr/>
              </a:pPr>
              <a:endParaRPr lang="en-US" altLang="ko-KR" dirty="0"/>
            </a:p>
            <a:p>
              <a:pPr algn="ctr">
                <a:defRPr/>
              </a:pPr>
              <a:endParaRPr lang="en-US" altLang="ko-KR" dirty="0"/>
            </a:p>
            <a:p>
              <a:pPr algn="ctr">
                <a:defRPr/>
              </a:pPr>
              <a:endParaRPr lang="en-US" altLang="ko-KR" dirty="0"/>
            </a:p>
            <a:p>
              <a:pPr algn="ctr">
                <a:defRPr/>
              </a:pPr>
              <a:endParaRPr lang="ko-KR" altLang="en-US" dirty="0"/>
            </a:p>
          </p:txBody>
        </p:sp>
        <p:sp>
          <p:nvSpPr>
            <p:cNvPr id="7" name="자유형 6"/>
            <p:cNvSpPr/>
            <p:nvPr/>
          </p:nvSpPr>
          <p:spPr>
            <a:xfrm>
              <a:off x="994154" y="3080986"/>
              <a:ext cx="1215421" cy="1370645"/>
            </a:xfrm>
            <a:custGeom>
              <a:avLst/>
              <a:gdLst>
                <a:gd name="connsiteX0" fmla="*/ 0 w 1369811"/>
                <a:gd name="connsiteY0" fmla="*/ 719091 h 816693"/>
                <a:gd name="connsiteX1" fmla="*/ 26633 w 1369811"/>
                <a:gd name="connsiteY1" fmla="*/ 727969 h 816693"/>
                <a:gd name="connsiteX2" fmla="*/ 62144 w 1369811"/>
                <a:gd name="connsiteY2" fmla="*/ 736846 h 816693"/>
                <a:gd name="connsiteX3" fmla="*/ 88777 w 1369811"/>
                <a:gd name="connsiteY3" fmla="*/ 754602 h 816693"/>
                <a:gd name="connsiteX4" fmla="*/ 115410 w 1369811"/>
                <a:gd name="connsiteY4" fmla="*/ 763479 h 816693"/>
                <a:gd name="connsiteX5" fmla="*/ 133165 w 1369811"/>
                <a:gd name="connsiteY5" fmla="*/ 781235 h 816693"/>
                <a:gd name="connsiteX6" fmla="*/ 372862 w 1369811"/>
                <a:gd name="connsiteY6" fmla="*/ 807868 h 816693"/>
                <a:gd name="connsiteX7" fmla="*/ 772357 w 1369811"/>
                <a:gd name="connsiteY7" fmla="*/ 798990 h 816693"/>
                <a:gd name="connsiteX8" fmla="*/ 816746 w 1369811"/>
                <a:gd name="connsiteY8" fmla="*/ 790112 h 816693"/>
                <a:gd name="connsiteX9" fmla="*/ 887767 w 1369811"/>
                <a:gd name="connsiteY9" fmla="*/ 781235 h 816693"/>
                <a:gd name="connsiteX10" fmla="*/ 923278 w 1369811"/>
                <a:gd name="connsiteY10" fmla="*/ 772357 h 816693"/>
                <a:gd name="connsiteX11" fmla="*/ 941033 w 1369811"/>
                <a:gd name="connsiteY11" fmla="*/ 745724 h 816693"/>
                <a:gd name="connsiteX12" fmla="*/ 985421 w 1369811"/>
                <a:gd name="connsiteY12" fmla="*/ 710213 h 816693"/>
                <a:gd name="connsiteX13" fmla="*/ 1029810 w 1369811"/>
                <a:gd name="connsiteY13" fmla="*/ 701336 h 816693"/>
                <a:gd name="connsiteX14" fmla="*/ 1074198 w 1369811"/>
                <a:gd name="connsiteY14" fmla="*/ 674703 h 816693"/>
                <a:gd name="connsiteX15" fmla="*/ 1127464 w 1369811"/>
                <a:gd name="connsiteY15" fmla="*/ 639192 h 816693"/>
                <a:gd name="connsiteX16" fmla="*/ 1171852 w 1369811"/>
                <a:gd name="connsiteY16" fmla="*/ 621437 h 816693"/>
                <a:gd name="connsiteX17" fmla="*/ 1198485 w 1369811"/>
                <a:gd name="connsiteY17" fmla="*/ 612559 h 816693"/>
                <a:gd name="connsiteX18" fmla="*/ 1242874 w 1369811"/>
                <a:gd name="connsiteY18" fmla="*/ 594804 h 816693"/>
                <a:gd name="connsiteX19" fmla="*/ 1287262 w 1369811"/>
                <a:gd name="connsiteY19" fmla="*/ 550415 h 816693"/>
                <a:gd name="connsiteX20" fmla="*/ 1331651 w 1369811"/>
                <a:gd name="connsiteY20" fmla="*/ 514905 h 816693"/>
                <a:gd name="connsiteX21" fmla="*/ 1340528 w 1369811"/>
                <a:gd name="connsiteY21" fmla="*/ 479394 h 816693"/>
                <a:gd name="connsiteX22" fmla="*/ 1349406 w 1369811"/>
                <a:gd name="connsiteY22" fmla="*/ 452761 h 816693"/>
                <a:gd name="connsiteX23" fmla="*/ 1367161 w 1369811"/>
                <a:gd name="connsiteY23" fmla="*/ 363984 h 816693"/>
                <a:gd name="connsiteX24" fmla="*/ 1358284 w 1369811"/>
                <a:gd name="connsiteY24" fmla="*/ 239697 h 816693"/>
                <a:gd name="connsiteX25" fmla="*/ 1340528 w 1369811"/>
                <a:gd name="connsiteY25" fmla="*/ 213064 h 816693"/>
                <a:gd name="connsiteX26" fmla="*/ 1313895 w 1369811"/>
                <a:gd name="connsiteY26" fmla="*/ 159798 h 816693"/>
                <a:gd name="connsiteX27" fmla="*/ 1296140 w 1369811"/>
                <a:gd name="connsiteY27" fmla="*/ 106532 h 816693"/>
                <a:gd name="connsiteX28" fmla="*/ 1287262 w 1369811"/>
                <a:gd name="connsiteY28" fmla="*/ 71021 h 816693"/>
                <a:gd name="connsiteX29" fmla="*/ 1233996 w 1369811"/>
                <a:gd name="connsiteY29" fmla="*/ 0 h 816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69811" h="816693">
                  <a:moveTo>
                    <a:pt x="0" y="719091"/>
                  </a:moveTo>
                  <a:cubicBezTo>
                    <a:pt x="8878" y="722050"/>
                    <a:pt x="17635" y="725398"/>
                    <a:pt x="26633" y="727969"/>
                  </a:cubicBezTo>
                  <a:cubicBezTo>
                    <a:pt x="38365" y="731321"/>
                    <a:pt x="50929" y="732040"/>
                    <a:pt x="62144" y="736846"/>
                  </a:cubicBezTo>
                  <a:cubicBezTo>
                    <a:pt x="71951" y="741049"/>
                    <a:pt x="79234" y="749830"/>
                    <a:pt x="88777" y="754602"/>
                  </a:cubicBezTo>
                  <a:cubicBezTo>
                    <a:pt x="97147" y="758787"/>
                    <a:pt x="106532" y="760520"/>
                    <a:pt x="115410" y="763479"/>
                  </a:cubicBezTo>
                  <a:cubicBezTo>
                    <a:pt x="121328" y="769398"/>
                    <a:pt x="125679" y="777492"/>
                    <a:pt x="133165" y="781235"/>
                  </a:cubicBezTo>
                  <a:cubicBezTo>
                    <a:pt x="204081" y="816693"/>
                    <a:pt x="305263" y="804649"/>
                    <a:pt x="372862" y="807868"/>
                  </a:cubicBezTo>
                  <a:lnTo>
                    <a:pt x="772357" y="798990"/>
                  </a:lnTo>
                  <a:cubicBezTo>
                    <a:pt x="787434" y="798387"/>
                    <a:pt x="801832" y="792406"/>
                    <a:pt x="816746" y="790112"/>
                  </a:cubicBezTo>
                  <a:cubicBezTo>
                    <a:pt x="840326" y="786484"/>
                    <a:pt x="864093" y="784194"/>
                    <a:pt x="887767" y="781235"/>
                  </a:cubicBezTo>
                  <a:cubicBezTo>
                    <a:pt x="899604" y="778276"/>
                    <a:pt x="913126" y="779125"/>
                    <a:pt x="923278" y="772357"/>
                  </a:cubicBezTo>
                  <a:cubicBezTo>
                    <a:pt x="932156" y="766439"/>
                    <a:pt x="933489" y="753269"/>
                    <a:pt x="941033" y="745724"/>
                  </a:cubicBezTo>
                  <a:cubicBezTo>
                    <a:pt x="954431" y="732325"/>
                    <a:pt x="968473" y="718687"/>
                    <a:pt x="985421" y="710213"/>
                  </a:cubicBezTo>
                  <a:cubicBezTo>
                    <a:pt x="998917" y="703465"/>
                    <a:pt x="1015014" y="704295"/>
                    <a:pt x="1029810" y="701336"/>
                  </a:cubicBezTo>
                  <a:cubicBezTo>
                    <a:pt x="1044606" y="692458"/>
                    <a:pt x="1059641" y="683967"/>
                    <a:pt x="1074198" y="674703"/>
                  </a:cubicBezTo>
                  <a:cubicBezTo>
                    <a:pt x="1092201" y="663246"/>
                    <a:pt x="1107651" y="647117"/>
                    <a:pt x="1127464" y="639192"/>
                  </a:cubicBezTo>
                  <a:cubicBezTo>
                    <a:pt x="1142260" y="633274"/>
                    <a:pt x="1156931" y="627032"/>
                    <a:pt x="1171852" y="621437"/>
                  </a:cubicBezTo>
                  <a:cubicBezTo>
                    <a:pt x="1180614" y="618151"/>
                    <a:pt x="1189723" y="615845"/>
                    <a:pt x="1198485" y="612559"/>
                  </a:cubicBezTo>
                  <a:cubicBezTo>
                    <a:pt x="1213406" y="606964"/>
                    <a:pt x="1228078" y="600722"/>
                    <a:pt x="1242874" y="594804"/>
                  </a:cubicBezTo>
                  <a:cubicBezTo>
                    <a:pt x="1257670" y="580008"/>
                    <a:pt x="1269851" y="562022"/>
                    <a:pt x="1287262" y="550415"/>
                  </a:cubicBezTo>
                  <a:cubicBezTo>
                    <a:pt x="1320859" y="528017"/>
                    <a:pt x="1306350" y="540204"/>
                    <a:pt x="1331651" y="514905"/>
                  </a:cubicBezTo>
                  <a:cubicBezTo>
                    <a:pt x="1334610" y="503068"/>
                    <a:pt x="1337176" y="491126"/>
                    <a:pt x="1340528" y="479394"/>
                  </a:cubicBezTo>
                  <a:cubicBezTo>
                    <a:pt x="1343099" y="470396"/>
                    <a:pt x="1347571" y="461937"/>
                    <a:pt x="1349406" y="452761"/>
                  </a:cubicBezTo>
                  <a:cubicBezTo>
                    <a:pt x="1369811" y="350741"/>
                    <a:pt x="1347104" y="424158"/>
                    <a:pt x="1367161" y="363984"/>
                  </a:cubicBezTo>
                  <a:cubicBezTo>
                    <a:pt x="1364202" y="322555"/>
                    <a:pt x="1365502" y="280600"/>
                    <a:pt x="1358284" y="239697"/>
                  </a:cubicBezTo>
                  <a:cubicBezTo>
                    <a:pt x="1356430" y="229190"/>
                    <a:pt x="1345300" y="222607"/>
                    <a:pt x="1340528" y="213064"/>
                  </a:cubicBezTo>
                  <a:cubicBezTo>
                    <a:pt x="1303773" y="139553"/>
                    <a:pt x="1364782" y="236125"/>
                    <a:pt x="1313895" y="159798"/>
                  </a:cubicBezTo>
                  <a:cubicBezTo>
                    <a:pt x="1307977" y="142043"/>
                    <a:pt x="1300679" y="124689"/>
                    <a:pt x="1296140" y="106532"/>
                  </a:cubicBezTo>
                  <a:cubicBezTo>
                    <a:pt x="1293181" y="94695"/>
                    <a:pt x="1292719" y="81934"/>
                    <a:pt x="1287262" y="71021"/>
                  </a:cubicBezTo>
                  <a:cubicBezTo>
                    <a:pt x="1267185" y="30868"/>
                    <a:pt x="1258966" y="24970"/>
                    <a:pt x="1233996"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r>
                <a:rPr lang="en-US" altLang="ko-KR" sz="1200" b="1" dirty="0">
                  <a:solidFill>
                    <a:schemeClr val="bg2">
                      <a:lumMod val="20000"/>
                      <a:lumOff val="80000"/>
                    </a:schemeClr>
                  </a:solidFill>
                  <a:latin typeface="굴림" pitchFamily="50" charset="-127"/>
                  <a:ea typeface="굴림" pitchFamily="50" charset="-127"/>
                </a:rPr>
                <a:t>1</a:t>
              </a:r>
              <a:r>
                <a:rPr lang="ko-KR" altLang="en-US" sz="1200" b="1" dirty="0">
                  <a:solidFill>
                    <a:schemeClr val="bg2">
                      <a:lumMod val="20000"/>
                      <a:lumOff val="80000"/>
                    </a:schemeClr>
                  </a:solidFill>
                  <a:latin typeface="굴림" pitchFamily="50" charset="-127"/>
                  <a:ea typeface="굴림" pitchFamily="50" charset="-127"/>
                </a:rPr>
                <a:t>동 </a:t>
              </a:r>
              <a:r>
                <a:rPr lang="en-US" altLang="ko-KR" sz="1200" b="1" dirty="0">
                  <a:solidFill>
                    <a:schemeClr val="bg2">
                      <a:lumMod val="20000"/>
                      <a:lumOff val="80000"/>
                    </a:schemeClr>
                  </a:solidFill>
                  <a:latin typeface="굴림" pitchFamily="50" charset="-127"/>
                  <a:ea typeface="굴림" pitchFamily="50" charset="-127"/>
                </a:rPr>
                <a:t>:  </a:t>
              </a:r>
            </a:p>
            <a:p>
              <a:pPr algn="ctr">
                <a:defRPr/>
              </a:pPr>
              <a:r>
                <a:rPr lang="ko-KR" altLang="en-US" sz="1200" b="1" dirty="0">
                  <a:solidFill>
                    <a:schemeClr val="bg2">
                      <a:lumMod val="20000"/>
                      <a:lumOff val="80000"/>
                    </a:schemeClr>
                  </a:solidFill>
                  <a:latin typeface="굴림" pitchFamily="50" charset="-127"/>
                  <a:ea typeface="굴림" pitchFamily="50" charset="-127"/>
                </a:rPr>
                <a:t>총 </a:t>
              </a:r>
              <a:r>
                <a:rPr lang="en-US" altLang="ko-KR" sz="1200" b="1" dirty="0">
                  <a:solidFill>
                    <a:schemeClr val="bg2">
                      <a:lumMod val="20000"/>
                      <a:lumOff val="80000"/>
                    </a:schemeClr>
                  </a:solidFill>
                  <a:latin typeface="굴림" pitchFamily="50" charset="-127"/>
                  <a:ea typeface="굴림" pitchFamily="50" charset="-127"/>
                </a:rPr>
                <a:t>200</a:t>
              </a:r>
              <a:r>
                <a:rPr lang="ko-KR" altLang="en-US" sz="1200" b="1" dirty="0">
                  <a:solidFill>
                    <a:schemeClr val="bg2">
                      <a:lumMod val="20000"/>
                      <a:lumOff val="80000"/>
                    </a:schemeClr>
                  </a:solidFill>
                  <a:latin typeface="굴림" pitchFamily="50" charset="-127"/>
                  <a:ea typeface="굴림" pitchFamily="50" charset="-127"/>
                </a:rPr>
                <a:t>가구</a:t>
              </a:r>
            </a:p>
          </p:txBody>
        </p:sp>
        <p:sp>
          <p:nvSpPr>
            <p:cNvPr id="8" name="자유형 7"/>
            <p:cNvSpPr/>
            <p:nvPr/>
          </p:nvSpPr>
          <p:spPr>
            <a:xfrm>
              <a:off x="2175221" y="3417570"/>
              <a:ext cx="1260437" cy="468630"/>
            </a:xfrm>
            <a:custGeom>
              <a:avLst/>
              <a:gdLst>
                <a:gd name="connsiteX0" fmla="*/ 0 w 1260629"/>
                <a:gd name="connsiteY0" fmla="*/ 26633 h 443883"/>
                <a:gd name="connsiteX1" fmla="*/ 0 w 1260629"/>
                <a:gd name="connsiteY1" fmla="*/ 26633 h 443883"/>
                <a:gd name="connsiteX2" fmla="*/ 79899 w 1260629"/>
                <a:gd name="connsiteY2" fmla="*/ 17755 h 443883"/>
                <a:gd name="connsiteX3" fmla="*/ 106532 w 1260629"/>
                <a:gd name="connsiteY3" fmla="*/ 0 h 443883"/>
                <a:gd name="connsiteX4" fmla="*/ 301841 w 1260629"/>
                <a:gd name="connsiteY4" fmla="*/ 8878 h 443883"/>
                <a:gd name="connsiteX5" fmla="*/ 390618 w 1260629"/>
                <a:gd name="connsiteY5" fmla="*/ 35511 h 443883"/>
                <a:gd name="connsiteX6" fmla="*/ 435006 w 1260629"/>
                <a:gd name="connsiteY6" fmla="*/ 44388 h 443883"/>
                <a:gd name="connsiteX7" fmla="*/ 452761 w 1260629"/>
                <a:gd name="connsiteY7" fmla="*/ 62144 h 443883"/>
                <a:gd name="connsiteX8" fmla="*/ 488272 w 1260629"/>
                <a:gd name="connsiteY8" fmla="*/ 71021 h 443883"/>
                <a:gd name="connsiteX9" fmla="*/ 639192 w 1260629"/>
                <a:gd name="connsiteY9" fmla="*/ 88777 h 443883"/>
                <a:gd name="connsiteX10" fmla="*/ 710214 w 1260629"/>
                <a:gd name="connsiteY10" fmla="*/ 115410 h 443883"/>
                <a:gd name="connsiteX11" fmla="*/ 790113 w 1260629"/>
                <a:gd name="connsiteY11" fmla="*/ 133165 h 443883"/>
                <a:gd name="connsiteX12" fmla="*/ 843379 w 1260629"/>
                <a:gd name="connsiteY12" fmla="*/ 150920 h 443883"/>
                <a:gd name="connsiteX13" fmla="*/ 887767 w 1260629"/>
                <a:gd name="connsiteY13" fmla="*/ 186431 h 443883"/>
                <a:gd name="connsiteX14" fmla="*/ 923278 w 1260629"/>
                <a:gd name="connsiteY14" fmla="*/ 195309 h 443883"/>
                <a:gd name="connsiteX15" fmla="*/ 1012054 w 1260629"/>
                <a:gd name="connsiteY15" fmla="*/ 221942 h 443883"/>
                <a:gd name="connsiteX16" fmla="*/ 1065321 w 1260629"/>
                <a:gd name="connsiteY16" fmla="*/ 257452 h 443883"/>
                <a:gd name="connsiteX17" fmla="*/ 1091954 w 1260629"/>
                <a:gd name="connsiteY17" fmla="*/ 275208 h 443883"/>
                <a:gd name="connsiteX18" fmla="*/ 1127464 w 1260629"/>
                <a:gd name="connsiteY18" fmla="*/ 310718 h 443883"/>
                <a:gd name="connsiteX19" fmla="*/ 1154097 w 1260629"/>
                <a:gd name="connsiteY19" fmla="*/ 319596 h 443883"/>
                <a:gd name="connsiteX20" fmla="*/ 1180730 w 1260629"/>
                <a:gd name="connsiteY20" fmla="*/ 337351 h 443883"/>
                <a:gd name="connsiteX21" fmla="*/ 1198486 w 1260629"/>
                <a:gd name="connsiteY21" fmla="*/ 363984 h 443883"/>
                <a:gd name="connsiteX22" fmla="*/ 1216241 w 1260629"/>
                <a:gd name="connsiteY22" fmla="*/ 381740 h 443883"/>
                <a:gd name="connsiteX23" fmla="*/ 1242874 w 1260629"/>
                <a:gd name="connsiteY23" fmla="*/ 417250 h 443883"/>
                <a:gd name="connsiteX24" fmla="*/ 1251752 w 1260629"/>
                <a:gd name="connsiteY24" fmla="*/ 443883 h 443883"/>
                <a:gd name="connsiteX25" fmla="*/ 1260629 w 1260629"/>
                <a:gd name="connsiteY25" fmla="*/ 443883 h 44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60629" h="443883">
                  <a:moveTo>
                    <a:pt x="0" y="26633"/>
                  </a:moveTo>
                  <a:lnTo>
                    <a:pt x="0" y="26633"/>
                  </a:lnTo>
                  <a:cubicBezTo>
                    <a:pt x="26633" y="23674"/>
                    <a:pt x="53902" y="24254"/>
                    <a:pt x="79899" y="17755"/>
                  </a:cubicBezTo>
                  <a:cubicBezTo>
                    <a:pt x="90250" y="15167"/>
                    <a:pt x="95871" y="426"/>
                    <a:pt x="106532" y="0"/>
                  </a:cubicBezTo>
                  <a:lnTo>
                    <a:pt x="301841" y="8878"/>
                  </a:lnTo>
                  <a:cubicBezTo>
                    <a:pt x="335661" y="20151"/>
                    <a:pt x="349983" y="25352"/>
                    <a:pt x="390618" y="35511"/>
                  </a:cubicBezTo>
                  <a:cubicBezTo>
                    <a:pt x="405256" y="39171"/>
                    <a:pt x="420210" y="41429"/>
                    <a:pt x="435006" y="44388"/>
                  </a:cubicBezTo>
                  <a:cubicBezTo>
                    <a:pt x="440924" y="50307"/>
                    <a:pt x="445275" y="58401"/>
                    <a:pt x="452761" y="62144"/>
                  </a:cubicBezTo>
                  <a:cubicBezTo>
                    <a:pt x="463674" y="67601"/>
                    <a:pt x="476268" y="68838"/>
                    <a:pt x="488272" y="71021"/>
                  </a:cubicBezTo>
                  <a:cubicBezTo>
                    <a:pt x="536250" y="79744"/>
                    <a:pt x="591570" y="84015"/>
                    <a:pt x="639192" y="88777"/>
                  </a:cubicBezTo>
                  <a:cubicBezTo>
                    <a:pt x="730339" y="111562"/>
                    <a:pt x="617370" y="80593"/>
                    <a:pt x="710214" y="115410"/>
                  </a:cubicBezTo>
                  <a:cubicBezTo>
                    <a:pt x="731463" y="123378"/>
                    <a:pt x="769502" y="127544"/>
                    <a:pt x="790113" y="133165"/>
                  </a:cubicBezTo>
                  <a:cubicBezTo>
                    <a:pt x="808169" y="138089"/>
                    <a:pt x="843379" y="150920"/>
                    <a:pt x="843379" y="150920"/>
                  </a:cubicBezTo>
                  <a:cubicBezTo>
                    <a:pt x="857698" y="165240"/>
                    <a:pt x="868167" y="178031"/>
                    <a:pt x="887767" y="186431"/>
                  </a:cubicBezTo>
                  <a:cubicBezTo>
                    <a:pt x="898982" y="191237"/>
                    <a:pt x="911854" y="191025"/>
                    <a:pt x="923278" y="195309"/>
                  </a:cubicBezTo>
                  <a:cubicBezTo>
                    <a:pt x="1005854" y="226275"/>
                    <a:pt x="903615" y="203868"/>
                    <a:pt x="1012054" y="221942"/>
                  </a:cubicBezTo>
                  <a:lnTo>
                    <a:pt x="1065321" y="257452"/>
                  </a:lnTo>
                  <a:cubicBezTo>
                    <a:pt x="1074199" y="263370"/>
                    <a:pt x="1084409" y="267663"/>
                    <a:pt x="1091954" y="275208"/>
                  </a:cubicBezTo>
                  <a:cubicBezTo>
                    <a:pt x="1103791" y="287045"/>
                    <a:pt x="1113842" y="300988"/>
                    <a:pt x="1127464" y="310718"/>
                  </a:cubicBezTo>
                  <a:cubicBezTo>
                    <a:pt x="1135079" y="316157"/>
                    <a:pt x="1145727" y="315411"/>
                    <a:pt x="1154097" y="319596"/>
                  </a:cubicBezTo>
                  <a:cubicBezTo>
                    <a:pt x="1163640" y="324368"/>
                    <a:pt x="1171852" y="331433"/>
                    <a:pt x="1180730" y="337351"/>
                  </a:cubicBezTo>
                  <a:cubicBezTo>
                    <a:pt x="1186649" y="346229"/>
                    <a:pt x="1191821" y="355652"/>
                    <a:pt x="1198486" y="363984"/>
                  </a:cubicBezTo>
                  <a:cubicBezTo>
                    <a:pt x="1203715" y="370520"/>
                    <a:pt x="1210883" y="375310"/>
                    <a:pt x="1216241" y="381740"/>
                  </a:cubicBezTo>
                  <a:cubicBezTo>
                    <a:pt x="1225713" y="393107"/>
                    <a:pt x="1233996" y="405413"/>
                    <a:pt x="1242874" y="417250"/>
                  </a:cubicBezTo>
                  <a:lnTo>
                    <a:pt x="1251752" y="443883"/>
                  </a:lnTo>
                  <a:lnTo>
                    <a:pt x="1260629" y="443883"/>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tLang="ko-KR" sz="1200" b="1" dirty="0">
                <a:latin typeface="굴림" pitchFamily="50" charset="-127"/>
                <a:ea typeface="굴림" pitchFamily="50" charset="-127"/>
              </a:endParaRPr>
            </a:p>
            <a:p>
              <a:pPr algn="ctr">
                <a:defRPr/>
              </a:pPr>
              <a:endParaRPr lang="en-US" altLang="ko-KR" sz="1200" b="1" dirty="0">
                <a:latin typeface="굴림" pitchFamily="50" charset="-127"/>
                <a:ea typeface="굴림" pitchFamily="50" charset="-127"/>
              </a:endParaRPr>
            </a:p>
            <a:p>
              <a:pPr algn="ctr">
                <a:defRPr/>
              </a:pPr>
              <a:endParaRPr lang="en-US" altLang="ko-KR" sz="1200" b="1" dirty="0">
                <a:solidFill>
                  <a:schemeClr val="bg2">
                    <a:lumMod val="20000"/>
                    <a:lumOff val="80000"/>
                  </a:schemeClr>
                </a:solidFill>
                <a:latin typeface="굴림" pitchFamily="50" charset="-127"/>
                <a:ea typeface="굴림" pitchFamily="50" charset="-127"/>
              </a:endParaRPr>
            </a:p>
            <a:p>
              <a:pPr algn="ctr">
                <a:defRPr/>
              </a:pPr>
              <a:endParaRPr lang="en-US" altLang="ko-KR" sz="1200" b="1" dirty="0">
                <a:solidFill>
                  <a:schemeClr val="bg2">
                    <a:lumMod val="20000"/>
                    <a:lumOff val="80000"/>
                  </a:schemeClr>
                </a:solidFill>
                <a:latin typeface="굴림" pitchFamily="50" charset="-127"/>
                <a:ea typeface="굴림" pitchFamily="50" charset="-127"/>
              </a:endParaRPr>
            </a:p>
            <a:p>
              <a:pPr algn="ctr">
                <a:defRPr/>
              </a:pPr>
              <a:r>
                <a:rPr lang="en-US" altLang="ko-KR" sz="1200" b="1" dirty="0">
                  <a:solidFill>
                    <a:schemeClr val="bg2">
                      <a:lumMod val="20000"/>
                      <a:lumOff val="80000"/>
                    </a:schemeClr>
                  </a:solidFill>
                  <a:latin typeface="굴림" pitchFamily="50" charset="-127"/>
                  <a:ea typeface="굴림" pitchFamily="50" charset="-127"/>
                </a:rPr>
                <a:t>3</a:t>
              </a:r>
              <a:r>
                <a:rPr lang="ko-KR" altLang="en-US" sz="1200" b="1" dirty="0">
                  <a:solidFill>
                    <a:schemeClr val="bg2">
                      <a:lumMod val="20000"/>
                      <a:lumOff val="80000"/>
                    </a:schemeClr>
                  </a:solidFill>
                  <a:latin typeface="굴림" pitchFamily="50" charset="-127"/>
                  <a:ea typeface="굴림" pitchFamily="50" charset="-127"/>
                </a:rPr>
                <a:t>동 </a:t>
              </a:r>
              <a:r>
                <a:rPr lang="en-US" altLang="ko-KR" sz="1200" b="1" dirty="0">
                  <a:solidFill>
                    <a:schemeClr val="bg2">
                      <a:lumMod val="20000"/>
                      <a:lumOff val="80000"/>
                    </a:schemeClr>
                  </a:solidFill>
                  <a:latin typeface="굴림" pitchFamily="50" charset="-127"/>
                  <a:ea typeface="굴림" pitchFamily="50" charset="-127"/>
                </a:rPr>
                <a:t>: </a:t>
              </a:r>
            </a:p>
            <a:p>
              <a:pPr algn="ctr">
                <a:defRPr/>
              </a:pPr>
              <a:r>
                <a:rPr lang="ko-KR" altLang="en-US" sz="1200" b="1" dirty="0">
                  <a:solidFill>
                    <a:schemeClr val="bg2">
                      <a:lumMod val="20000"/>
                      <a:lumOff val="80000"/>
                    </a:schemeClr>
                  </a:solidFill>
                  <a:latin typeface="굴림" pitchFamily="50" charset="-127"/>
                  <a:ea typeface="굴림" pitchFamily="50" charset="-127"/>
                </a:rPr>
                <a:t>총 </a:t>
              </a:r>
              <a:r>
                <a:rPr lang="en-US" altLang="ko-KR" sz="1200" b="1" dirty="0">
                  <a:solidFill>
                    <a:schemeClr val="bg2">
                      <a:lumMod val="20000"/>
                      <a:lumOff val="80000"/>
                    </a:schemeClr>
                  </a:solidFill>
                  <a:latin typeface="굴림" pitchFamily="50" charset="-127"/>
                  <a:ea typeface="굴림" pitchFamily="50" charset="-127"/>
                </a:rPr>
                <a:t>250 </a:t>
              </a:r>
              <a:r>
                <a:rPr lang="ko-KR" altLang="en-US" sz="1200" b="1" dirty="0">
                  <a:latin typeface="굴림" pitchFamily="50" charset="-127"/>
                  <a:ea typeface="굴림" pitchFamily="50" charset="-127"/>
                </a:rPr>
                <a:t>가구</a:t>
              </a:r>
            </a:p>
          </p:txBody>
        </p:sp>
      </p:gr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0969" y="4077072"/>
            <a:ext cx="405716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5154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Quick Test: A1</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fontScale="85000" lnSpcReduction="20000"/>
              </a:bodyPr>
              <a:lstStyle/>
              <a:p>
                <a:r>
                  <a:rPr lang="ko-KR" altLang="en-US" dirty="0"/>
                  <a:t>표본 베분</a:t>
                </a:r>
                <a:r>
                  <a:rPr lang="en-US" altLang="ko-KR" dirty="0"/>
                  <a:t>:</a:t>
                </a:r>
                <a:r>
                  <a:rPr lang="ko-KR" altLang="en-US" dirty="0"/>
                  <a:t> 비례배분법 적용</a:t>
                </a:r>
              </a:p>
              <a:p>
                <a:pPr lvl="1"/>
                <a:r>
                  <a:rPr lang="en-US" altLang="ko-KR" dirty="0"/>
                  <a:t>1</a:t>
                </a:r>
                <a:r>
                  <a:rPr lang="ko-KR" altLang="en-US" dirty="0"/>
                  <a:t>동</a:t>
                </a:r>
                <a:r>
                  <a:rPr lang="en-US" altLang="ko-KR" dirty="0"/>
                  <a:t>:</a:t>
                </a:r>
                <a14:m>
                  <m:oMath xmlns:m="http://schemas.openxmlformats.org/officeDocument/2006/math">
                    <m:r>
                      <a:rPr lang="en-US" altLang="ko-KR" b="0" i="1" smtClean="0">
                        <a:latin typeface="Cambria Math" charset="0"/>
                      </a:rPr>
                      <m:t>20×</m:t>
                    </m:r>
                    <m:f>
                      <m:fPr>
                        <m:ctrlPr>
                          <a:rPr lang="mr-IN" altLang="ko-KR" b="0" i="1" smtClean="0">
                            <a:latin typeface="Cambria Math" panose="02040503050406030204" pitchFamily="18" charset="0"/>
                          </a:rPr>
                        </m:ctrlPr>
                      </m:fPr>
                      <m:num>
                        <m:r>
                          <a:rPr lang="en-US" altLang="ko-KR" b="0" i="1" smtClean="0">
                            <a:latin typeface="Cambria Math" charset="0"/>
                          </a:rPr>
                          <m:t>200</m:t>
                        </m:r>
                      </m:num>
                      <m:den>
                        <m:r>
                          <a:rPr lang="en-US" altLang="ko-KR" b="0" i="1" smtClean="0">
                            <a:latin typeface="Cambria Math" charset="0"/>
                          </a:rPr>
                          <m:t>500</m:t>
                        </m:r>
                      </m:den>
                    </m:f>
                    <m:r>
                      <a:rPr lang="en-US" altLang="ko-KR" b="0" i="1" smtClean="0">
                        <a:latin typeface="Cambria Math" charset="0"/>
                      </a:rPr>
                      <m:t>=8</m:t>
                    </m:r>
                  </m:oMath>
                </a14:m>
                <a:r>
                  <a:rPr lang="en-US" altLang="ko-KR" dirty="0"/>
                  <a:t>(</a:t>
                </a:r>
                <a:r>
                  <a:rPr lang="ko-KR" altLang="en-US" dirty="0"/>
                  <a:t>가구</a:t>
                </a:r>
                <a:r>
                  <a:rPr lang="en-US" altLang="ko-KR" dirty="0"/>
                  <a:t>)</a:t>
                </a:r>
                <a:endParaRPr lang="ko-KR" altLang="en-US" dirty="0"/>
              </a:p>
              <a:p>
                <a:pPr lvl="1"/>
                <a:r>
                  <a:rPr lang="en-US" altLang="ko-KR" dirty="0"/>
                  <a:t>2</a:t>
                </a:r>
                <a:r>
                  <a:rPr lang="ko-KR" altLang="en-US" dirty="0"/>
                  <a:t>동</a:t>
                </a:r>
                <a:r>
                  <a:rPr lang="en-US" altLang="ko-KR" dirty="0"/>
                  <a:t>:</a:t>
                </a:r>
                <a14:m>
                  <m:oMath xmlns:m="http://schemas.openxmlformats.org/officeDocument/2006/math">
                    <m:r>
                      <a:rPr lang="en-US" altLang="ko-KR" i="1">
                        <a:latin typeface="Cambria Math" charset="0"/>
                      </a:rPr>
                      <m:t>20×</m:t>
                    </m:r>
                    <m:f>
                      <m:fPr>
                        <m:ctrlPr>
                          <a:rPr lang="mr-IN" altLang="ko-KR" i="1">
                            <a:latin typeface="Cambria Math" panose="02040503050406030204" pitchFamily="18" charset="0"/>
                          </a:rPr>
                        </m:ctrlPr>
                      </m:fPr>
                      <m:num>
                        <m:r>
                          <a:rPr lang="en-US" altLang="ko-KR" b="0" i="1" smtClean="0">
                            <a:latin typeface="Cambria Math" charset="0"/>
                          </a:rPr>
                          <m:t>50</m:t>
                        </m:r>
                      </m:num>
                      <m:den>
                        <m:r>
                          <a:rPr lang="en-US" altLang="ko-KR" i="1">
                            <a:latin typeface="Cambria Math" charset="0"/>
                          </a:rPr>
                          <m:t>5</m:t>
                        </m:r>
                        <m:r>
                          <a:rPr lang="en-US" altLang="ko-KR" b="0" i="1" smtClean="0">
                            <a:latin typeface="Cambria Math" charset="0"/>
                          </a:rPr>
                          <m:t>0</m:t>
                        </m:r>
                        <m:r>
                          <a:rPr lang="en-US" altLang="ko-KR" i="1">
                            <a:latin typeface="Cambria Math" charset="0"/>
                          </a:rPr>
                          <m:t>0</m:t>
                        </m:r>
                      </m:den>
                    </m:f>
                    <m:r>
                      <a:rPr lang="en-US" altLang="ko-KR" i="1">
                        <a:latin typeface="Cambria Math" charset="0"/>
                      </a:rPr>
                      <m:t>=</m:t>
                    </m:r>
                    <m:r>
                      <a:rPr lang="en-US" altLang="ko-KR" b="0" i="1" smtClean="0">
                        <a:latin typeface="Cambria Math" charset="0"/>
                      </a:rPr>
                      <m:t>2</m:t>
                    </m:r>
                  </m:oMath>
                </a14:m>
                <a:r>
                  <a:rPr lang="en-US" altLang="ko-KR" dirty="0"/>
                  <a:t>(</a:t>
                </a:r>
                <a:r>
                  <a:rPr lang="ko-KR" altLang="en-US" dirty="0"/>
                  <a:t>가구</a:t>
                </a:r>
                <a:r>
                  <a:rPr lang="en-US" altLang="ko-KR" dirty="0"/>
                  <a:t>)</a:t>
                </a:r>
                <a:endParaRPr lang="ko-KR" altLang="en-US" dirty="0"/>
              </a:p>
              <a:p>
                <a:pPr lvl="1"/>
                <a:r>
                  <a:rPr lang="en-US" altLang="ko-KR" dirty="0"/>
                  <a:t>3</a:t>
                </a:r>
                <a:r>
                  <a:rPr lang="ko-KR" altLang="en-US" dirty="0"/>
                  <a:t>동</a:t>
                </a:r>
                <a:r>
                  <a:rPr lang="en-US" altLang="ko-KR" dirty="0"/>
                  <a:t>:</a:t>
                </a:r>
                <a14:m>
                  <m:oMath xmlns:m="http://schemas.openxmlformats.org/officeDocument/2006/math">
                    <m:r>
                      <a:rPr lang="en-US" altLang="ko-KR" i="1">
                        <a:latin typeface="Cambria Math" charset="0"/>
                      </a:rPr>
                      <m:t>20×</m:t>
                    </m:r>
                    <m:f>
                      <m:fPr>
                        <m:ctrlPr>
                          <a:rPr lang="mr-IN" altLang="ko-KR" i="1">
                            <a:latin typeface="Cambria Math" panose="02040503050406030204" pitchFamily="18" charset="0"/>
                          </a:rPr>
                        </m:ctrlPr>
                      </m:fPr>
                      <m:num>
                        <m:r>
                          <a:rPr lang="en-US" altLang="ko-KR" i="1">
                            <a:latin typeface="Cambria Math" charset="0"/>
                          </a:rPr>
                          <m:t>2</m:t>
                        </m:r>
                        <m:r>
                          <a:rPr lang="en-US" altLang="ko-KR" b="0" i="1" smtClean="0">
                            <a:latin typeface="Cambria Math" charset="0"/>
                          </a:rPr>
                          <m:t>5</m:t>
                        </m:r>
                        <m:r>
                          <a:rPr lang="en-US" altLang="ko-KR" i="1">
                            <a:latin typeface="Cambria Math" charset="0"/>
                          </a:rPr>
                          <m:t>0</m:t>
                        </m:r>
                      </m:num>
                      <m:den>
                        <m:r>
                          <a:rPr lang="en-US" altLang="ko-KR" i="1">
                            <a:latin typeface="Cambria Math" charset="0"/>
                          </a:rPr>
                          <m:t>500</m:t>
                        </m:r>
                      </m:den>
                    </m:f>
                    <m:r>
                      <a:rPr lang="en-US" altLang="ko-KR" i="1">
                        <a:latin typeface="Cambria Math" charset="0"/>
                      </a:rPr>
                      <m:t>=</m:t>
                    </m:r>
                    <m:r>
                      <a:rPr lang="en-US" altLang="ko-KR" b="0" i="1" smtClean="0">
                        <a:latin typeface="Cambria Math" charset="0"/>
                      </a:rPr>
                      <m:t>10</m:t>
                    </m:r>
                  </m:oMath>
                </a14:m>
                <a:r>
                  <a:rPr lang="en-US" altLang="ko-KR" dirty="0"/>
                  <a:t>(</a:t>
                </a:r>
                <a:r>
                  <a:rPr lang="ko-KR" altLang="en-US" dirty="0"/>
                  <a:t>가구</a:t>
                </a:r>
                <a:r>
                  <a:rPr lang="en-US" altLang="ko-KR" dirty="0"/>
                  <a:t>)</a:t>
                </a:r>
                <a:endParaRPr lang="ko-KR" altLang="en-US" dirty="0"/>
              </a:p>
              <a:p>
                <a:r>
                  <a:rPr lang="ko-KR" altLang="en-US" dirty="0"/>
                  <a:t>동별 추출간격 및 추출 가구번호</a:t>
                </a:r>
              </a:p>
              <a:p>
                <a:pPr lvl="1"/>
                <a:r>
                  <a:rPr lang="en-US" altLang="ko-KR" dirty="0"/>
                  <a:t>1</a:t>
                </a:r>
                <a:r>
                  <a:rPr lang="ko-KR" altLang="en-US" dirty="0"/>
                  <a:t>동</a:t>
                </a:r>
                <a:r>
                  <a:rPr lang="en-US" altLang="ko-KR" dirty="0"/>
                  <a:t>:</a:t>
                </a:r>
                <a:r>
                  <a:rPr lang="ko-KR" altLang="en-US" dirty="0"/>
                  <a:t> 추출간격</a:t>
                </a:r>
                <a:r>
                  <a:rPr lang="en-US" altLang="ko-KR" dirty="0"/>
                  <a:t>-</a:t>
                </a:r>
                <a:r>
                  <a:rPr lang="ko-KR" altLang="en-US" dirty="0"/>
                  <a:t> </a:t>
                </a:r>
                <a14:m>
                  <m:oMath xmlns:m="http://schemas.openxmlformats.org/officeDocument/2006/math">
                    <m:f>
                      <m:fPr>
                        <m:ctrlPr>
                          <a:rPr lang="en-US" altLang="ko-KR" b="0" i="1" smtClean="0">
                            <a:latin typeface="Cambria Math" panose="02040503050406030204" pitchFamily="18" charset="0"/>
                          </a:rPr>
                        </m:ctrlPr>
                      </m:fPr>
                      <m:num>
                        <m:r>
                          <a:rPr lang="en-US" altLang="ko-KR" b="0" i="1" smtClean="0">
                            <a:latin typeface="Cambria Math" charset="0"/>
                          </a:rPr>
                          <m:t>200</m:t>
                        </m:r>
                      </m:num>
                      <m:den>
                        <m:r>
                          <a:rPr lang="en-US" altLang="ko-KR" b="0" i="1" smtClean="0">
                            <a:latin typeface="Cambria Math" charset="0"/>
                          </a:rPr>
                          <m:t>8</m:t>
                        </m:r>
                      </m:den>
                    </m:f>
                    <m:r>
                      <a:rPr lang="en-US" altLang="ko-KR" b="0" i="1" smtClean="0">
                        <a:latin typeface="Cambria Math" charset="0"/>
                      </a:rPr>
                      <m:t>=25</m:t>
                    </m:r>
                  </m:oMath>
                </a14:m>
                <a:r>
                  <a:rPr lang="en-US" altLang="ko-KR" dirty="0"/>
                  <a:t>,</a:t>
                </a:r>
                <a:r>
                  <a:rPr lang="ko-KR" altLang="en-US" dirty="0"/>
                  <a:t> 추출 가구번호</a:t>
                </a:r>
                <a:r>
                  <a:rPr lang="en-US" altLang="ko-KR" dirty="0"/>
                  <a:t>:</a:t>
                </a:r>
                <a:r>
                  <a:rPr lang="ko-KR" altLang="en-US" dirty="0"/>
                  <a:t> </a:t>
                </a:r>
                <a:r>
                  <a:rPr lang="en-US" altLang="ko-KR" dirty="0"/>
                  <a:t>3,</a:t>
                </a:r>
                <a:r>
                  <a:rPr lang="ko-KR" altLang="en-US" dirty="0"/>
                  <a:t> </a:t>
                </a:r>
                <a:r>
                  <a:rPr lang="en-US" altLang="ko-KR" dirty="0"/>
                  <a:t>28,</a:t>
                </a:r>
                <a:r>
                  <a:rPr lang="ko-KR" altLang="en-US" dirty="0"/>
                  <a:t> </a:t>
                </a:r>
                <a:r>
                  <a:rPr lang="en-US" altLang="ko-KR" dirty="0"/>
                  <a:t>53,</a:t>
                </a:r>
                <a:r>
                  <a:rPr lang="ko-KR" altLang="en-US" dirty="0"/>
                  <a:t> </a:t>
                </a:r>
                <a:r>
                  <a:rPr lang="en-US" altLang="ko-KR" dirty="0"/>
                  <a:t>78,</a:t>
                </a:r>
                <a:r>
                  <a:rPr lang="ko-KR" altLang="en-US" dirty="0"/>
                  <a:t> </a:t>
                </a:r>
                <a:r>
                  <a:rPr lang="en-US" altLang="ko-KR" dirty="0"/>
                  <a:t>103,</a:t>
                </a:r>
                <a:r>
                  <a:rPr lang="ko-KR" altLang="en-US" dirty="0"/>
                  <a:t> </a:t>
                </a:r>
                <a:r>
                  <a:rPr lang="en-US" altLang="ko-KR" dirty="0"/>
                  <a:t>128,</a:t>
                </a:r>
                <a:r>
                  <a:rPr lang="ko-KR" altLang="en-US" dirty="0"/>
                  <a:t> </a:t>
                </a:r>
                <a:r>
                  <a:rPr lang="en-US" altLang="ko-KR" dirty="0"/>
                  <a:t>153,</a:t>
                </a:r>
                <a:r>
                  <a:rPr lang="ko-KR" altLang="en-US" dirty="0"/>
                  <a:t> </a:t>
                </a:r>
                <a:r>
                  <a:rPr lang="en-US" altLang="ko-KR" dirty="0"/>
                  <a:t>178</a:t>
                </a:r>
                <a:endParaRPr lang="ko-KR" altLang="en-US" dirty="0"/>
              </a:p>
              <a:p>
                <a:pPr lvl="1"/>
                <a:r>
                  <a:rPr lang="en-US" altLang="ko-KR" dirty="0"/>
                  <a:t>2</a:t>
                </a:r>
                <a:r>
                  <a:rPr lang="ko-KR" altLang="en-US" dirty="0"/>
                  <a:t>동</a:t>
                </a:r>
                <a:r>
                  <a:rPr lang="en-US" altLang="ko-KR" dirty="0"/>
                  <a:t>:</a:t>
                </a:r>
                <a:r>
                  <a:rPr lang="ko-KR" altLang="en-US" dirty="0"/>
                  <a:t> 추출간격</a:t>
                </a:r>
                <a:r>
                  <a:rPr lang="en-US" altLang="ko-KR" dirty="0"/>
                  <a:t>-</a:t>
                </a:r>
                <a:r>
                  <a:rPr lang="ko-KR" altLang="en-US" dirty="0"/>
                  <a:t> </a:t>
                </a:r>
                <a14:m>
                  <m:oMath xmlns:m="http://schemas.openxmlformats.org/officeDocument/2006/math">
                    <m:f>
                      <m:fPr>
                        <m:ctrlPr>
                          <a:rPr lang="en-US" altLang="ko-KR" i="1">
                            <a:latin typeface="Cambria Math" panose="02040503050406030204" pitchFamily="18" charset="0"/>
                          </a:rPr>
                        </m:ctrlPr>
                      </m:fPr>
                      <m:num>
                        <m:r>
                          <a:rPr lang="en-US" altLang="ko-KR" b="0" i="1" smtClean="0">
                            <a:latin typeface="Cambria Math" charset="0"/>
                          </a:rPr>
                          <m:t>5</m:t>
                        </m:r>
                        <m:r>
                          <a:rPr lang="en-US" altLang="ko-KR" i="1">
                            <a:latin typeface="Cambria Math" charset="0"/>
                          </a:rPr>
                          <m:t>0</m:t>
                        </m:r>
                      </m:num>
                      <m:den>
                        <m:r>
                          <a:rPr lang="en-US" altLang="ko-KR" b="0" i="1" smtClean="0">
                            <a:latin typeface="Cambria Math" charset="0"/>
                          </a:rPr>
                          <m:t>2</m:t>
                        </m:r>
                      </m:den>
                    </m:f>
                    <m:r>
                      <a:rPr lang="en-US" altLang="ko-KR" i="1">
                        <a:latin typeface="Cambria Math" charset="0"/>
                      </a:rPr>
                      <m:t>=</m:t>
                    </m:r>
                    <m:r>
                      <a:rPr lang="en-US" altLang="ko-KR" b="0" i="1" smtClean="0">
                        <a:latin typeface="Cambria Math" charset="0"/>
                      </a:rPr>
                      <m:t>2</m:t>
                    </m:r>
                    <m:r>
                      <a:rPr lang="en-US" altLang="ko-KR" i="1">
                        <a:latin typeface="Cambria Math" charset="0"/>
                      </a:rPr>
                      <m:t>5</m:t>
                    </m:r>
                  </m:oMath>
                </a14:m>
                <a:r>
                  <a:rPr lang="en-US" altLang="ko-KR" dirty="0"/>
                  <a:t>,</a:t>
                </a:r>
                <a:r>
                  <a:rPr lang="ko-KR" altLang="en-US" dirty="0"/>
                  <a:t> 추출 가구번호</a:t>
                </a:r>
                <a:r>
                  <a:rPr lang="en-US" altLang="ko-KR" dirty="0"/>
                  <a:t>:</a:t>
                </a:r>
                <a:r>
                  <a:rPr lang="ko-KR" altLang="en-US" dirty="0"/>
                  <a:t> </a:t>
                </a:r>
                <a:r>
                  <a:rPr lang="en-US" altLang="ko-KR" dirty="0"/>
                  <a:t>6,</a:t>
                </a:r>
                <a:r>
                  <a:rPr lang="ko-KR" altLang="en-US" dirty="0"/>
                  <a:t> </a:t>
                </a:r>
                <a:r>
                  <a:rPr lang="en-US" altLang="ko-KR" dirty="0"/>
                  <a:t>31</a:t>
                </a:r>
                <a:endParaRPr lang="ko-KR" altLang="en-US" dirty="0"/>
              </a:p>
              <a:p>
                <a:pPr lvl="1"/>
                <a:r>
                  <a:rPr lang="en-US" altLang="ko-KR" dirty="0"/>
                  <a:t>3</a:t>
                </a:r>
                <a:r>
                  <a:rPr lang="ko-KR" altLang="en-US" dirty="0"/>
                  <a:t>동</a:t>
                </a:r>
                <a:r>
                  <a:rPr lang="en-US" altLang="ko-KR" dirty="0"/>
                  <a:t>:</a:t>
                </a:r>
                <a:r>
                  <a:rPr lang="ko-KR" altLang="en-US" dirty="0"/>
                  <a:t> 추출간격</a:t>
                </a:r>
                <a:r>
                  <a:rPr lang="en-US" altLang="ko-KR" dirty="0"/>
                  <a:t>-</a:t>
                </a:r>
                <a:r>
                  <a:rPr lang="ko-KR" altLang="en-US" dirty="0"/>
                  <a:t> </a:t>
                </a:r>
                <a14:m>
                  <m:oMath xmlns:m="http://schemas.openxmlformats.org/officeDocument/2006/math">
                    <m:f>
                      <m:fPr>
                        <m:ctrlPr>
                          <a:rPr lang="en-US" altLang="ko-KR" i="1">
                            <a:latin typeface="Cambria Math" panose="02040503050406030204" pitchFamily="18" charset="0"/>
                          </a:rPr>
                        </m:ctrlPr>
                      </m:fPr>
                      <m:num>
                        <m:r>
                          <a:rPr lang="en-US" altLang="ko-KR" i="1">
                            <a:latin typeface="Cambria Math" charset="0"/>
                          </a:rPr>
                          <m:t>2</m:t>
                        </m:r>
                        <m:r>
                          <a:rPr lang="en-US" altLang="ko-KR" b="0" i="1" smtClean="0">
                            <a:latin typeface="Cambria Math" charset="0"/>
                          </a:rPr>
                          <m:t>5</m:t>
                        </m:r>
                        <m:r>
                          <a:rPr lang="en-US" altLang="ko-KR" i="1">
                            <a:latin typeface="Cambria Math" charset="0"/>
                          </a:rPr>
                          <m:t>0</m:t>
                        </m:r>
                      </m:num>
                      <m:den>
                        <m:r>
                          <a:rPr lang="en-US" altLang="ko-KR" b="0" i="1" smtClean="0">
                            <a:latin typeface="Cambria Math" charset="0"/>
                          </a:rPr>
                          <m:t>10</m:t>
                        </m:r>
                      </m:den>
                    </m:f>
                    <m:r>
                      <a:rPr lang="en-US" altLang="ko-KR" i="1">
                        <a:latin typeface="Cambria Math" charset="0"/>
                      </a:rPr>
                      <m:t>=</m:t>
                    </m:r>
                    <m:r>
                      <a:rPr lang="en-US" altLang="ko-KR" b="0" i="1" smtClean="0">
                        <a:latin typeface="Cambria Math" charset="0"/>
                      </a:rPr>
                      <m:t>2</m:t>
                    </m:r>
                    <m:r>
                      <a:rPr lang="en-US" altLang="ko-KR" i="1">
                        <a:latin typeface="Cambria Math" charset="0"/>
                      </a:rPr>
                      <m:t>5</m:t>
                    </m:r>
                  </m:oMath>
                </a14:m>
                <a:r>
                  <a:rPr lang="en-US" altLang="ko-KR" dirty="0"/>
                  <a:t>,</a:t>
                </a:r>
                <a:r>
                  <a:rPr lang="ko-KR" altLang="en-US" dirty="0"/>
                  <a:t> 추출 가구번호</a:t>
                </a:r>
                <a:r>
                  <a:rPr lang="en-US" altLang="ko-KR" dirty="0"/>
                  <a:t>:</a:t>
                </a:r>
                <a:r>
                  <a:rPr lang="ko-KR" altLang="en-US" dirty="0"/>
                  <a:t> </a:t>
                </a:r>
                <a:r>
                  <a:rPr lang="en-US" altLang="ko-KR" dirty="0"/>
                  <a:t>9,</a:t>
                </a:r>
                <a:r>
                  <a:rPr lang="ko-KR" altLang="en-US" dirty="0"/>
                  <a:t> </a:t>
                </a:r>
                <a:r>
                  <a:rPr lang="en-US" altLang="ko-KR" dirty="0"/>
                  <a:t>34,</a:t>
                </a:r>
                <a:r>
                  <a:rPr lang="ko-KR" altLang="en-US" dirty="0"/>
                  <a:t> </a:t>
                </a:r>
                <a:r>
                  <a:rPr lang="en-US" altLang="ko-KR" dirty="0"/>
                  <a:t>59,</a:t>
                </a:r>
                <a:r>
                  <a:rPr lang="ko-KR" altLang="en-US" dirty="0"/>
                  <a:t> </a:t>
                </a:r>
                <a:r>
                  <a:rPr lang="en-US" altLang="ko-KR" dirty="0"/>
                  <a:t>84,</a:t>
                </a:r>
                <a:r>
                  <a:rPr lang="ko-KR" altLang="en-US" dirty="0"/>
                  <a:t> </a:t>
                </a:r>
                <a:r>
                  <a:rPr lang="en-US" altLang="ko-KR" dirty="0"/>
                  <a:t>109,</a:t>
                </a:r>
                <a:r>
                  <a:rPr lang="ko-KR" altLang="en-US" dirty="0"/>
                  <a:t> </a:t>
                </a:r>
                <a:r>
                  <a:rPr lang="en-US" altLang="ko-KR" dirty="0"/>
                  <a:t>134,</a:t>
                </a:r>
                <a:r>
                  <a:rPr lang="ko-KR" altLang="en-US" dirty="0"/>
                  <a:t> </a:t>
                </a:r>
                <a:r>
                  <a:rPr lang="en-US" altLang="ko-KR" dirty="0"/>
                  <a:t>159,</a:t>
                </a:r>
                <a:r>
                  <a:rPr lang="ko-KR" altLang="en-US" dirty="0"/>
                  <a:t> </a:t>
                </a:r>
                <a:r>
                  <a:rPr lang="en-US" altLang="ko-KR" dirty="0"/>
                  <a:t>184,</a:t>
                </a:r>
                <a:r>
                  <a:rPr lang="ko-KR" altLang="en-US" dirty="0"/>
                  <a:t> </a:t>
                </a:r>
                <a:r>
                  <a:rPr lang="en-US" altLang="ko-KR" dirty="0"/>
                  <a:t>209,</a:t>
                </a:r>
                <a:r>
                  <a:rPr lang="ko-KR" altLang="en-US" dirty="0"/>
                  <a:t>  </a:t>
                </a:r>
                <a:r>
                  <a:rPr lang="en-US" altLang="ko-KR" dirty="0"/>
                  <a:t>234</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667" t="-2695"/>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02255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ko-KR" altLang="en-US" dirty="0"/>
              <a:t>표본조사</a:t>
            </a:r>
          </a:p>
        </p:txBody>
      </p:sp>
      <p:sp>
        <p:nvSpPr>
          <p:cNvPr id="19461" name="Rectangle 3"/>
          <p:cNvSpPr>
            <a:spLocks noGrp="1" noChangeArrowheads="1"/>
          </p:cNvSpPr>
          <p:nvPr>
            <p:ph idx="1"/>
          </p:nvPr>
        </p:nvSpPr>
        <p:spPr>
          <a:xfrm>
            <a:off x="468313" y="1628800"/>
            <a:ext cx="8218487" cy="4184650"/>
          </a:xfrm>
        </p:spPr>
        <p:txBody>
          <a:bodyPr>
            <a:normAutofit fontScale="92500" lnSpcReduction="10000"/>
          </a:bodyPr>
          <a:lstStyle/>
          <a:p>
            <a:pPr eaLnBrk="1" hangingPunct="1">
              <a:lnSpc>
                <a:spcPct val="90000"/>
              </a:lnSpc>
            </a:pPr>
            <a:r>
              <a:rPr lang="ko-KR" altLang="en-US" sz="2100" dirty="0"/>
              <a:t>정의</a:t>
            </a:r>
            <a:r>
              <a:rPr lang="en-US" altLang="ko-KR" sz="2100" dirty="0"/>
              <a:t>: </a:t>
            </a:r>
            <a:r>
              <a:rPr lang="ko-KR" altLang="en-US" sz="2100" b="1" dirty="0">
                <a:solidFill>
                  <a:srgbClr val="FF0000"/>
                </a:solidFill>
              </a:rPr>
              <a:t>관심의 대상이 되는 전체 집단 중 일부의 집단을 선택</a:t>
            </a:r>
            <a:r>
              <a:rPr lang="ko-KR" altLang="en-US" sz="2100" dirty="0"/>
              <a:t>한 후 그 일부 집단에 대해서만 </a:t>
            </a:r>
            <a:r>
              <a:rPr lang="ko-KR" altLang="en-US" sz="2100" b="1" dirty="0">
                <a:solidFill>
                  <a:srgbClr val="FF0000"/>
                </a:solidFill>
              </a:rPr>
              <a:t>조사한 자료를 이용하여 전체 집단의 특성을 추정하는 통계조사 방법</a:t>
            </a:r>
          </a:p>
          <a:p>
            <a:pPr eaLnBrk="1" hangingPunct="1">
              <a:lnSpc>
                <a:spcPct val="90000"/>
              </a:lnSpc>
            </a:pPr>
            <a:endParaRPr lang="en-US" altLang="ko-KR" sz="2100" b="1" dirty="0"/>
          </a:p>
          <a:p>
            <a:pPr eaLnBrk="1" hangingPunct="1">
              <a:lnSpc>
                <a:spcPct val="90000"/>
              </a:lnSpc>
            </a:pPr>
            <a:r>
              <a:rPr lang="ko-KR" altLang="en-US" sz="2100" b="1" dirty="0">
                <a:solidFill>
                  <a:srgbClr val="FF0000"/>
                </a:solidFill>
              </a:rPr>
              <a:t>장점</a:t>
            </a:r>
            <a:r>
              <a:rPr lang="en-US" altLang="ko-KR" sz="2100" dirty="0"/>
              <a:t>(</a:t>
            </a:r>
            <a:r>
              <a:rPr lang="ko-KR" altLang="en-US" sz="2100" dirty="0"/>
              <a:t>전수조사에 대</a:t>
            </a:r>
            <a:r>
              <a:rPr lang="en-US" altLang="ko-KR" sz="2100" dirty="0"/>
              <a:t>(</a:t>
            </a:r>
            <a:r>
              <a:rPr lang="ko-KR" altLang="en-US" sz="2100" dirty="0"/>
              <a:t>對</a:t>
            </a:r>
            <a:r>
              <a:rPr lang="en-US" altLang="ko-KR" sz="2100" dirty="0"/>
              <a:t>)</a:t>
            </a:r>
            <a:r>
              <a:rPr lang="ko-KR" altLang="en-US" sz="2100" dirty="0"/>
              <a:t>해</a:t>
            </a:r>
            <a:r>
              <a:rPr lang="en-US" altLang="ko-KR" sz="2100" dirty="0"/>
              <a:t>)</a:t>
            </a:r>
          </a:p>
          <a:p>
            <a:pPr lvl="1" eaLnBrk="1" hangingPunct="1">
              <a:lnSpc>
                <a:spcPct val="90000"/>
              </a:lnSpc>
            </a:pPr>
            <a:r>
              <a:rPr lang="ko-KR" altLang="en-US" sz="2000" dirty="0"/>
              <a:t>경제성</a:t>
            </a:r>
          </a:p>
          <a:p>
            <a:pPr lvl="1" eaLnBrk="1" hangingPunct="1">
              <a:lnSpc>
                <a:spcPct val="90000"/>
              </a:lnSpc>
            </a:pPr>
            <a:r>
              <a:rPr lang="ko-KR" altLang="en-US" sz="2000" dirty="0"/>
              <a:t>신속성</a:t>
            </a:r>
          </a:p>
          <a:p>
            <a:pPr lvl="1" eaLnBrk="1" hangingPunct="1">
              <a:lnSpc>
                <a:spcPct val="90000"/>
              </a:lnSpc>
            </a:pPr>
            <a:r>
              <a:rPr lang="ko-KR" altLang="en-US" sz="2000" dirty="0"/>
              <a:t>심도 있는 조사 가능</a:t>
            </a:r>
          </a:p>
          <a:p>
            <a:pPr lvl="1" eaLnBrk="1" hangingPunct="1">
              <a:lnSpc>
                <a:spcPct val="90000"/>
              </a:lnSpc>
            </a:pPr>
            <a:r>
              <a:rPr lang="ko-KR" altLang="en-US" sz="2000" dirty="0"/>
              <a:t>조사의 정확성</a:t>
            </a:r>
          </a:p>
          <a:p>
            <a:pPr lvl="1" eaLnBrk="1" hangingPunct="1">
              <a:lnSpc>
                <a:spcPct val="90000"/>
              </a:lnSpc>
            </a:pPr>
            <a:r>
              <a:rPr lang="ko-KR" altLang="en-US" sz="2000" dirty="0"/>
              <a:t>파괴검사의 경우에 적절</a:t>
            </a:r>
          </a:p>
          <a:p>
            <a:pPr lvl="1" eaLnBrk="1" hangingPunct="1">
              <a:lnSpc>
                <a:spcPct val="90000"/>
              </a:lnSpc>
            </a:pPr>
            <a:endParaRPr lang="en-US" altLang="ko-KR" sz="1700" b="1" dirty="0"/>
          </a:p>
          <a:p>
            <a:pPr eaLnBrk="1" hangingPunct="1">
              <a:lnSpc>
                <a:spcPct val="90000"/>
              </a:lnSpc>
            </a:pPr>
            <a:r>
              <a:rPr lang="ko-KR" altLang="en-US" sz="2100" b="1" dirty="0">
                <a:solidFill>
                  <a:srgbClr val="FF0000"/>
                </a:solidFill>
              </a:rPr>
              <a:t>문제점</a:t>
            </a:r>
          </a:p>
          <a:p>
            <a:pPr lvl="1" eaLnBrk="1" hangingPunct="1">
              <a:lnSpc>
                <a:spcPct val="90000"/>
              </a:lnSpc>
            </a:pPr>
            <a:r>
              <a:rPr lang="ko-KR" altLang="en-US" sz="2000" b="1" dirty="0">
                <a:solidFill>
                  <a:srgbClr val="FF0000"/>
                </a:solidFill>
              </a:rPr>
              <a:t>대표성이 없는 표본으로 인한 오류</a:t>
            </a:r>
          </a:p>
          <a:p>
            <a:pPr lvl="1" eaLnBrk="1" hangingPunct="1">
              <a:lnSpc>
                <a:spcPct val="90000"/>
              </a:lnSpc>
            </a:pPr>
            <a:r>
              <a:rPr lang="ko-KR" altLang="en-US" sz="2000" dirty="0"/>
              <a:t>모집단의 </a:t>
            </a:r>
            <a:r>
              <a:rPr lang="ko-KR" altLang="en-US" sz="2000" b="1" dirty="0">
                <a:solidFill>
                  <a:srgbClr val="FF0000"/>
                </a:solidFill>
              </a:rPr>
              <a:t>세부적인 특성 파악은 곤란</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19458"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19459" name="슬라이드 번호 개체 틀 5"/>
          <p:cNvSpPr>
            <a:spLocks noGrp="1"/>
          </p:cNvSpPr>
          <p:nvPr>
            <p:ph type="sldNum" sz="quarter" idx="12"/>
          </p:nvPr>
        </p:nvSpPr>
        <p:spPr>
          <a:noFill/>
        </p:spPr>
        <p:txBody>
          <a:bodyPr/>
          <a:lstStyle/>
          <a:p>
            <a:fld id="{ED5D0090-51E9-41D9-8DCE-938465B248E9}" type="slidenum">
              <a:rPr lang="ko-KR" altLang="en-US" smtClean="0"/>
              <a:pPr/>
              <a:t>3</a:t>
            </a:fld>
            <a:endParaRPr lang="en-US" altLang="ko-K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Quick Test: Q2</a:t>
            </a:r>
            <a:endParaRPr lang="ko-KR" altLang="en-US" dirty="0"/>
          </a:p>
        </p:txBody>
      </p:sp>
      <p:sp>
        <p:nvSpPr>
          <p:cNvPr id="3" name="내용 개체 틀 2"/>
          <p:cNvSpPr>
            <a:spLocks noGrp="1"/>
          </p:cNvSpPr>
          <p:nvPr>
            <p:ph idx="1"/>
          </p:nvPr>
        </p:nvSpPr>
        <p:spPr/>
        <p:txBody>
          <a:bodyPr>
            <a:normAutofit fontScale="77500" lnSpcReduction="20000"/>
          </a:bodyPr>
          <a:lstStyle/>
          <a:p>
            <a:pPr>
              <a:defRPr/>
            </a:pPr>
            <a:r>
              <a:rPr lang="ko-KR" altLang="en-US" dirty="0">
                <a:latin typeface="굴림체" pitchFamily="49" charset="-127"/>
                <a:ea typeface="굴림체" pitchFamily="49" charset="-127"/>
              </a:rPr>
              <a:t>한양구의 보건소에서는 보건소 내 등록된 고혈압 환자를 대상으로 고혈압 약 </a:t>
            </a:r>
            <a:r>
              <a:rPr lang="ko-KR" altLang="en-US" dirty="0" err="1">
                <a:latin typeface="굴림체" pitchFamily="49" charset="-127"/>
                <a:ea typeface="굴림체" pitchFamily="49" charset="-127"/>
              </a:rPr>
              <a:t>복용율</a:t>
            </a:r>
            <a:r>
              <a:rPr lang="ko-KR" altLang="en-US" dirty="0">
                <a:latin typeface="굴림체" pitchFamily="49" charset="-127"/>
                <a:ea typeface="굴림체" pitchFamily="49" charset="-127"/>
              </a:rPr>
              <a:t> 및 </a:t>
            </a:r>
            <a:r>
              <a:rPr lang="ko-KR" altLang="en-US" dirty="0" err="1">
                <a:latin typeface="굴림체" pitchFamily="49" charset="-127"/>
                <a:ea typeface="굴림체" pitchFamily="49" charset="-127"/>
              </a:rPr>
              <a:t>운동실천율에</a:t>
            </a:r>
            <a:r>
              <a:rPr lang="ko-KR" altLang="en-US" dirty="0">
                <a:latin typeface="굴림체" pitchFamily="49" charset="-127"/>
                <a:ea typeface="굴림체" pitchFamily="49" charset="-127"/>
              </a:rPr>
              <a:t> 관한 조사를 하고자 한다</a:t>
            </a:r>
            <a:r>
              <a:rPr lang="en-US" altLang="ko-KR" dirty="0">
                <a:latin typeface="굴림체" pitchFamily="49" charset="-127"/>
                <a:ea typeface="굴림체" pitchFamily="49" charset="-127"/>
              </a:rPr>
              <a:t>. </a:t>
            </a:r>
            <a:r>
              <a:rPr lang="ko-KR" altLang="en-US" dirty="0">
                <a:latin typeface="굴림체" pitchFamily="49" charset="-127"/>
                <a:ea typeface="굴림체" pitchFamily="49" charset="-127"/>
              </a:rPr>
              <a:t>등록된 환자 목록을 활용하여</a:t>
            </a:r>
            <a:endParaRPr lang="en-US" altLang="ko-KR" b="1" dirty="0">
              <a:latin typeface="굴림체" pitchFamily="49" charset="-127"/>
              <a:ea typeface="굴림체" pitchFamily="49" charset="-127"/>
            </a:endParaRPr>
          </a:p>
          <a:p>
            <a:pPr lvl="1">
              <a:defRPr/>
            </a:pPr>
            <a:r>
              <a:rPr lang="ko-KR" altLang="en-US" b="1" dirty="0">
                <a:latin typeface="굴림체" pitchFamily="49" charset="-127"/>
                <a:ea typeface="굴림체" pitchFamily="49" charset="-127"/>
              </a:rPr>
              <a:t>성별을 </a:t>
            </a:r>
            <a:r>
              <a:rPr lang="ko-KR" altLang="en-US" b="1" dirty="0" err="1">
                <a:latin typeface="굴림체" pitchFamily="49" charset="-127"/>
                <a:ea typeface="굴림체" pitchFamily="49" charset="-127"/>
              </a:rPr>
              <a:t>층화로</a:t>
            </a:r>
            <a:r>
              <a:rPr lang="ko-KR" altLang="en-US" b="1" dirty="0">
                <a:latin typeface="굴림체" pitchFamily="49" charset="-127"/>
                <a:ea typeface="굴림체" pitchFamily="49" charset="-127"/>
              </a:rPr>
              <a:t> 나눈 뒤</a:t>
            </a:r>
            <a:r>
              <a:rPr lang="ko-KR" altLang="en-US" dirty="0">
                <a:latin typeface="굴림체" pitchFamily="49" charset="-127"/>
                <a:ea typeface="굴림체" pitchFamily="49" charset="-127"/>
              </a:rPr>
              <a:t> </a:t>
            </a:r>
            <a:r>
              <a:rPr lang="ko-KR" altLang="en-US" dirty="0" err="1">
                <a:latin typeface="굴림체" pitchFamily="49" charset="-127"/>
                <a:ea typeface="굴림체" pitchFamily="49" charset="-127"/>
              </a:rPr>
              <a:t>층화비례추출로</a:t>
            </a:r>
            <a:r>
              <a:rPr lang="ko-KR" altLang="en-US" dirty="0">
                <a:latin typeface="굴림체" pitchFamily="49" charset="-127"/>
                <a:ea typeface="굴림체" pitchFamily="49" charset="-127"/>
              </a:rPr>
              <a:t> </a:t>
            </a:r>
            <a:r>
              <a:rPr lang="en-US" altLang="ko-KR" dirty="0">
                <a:latin typeface="굴림체" pitchFamily="49" charset="-127"/>
                <a:ea typeface="굴림체" pitchFamily="49" charset="-127"/>
              </a:rPr>
              <a:t>10</a:t>
            </a:r>
            <a:r>
              <a:rPr lang="ko-KR" altLang="en-US" dirty="0">
                <a:latin typeface="굴림체" pitchFamily="49" charset="-127"/>
                <a:ea typeface="굴림체" pitchFamily="49" charset="-127"/>
              </a:rPr>
              <a:t>명을 추출한다</a:t>
            </a:r>
            <a:r>
              <a:rPr lang="en-US" altLang="ko-KR" dirty="0">
                <a:latin typeface="굴림체" pitchFamily="49" charset="-127"/>
                <a:ea typeface="굴림체" pitchFamily="49" charset="-127"/>
              </a:rPr>
              <a:t>.</a:t>
            </a:r>
          </a:p>
          <a:p>
            <a:pPr lvl="1">
              <a:defRPr/>
            </a:pPr>
            <a:r>
              <a:rPr lang="ko-KR" altLang="en-US" b="1" dirty="0">
                <a:latin typeface="굴림체" pitchFamily="49" charset="-127"/>
                <a:ea typeface="굴림체" pitchFamily="49" charset="-127"/>
              </a:rPr>
              <a:t>연령을 </a:t>
            </a:r>
            <a:r>
              <a:rPr lang="ko-KR" altLang="en-US" b="1" dirty="0" err="1">
                <a:latin typeface="굴림체" pitchFamily="49" charset="-127"/>
                <a:ea typeface="굴림체" pitchFamily="49" charset="-127"/>
              </a:rPr>
              <a:t>층화로</a:t>
            </a:r>
            <a:r>
              <a:rPr lang="ko-KR" altLang="en-US" b="1" dirty="0">
                <a:latin typeface="굴림체" pitchFamily="49" charset="-127"/>
                <a:ea typeface="굴림체" pitchFamily="49" charset="-127"/>
              </a:rPr>
              <a:t> 나눈 뒤</a:t>
            </a:r>
            <a:r>
              <a:rPr lang="en-US" altLang="ko-KR" dirty="0">
                <a:latin typeface="굴림체" pitchFamily="49" charset="-127"/>
                <a:ea typeface="굴림체" pitchFamily="49" charset="-127"/>
              </a:rPr>
              <a:t> </a:t>
            </a:r>
            <a:r>
              <a:rPr lang="ko-KR" altLang="en-US" dirty="0" err="1">
                <a:latin typeface="굴림체" pitchFamily="49" charset="-127"/>
                <a:ea typeface="굴림체" pitchFamily="49" charset="-127"/>
              </a:rPr>
              <a:t>층화비례추출로</a:t>
            </a:r>
            <a:r>
              <a:rPr lang="ko-KR" altLang="en-US" dirty="0">
                <a:latin typeface="굴림체" pitchFamily="49" charset="-127"/>
                <a:ea typeface="굴림체" pitchFamily="49" charset="-127"/>
              </a:rPr>
              <a:t> </a:t>
            </a:r>
            <a:r>
              <a:rPr lang="en-US" altLang="ko-KR" dirty="0">
                <a:latin typeface="굴림체" pitchFamily="49" charset="-127"/>
                <a:ea typeface="굴림체" pitchFamily="49" charset="-127"/>
              </a:rPr>
              <a:t>10</a:t>
            </a:r>
            <a:r>
              <a:rPr lang="ko-KR" altLang="en-US" dirty="0">
                <a:latin typeface="굴림체" pitchFamily="49" charset="-127"/>
                <a:ea typeface="굴림체" pitchFamily="49" charset="-127"/>
              </a:rPr>
              <a:t>명을 추출한다</a:t>
            </a:r>
            <a:r>
              <a:rPr lang="en-US" altLang="ko-KR" dirty="0">
                <a:latin typeface="굴림체" pitchFamily="49" charset="-127"/>
                <a:ea typeface="굴림체" pitchFamily="49" charset="-127"/>
              </a:rPr>
              <a:t>.</a:t>
            </a:r>
          </a:p>
          <a:p>
            <a:pPr marL="457200" lvl="1" indent="0">
              <a:buNone/>
              <a:defRPr/>
            </a:pPr>
            <a:endParaRPr lang="en-US" altLang="ko-KR" dirty="0">
              <a:latin typeface="굴림체" pitchFamily="49" charset="-127"/>
              <a:ea typeface="굴림체" pitchFamily="49" charset="-127"/>
            </a:endParaRPr>
          </a:p>
          <a:p>
            <a:pPr marL="457200" lvl="1" indent="0">
              <a:buNone/>
              <a:defRPr/>
            </a:pPr>
            <a:r>
              <a:rPr lang="ko-KR" altLang="en-US" dirty="0">
                <a:latin typeface="굴림체" pitchFamily="49" charset="-127"/>
                <a:ea typeface="굴림체" pitchFamily="49" charset="-127"/>
              </a:rPr>
              <a:t> </a:t>
            </a:r>
            <a:endParaRPr lang="en-US" altLang="ko-KR" dirty="0"/>
          </a:p>
          <a:p>
            <a:pPr marL="0" indent="0">
              <a:buNone/>
            </a:pPr>
            <a:r>
              <a:rPr lang="en-US" altLang="ko-KR" dirty="0"/>
              <a:t> </a:t>
            </a:r>
          </a:p>
          <a:p>
            <a:pPr marL="0" indent="0">
              <a:buNone/>
            </a:pPr>
            <a:r>
              <a:rPr lang="en-US" altLang="ko-KR" dirty="0"/>
              <a:t> </a:t>
            </a:r>
          </a:p>
          <a:p>
            <a:endParaRPr lang="en-US" altLang="ko-KR" dirty="0"/>
          </a:p>
          <a:p>
            <a:pPr marL="0" indent="0">
              <a:buNone/>
            </a:pPr>
            <a:endParaRPr lang="en-US" altLang="ko-KR" dirty="0"/>
          </a:p>
          <a:p>
            <a:pPr marL="0" indent="0">
              <a:buNone/>
            </a:pPr>
            <a:r>
              <a:rPr lang="en-US" altLang="ko-KR" dirty="0"/>
              <a:t> </a:t>
            </a:r>
            <a:endParaRPr lang="ko-KR" altLang="en-US" dirty="0"/>
          </a:p>
          <a:p>
            <a:endParaRPr lang="ko-KR"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163912"/>
            <a:ext cx="7321550" cy="307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6857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Quick Test: A2</a:t>
            </a:r>
            <a:endParaRPr lang="ko-KR" altLang="en-US" dirty="0"/>
          </a:p>
        </p:txBody>
      </p:sp>
      <p:sp>
        <p:nvSpPr>
          <p:cNvPr id="3" name="내용 개체 틀 2"/>
          <p:cNvSpPr>
            <a:spLocks noGrp="1"/>
          </p:cNvSpPr>
          <p:nvPr>
            <p:ph idx="1"/>
          </p:nvPr>
        </p:nvSpPr>
        <p:spPr/>
        <p:txBody>
          <a:bodyPr>
            <a:normAutofit fontScale="85000" lnSpcReduction="20000"/>
          </a:bodyPr>
          <a:lstStyle/>
          <a:p>
            <a:pPr>
              <a:defRPr/>
            </a:pPr>
            <a:r>
              <a:rPr lang="ko-KR" altLang="en-US" dirty="0">
                <a:latin typeface="굴림체" pitchFamily="49" charset="-127"/>
                <a:ea typeface="굴림체" pitchFamily="49" charset="-127"/>
              </a:rPr>
              <a:t>성별층화</a:t>
            </a:r>
          </a:p>
          <a:p>
            <a:pPr lvl="1">
              <a:defRPr/>
            </a:pPr>
            <a:r>
              <a:rPr lang="ko-KR" altLang="en-US" dirty="0">
                <a:latin typeface="굴림체" pitchFamily="49" charset="-127"/>
                <a:ea typeface="굴림체" pitchFamily="49" charset="-127"/>
              </a:rPr>
              <a:t>표본배분</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남</a:t>
            </a:r>
            <a:r>
              <a:rPr lang="en-US" altLang="ko-KR" dirty="0">
                <a:latin typeface="굴림체" pitchFamily="49" charset="-127"/>
                <a:ea typeface="굴림체" pitchFamily="49" charset="-127"/>
              </a:rPr>
              <a:t>-6</a:t>
            </a:r>
            <a:r>
              <a:rPr lang="ko-KR" altLang="en-US" dirty="0">
                <a:latin typeface="굴림체" pitchFamily="49" charset="-127"/>
                <a:ea typeface="굴림체" pitchFamily="49" charset="-127"/>
              </a:rPr>
              <a:t>명</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여</a:t>
            </a:r>
            <a:r>
              <a:rPr lang="en-US" altLang="ko-KR" dirty="0">
                <a:latin typeface="굴림체" pitchFamily="49" charset="-127"/>
                <a:ea typeface="굴림체" pitchFamily="49" charset="-127"/>
              </a:rPr>
              <a:t>-4</a:t>
            </a:r>
            <a:r>
              <a:rPr lang="ko-KR" altLang="en-US" dirty="0">
                <a:latin typeface="굴림체" pitchFamily="49" charset="-127"/>
                <a:ea typeface="굴림체" pitchFamily="49" charset="-127"/>
              </a:rPr>
              <a:t>명</a:t>
            </a:r>
          </a:p>
          <a:p>
            <a:pPr lvl="1">
              <a:defRPr/>
            </a:pPr>
            <a:r>
              <a:rPr lang="ko-KR" altLang="en-US" dirty="0">
                <a:latin typeface="굴림체" pitchFamily="49" charset="-127"/>
                <a:ea typeface="굴림체" pitchFamily="49" charset="-127"/>
              </a:rPr>
              <a:t>추출간격</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님</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여</a:t>
            </a:r>
            <a:r>
              <a:rPr lang="en-US" altLang="ko-KR" dirty="0">
                <a:latin typeface="굴림체" pitchFamily="49" charset="-127"/>
                <a:ea typeface="굴림체" pitchFamily="49" charset="-127"/>
              </a:rPr>
              <a:t>)-10</a:t>
            </a:r>
            <a:endParaRPr lang="ko-KR" altLang="en-US" dirty="0">
              <a:latin typeface="굴림체" pitchFamily="49" charset="-127"/>
              <a:ea typeface="굴림체" pitchFamily="49" charset="-127"/>
            </a:endParaRPr>
          </a:p>
          <a:p>
            <a:pPr lvl="1">
              <a:defRPr/>
            </a:pPr>
            <a:r>
              <a:rPr lang="ko-KR" altLang="en-US" dirty="0">
                <a:latin typeface="굴림체" pitchFamily="49" charset="-127"/>
                <a:ea typeface="굴림체" pitchFamily="49" charset="-127"/>
              </a:rPr>
              <a:t>표본번호</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랜덤모집단으로 혹은 순서모집단</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연령순으로 정렬</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간주하여 처음 </a:t>
            </a:r>
            <a:r>
              <a:rPr lang="en-US" altLang="ko-KR" dirty="0">
                <a:latin typeface="굴림체" pitchFamily="49" charset="-127"/>
                <a:ea typeface="굴림체" pitchFamily="49" charset="-127"/>
              </a:rPr>
              <a:t>10</a:t>
            </a:r>
            <a:r>
              <a:rPr lang="ko-KR" altLang="en-US" dirty="0">
                <a:latin typeface="굴림체" pitchFamily="49" charset="-127"/>
                <a:ea typeface="굴림체" pitchFamily="49" charset="-127"/>
              </a:rPr>
              <a:t>명 중에사 한 명을 뽑은 뒤 </a:t>
            </a:r>
            <a:r>
              <a:rPr lang="en-US" altLang="ko-KR" dirty="0">
                <a:latin typeface="굴림체" pitchFamily="49" charset="-127"/>
                <a:ea typeface="굴림체" pitchFamily="49" charset="-127"/>
              </a:rPr>
              <a:t>10</a:t>
            </a:r>
            <a:r>
              <a:rPr lang="ko-KR" altLang="en-US" dirty="0">
                <a:latin typeface="굴림체" pitchFamily="49" charset="-127"/>
                <a:ea typeface="굴림체" pitchFamily="49" charset="-127"/>
              </a:rPr>
              <a:t> 간격으로 나머지 배정인원 뽑음</a:t>
            </a:r>
          </a:p>
          <a:p>
            <a:pPr>
              <a:defRPr/>
            </a:pPr>
            <a:endParaRPr lang="ko-KR" altLang="en-US" dirty="0">
              <a:latin typeface="굴림체" pitchFamily="49" charset="-127"/>
              <a:ea typeface="굴림체" pitchFamily="49" charset="-127"/>
            </a:endParaRPr>
          </a:p>
          <a:p>
            <a:pPr>
              <a:defRPr/>
            </a:pPr>
            <a:r>
              <a:rPr lang="ko-KR" altLang="en-US" dirty="0">
                <a:latin typeface="굴림체" pitchFamily="49" charset="-127"/>
                <a:ea typeface="굴림체" pitchFamily="49" charset="-127"/>
              </a:rPr>
              <a:t>연령별층화</a:t>
            </a:r>
          </a:p>
          <a:p>
            <a:pPr lvl="1">
              <a:defRPr/>
            </a:pPr>
            <a:r>
              <a:rPr lang="ko-KR" altLang="en-US" dirty="0">
                <a:latin typeface="굴림체" pitchFamily="49" charset="-127"/>
                <a:ea typeface="굴림체" pitchFamily="49" charset="-127"/>
              </a:rPr>
              <a:t>표본배분</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a:t>
            </a:r>
            <a:r>
              <a:rPr lang="en-US" altLang="ko-KR" dirty="0">
                <a:latin typeface="굴림체" pitchFamily="49" charset="-127"/>
                <a:ea typeface="굴림체" pitchFamily="49" charset="-127"/>
              </a:rPr>
              <a:t>50</a:t>
            </a:r>
            <a:r>
              <a:rPr lang="ko-KR" altLang="en-US" dirty="0">
                <a:latin typeface="굴림체" pitchFamily="49" charset="-127"/>
                <a:ea typeface="굴림체" pitchFamily="49" charset="-127"/>
              </a:rPr>
              <a:t>대</a:t>
            </a:r>
            <a:r>
              <a:rPr lang="en-US" altLang="ko-KR" dirty="0">
                <a:latin typeface="굴림체" pitchFamily="49" charset="-127"/>
                <a:ea typeface="굴림체" pitchFamily="49" charset="-127"/>
              </a:rPr>
              <a:t>-2</a:t>
            </a:r>
            <a:r>
              <a:rPr lang="ko-KR" altLang="en-US" dirty="0">
                <a:latin typeface="굴림체" pitchFamily="49" charset="-127"/>
                <a:ea typeface="굴림체" pitchFamily="49" charset="-127"/>
              </a:rPr>
              <a:t>명</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a:t>
            </a:r>
            <a:r>
              <a:rPr lang="en-US" altLang="ko-KR" dirty="0">
                <a:latin typeface="굴림체" pitchFamily="49" charset="-127"/>
                <a:ea typeface="굴림체" pitchFamily="49" charset="-127"/>
              </a:rPr>
              <a:t>60</a:t>
            </a:r>
            <a:r>
              <a:rPr lang="ko-KR" altLang="en-US" dirty="0">
                <a:latin typeface="굴림체" pitchFamily="49" charset="-127"/>
                <a:ea typeface="굴림체" pitchFamily="49" charset="-127"/>
              </a:rPr>
              <a:t>대</a:t>
            </a:r>
            <a:r>
              <a:rPr lang="en-US" altLang="ko-KR" dirty="0">
                <a:latin typeface="굴림체" pitchFamily="49" charset="-127"/>
                <a:ea typeface="굴림체" pitchFamily="49" charset="-127"/>
              </a:rPr>
              <a:t>-3</a:t>
            </a:r>
            <a:r>
              <a:rPr lang="ko-KR" altLang="en-US" dirty="0">
                <a:latin typeface="굴림체" pitchFamily="49" charset="-127"/>
                <a:ea typeface="굴림체" pitchFamily="49" charset="-127"/>
              </a:rPr>
              <a:t>명</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a:t>
            </a:r>
            <a:r>
              <a:rPr lang="en-US" altLang="ko-KR" dirty="0">
                <a:latin typeface="굴림체" pitchFamily="49" charset="-127"/>
                <a:ea typeface="굴림체" pitchFamily="49" charset="-127"/>
              </a:rPr>
              <a:t>70</a:t>
            </a:r>
            <a:r>
              <a:rPr lang="ko-KR" altLang="en-US" dirty="0">
                <a:latin typeface="굴림체" pitchFamily="49" charset="-127"/>
                <a:ea typeface="굴림체" pitchFamily="49" charset="-127"/>
              </a:rPr>
              <a:t>대</a:t>
            </a:r>
            <a:r>
              <a:rPr lang="en-US" altLang="ko-KR" dirty="0">
                <a:latin typeface="굴림체" pitchFamily="49" charset="-127"/>
                <a:ea typeface="굴림체" pitchFamily="49" charset="-127"/>
              </a:rPr>
              <a:t>-5</a:t>
            </a:r>
            <a:r>
              <a:rPr lang="ko-KR" altLang="en-US" dirty="0">
                <a:latin typeface="굴림체" pitchFamily="49" charset="-127"/>
                <a:ea typeface="굴림체" pitchFamily="49" charset="-127"/>
              </a:rPr>
              <a:t>명</a:t>
            </a:r>
          </a:p>
          <a:p>
            <a:pPr lvl="1">
              <a:defRPr/>
            </a:pPr>
            <a:r>
              <a:rPr lang="ko-KR" altLang="en-US" dirty="0">
                <a:latin typeface="굴림체" pitchFamily="49" charset="-127"/>
                <a:ea typeface="굴림체" pitchFamily="49" charset="-127"/>
              </a:rPr>
              <a:t>추출간격</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a:t>
            </a:r>
            <a:r>
              <a:rPr lang="en-US" altLang="ko-KR" dirty="0">
                <a:latin typeface="굴림체" pitchFamily="49" charset="-127"/>
                <a:ea typeface="굴림체" pitchFamily="49" charset="-127"/>
              </a:rPr>
              <a:t>50(60,70)</a:t>
            </a:r>
            <a:r>
              <a:rPr lang="ko-KR" altLang="en-US" dirty="0">
                <a:latin typeface="굴림체" pitchFamily="49" charset="-127"/>
                <a:ea typeface="굴림체" pitchFamily="49" charset="-127"/>
              </a:rPr>
              <a:t>대</a:t>
            </a:r>
            <a:r>
              <a:rPr lang="en-US" altLang="ko-KR" dirty="0">
                <a:latin typeface="굴림체" pitchFamily="49" charset="-127"/>
                <a:ea typeface="굴림체" pitchFamily="49" charset="-127"/>
              </a:rPr>
              <a:t>-10</a:t>
            </a:r>
            <a:endParaRPr lang="ko-KR" altLang="en-US" dirty="0">
              <a:latin typeface="굴림체" pitchFamily="49" charset="-127"/>
              <a:ea typeface="굴림체" pitchFamily="49" charset="-127"/>
            </a:endParaRPr>
          </a:p>
          <a:p>
            <a:pPr lvl="1">
              <a:defRPr/>
            </a:pPr>
            <a:r>
              <a:rPr lang="ko-KR" altLang="en-US" dirty="0">
                <a:latin typeface="굴림체" pitchFamily="49" charset="-127"/>
                <a:ea typeface="굴림체" pitchFamily="49" charset="-127"/>
              </a:rPr>
              <a:t>표본번호</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랜덤모집단으로 혹은 순서모집단</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남녀순으로 정렬</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간주하여 처음 </a:t>
            </a:r>
            <a:r>
              <a:rPr lang="en-US" altLang="ko-KR" dirty="0">
                <a:latin typeface="굴림체" pitchFamily="49" charset="-127"/>
                <a:ea typeface="굴림체" pitchFamily="49" charset="-127"/>
              </a:rPr>
              <a:t>10</a:t>
            </a:r>
            <a:r>
              <a:rPr lang="ko-KR" altLang="en-US" dirty="0">
                <a:latin typeface="굴림체" pitchFamily="49" charset="-127"/>
                <a:ea typeface="굴림체" pitchFamily="49" charset="-127"/>
              </a:rPr>
              <a:t>명 중에사 한 명을 뽑은 뒤 </a:t>
            </a:r>
            <a:r>
              <a:rPr lang="en-US" altLang="ko-KR" dirty="0">
                <a:latin typeface="굴림체" pitchFamily="49" charset="-127"/>
                <a:ea typeface="굴림체" pitchFamily="49" charset="-127"/>
              </a:rPr>
              <a:t>10</a:t>
            </a:r>
            <a:r>
              <a:rPr lang="ko-KR" altLang="en-US" dirty="0">
                <a:latin typeface="굴림체" pitchFamily="49" charset="-127"/>
                <a:ea typeface="굴림체" pitchFamily="49" charset="-127"/>
              </a:rPr>
              <a:t> 간격으로 나머지 배정인원 뽑음</a:t>
            </a:r>
            <a:r>
              <a:rPr lang="en-US" altLang="ko-KR" dirty="0">
                <a:latin typeface="굴림체" pitchFamily="49" charset="-127"/>
                <a:ea typeface="굴림체" pitchFamily="49" charset="-127"/>
              </a:rPr>
              <a:t>.</a:t>
            </a:r>
            <a:r>
              <a:rPr lang="ko-KR" altLang="en-US" dirty="0">
                <a:latin typeface="굴림체" pitchFamily="49" charset="-127"/>
                <a:ea typeface="굴림체" pitchFamily="49" charset="-127"/>
              </a:rPr>
              <a:t> </a:t>
            </a:r>
            <a:endParaRPr lang="ko-KR" altLang="en-US" dirty="0"/>
          </a:p>
        </p:txBody>
      </p:sp>
    </p:spTree>
    <p:extLst>
      <p:ext uri="{BB962C8B-B14F-4D97-AF65-F5344CB8AC3E}">
        <p14:creationId xmlns:p14="http://schemas.microsoft.com/office/powerpoint/2010/main" val="1038398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3"/>
          <p:cNvSpPr>
            <a:spLocks noGrp="1" noChangeArrowheads="1"/>
          </p:cNvSpPr>
          <p:nvPr>
            <p:ph idx="1"/>
          </p:nvPr>
        </p:nvSpPr>
        <p:spPr/>
        <p:txBody>
          <a:bodyPr/>
          <a:lstStyle/>
          <a:p>
            <a:pPr eaLnBrk="1" hangingPunct="1"/>
            <a:endParaRPr lang="en-US" altLang="ko-KR" dirty="0"/>
          </a:p>
          <a:p>
            <a:pPr eaLnBrk="1" hangingPunct="1"/>
            <a:endParaRPr lang="en-US" altLang="ko-KR"/>
          </a:p>
          <a:p>
            <a:pPr algn="ctr" eaLnBrk="1" hangingPunct="1">
              <a:buFont typeface="Wingdings" pitchFamily="2" charset="2"/>
              <a:buNone/>
            </a:pPr>
            <a:r>
              <a:rPr lang="en-US" altLang="ko-KR" sz="6400"/>
              <a:t>Thank you!</a:t>
            </a:r>
          </a:p>
        </p:txBody>
      </p:sp>
      <p:sp>
        <p:nvSpPr>
          <p:cNvPr id="6"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35842"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35843" name="슬라이드 번호 개체 틀 5"/>
          <p:cNvSpPr>
            <a:spLocks noGrp="1"/>
          </p:cNvSpPr>
          <p:nvPr>
            <p:ph type="sldNum" sz="quarter" idx="12"/>
          </p:nvPr>
        </p:nvSpPr>
        <p:spPr>
          <a:noFill/>
        </p:spPr>
        <p:txBody>
          <a:bodyPr/>
          <a:lstStyle/>
          <a:p>
            <a:fld id="{2567B2F0-9355-44B0-B32C-1132BCFAEFB6}" type="slidenum">
              <a:rPr lang="ko-KR" altLang="en-US" smtClean="0"/>
              <a:pPr/>
              <a:t>41</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r>
              <a:rPr lang="ko-KR" altLang="en-US"/>
              <a:t>기본용어</a:t>
            </a:r>
          </a:p>
        </p:txBody>
      </p:sp>
      <p:sp>
        <p:nvSpPr>
          <p:cNvPr id="20485" name="Rectangle 3"/>
          <p:cNvSpPr>
            <a:spLocks noGrp="1" noChangeArrowheads="1"/>
          </p:cNvSpPr>
          <p:nvPr>
            <p:ph idx="1"/>
          </p:nvPr>
        </p:nvSpPr>
        <p:spPr>
          <a:xfrm>
            <a:off x="457200" y="1693192"/>
            <a:ext cx="8229600" cy="4256088"/>
          </a:xfrm>
        </p:spPr>
        <p:txBody>
          <a:bodyPr>
            <a:normAutofit/>
          </a:bodyPr>
          <a:lstStyle/>
          <a:p>
            <a:pPr eaLnBrk="1" hangingPunct="1">
              <a:lnSpc>
                <a:spcPct val="80000"/>
              </a:lnSpc>
            </a:pPr>
            <a:r>
              <a:rPr lang="ko-KR" altLang="en-US" sz="2000" dirty="0"/>
              <a:t>기본단위</a:t>
            </a:r>
            <a:r>
              <a:rPr lang="en-US" altLang="ko-KR" sz="2000" dirty="0"/>
              <a:t>(elementary unit): </a:t>
            </a:r>
            <a:r>
              <a:rPr lang="ko-KR" altLang="en-US" sz="2000" b="1" dirty="0">
                <a:solidFill>
                  <a:srgbClr val="FF0000"/>
                </a:solidFill>
              </a:rPr>
              <a:t>조사의 대상이 되는 가장 최소의 단위 </a:t>
            </a:r>
            <a:r>
              <a:rPr lang="en-US" altLang="ko-KR" sz="2000" dirty="0"/>
              <a:t>(</a:t>
            </a:r>
            <a:r>
              <a:rPr lang="ko-KR" altLang="en-US" sz="2000" dirty="0"/>
              <a:t>조사단위</a:t>
            </a:r>
            <a:r>
              <a:rPr lang="en-US" altLang="ko-KR" sz="2000" dirty="0"/>
              <a:t>, </a:t>
            </a:r>
            <a:r>
              <a:rPr lang="ko-KR" altLang="en-US" sz="2000" dirty="0"/>
              <a:t>관찰단위</a:t>
            </a:r>
            <a:r>
              <a:rPr lang="en-US" altLang="ko-KR" sz="2000" dirty="0"/>
              <a:t>)</a:t>
            </a:r>
          </a:p>
          <a:p>
            <a:pPr lvl="1" eaLnBrk="1" hangingPunct="1">
              <a:lnSpc>
                <a:spcPct val="80000"/>
              </a:lnSpc>
            </a:pPr>
            <a:r>
              <a:rPr lang="ko-KR" altLang="en-US" sz="1600" dirty="0"/>
              <a:t>여론조사</a:t>
            </a:r>
            <a:r>
              <a:rPr lang="en-US" altLang="ko-KR" sz="1600" dirty="0"/>
              <a:t>: </a:t>
            </a:r>
            <a:r>
              <a:rPr lang="ko-KR" altLang="en-US" sz="1600" b="1" dirty="0">
                <a:solidFill>
                  <a:srgbClr val="FF0000"/>
                </a:solidFill>
              </a:rPr>
              <a:t>개인</a:t>
            </a:r>
          </a:p>
          <a:p>
            <a:pPr lvl="1" eaLnBrk="1" hangingPunct="1">
              <a:lnSpc>
                <a:spcPct val="80000"/>
              </a:lnSpc>
            </a:pPr>
            <a:r>
              <a:rPr lang="ko-KR" altLang="en-US" sz="1600" dirty="0"/>
              <a:t>가계조사</a:t>
            </a:r>
            <a:r>
              <a:rPr lang="en-US" altLang="ko-KR" sz="1600" dirty="0"/>
              <a:t>: </a:t>
            </a:r>
            <a:r>
              <a:rPr lang="ko-KR" altLang="en-US" sz="1600" b="1" dirty="0">
                <a:solidFill>
                  <a:srgbClr val="FF0000"/>
                </a:solidFill>
              </a:rPr>
              <a:t>가구</a:t>
            </a:r>
          </a:p>
          <a:p>
            <a:pPr lvl="1" eaLnBrk="1" hangingPunct="1">
              <a:lnSpc>
                <a:spcPct val="80000"/>
              </a:lnSpc>
            </a:pPr>
            <a:r>
              <a:rPr lang="ko-KR" altLang="en-US" sz="1600" dirty="0"/>
              <a:t>농작물 생산량조사</a:t>
            </a:r>
            <a:r>
              <a:rPr lang="en-US" altLang="ko-KR" sz="1600" dirty="0"/>
              <a:t>: </a:t>
            </a:r>
            <a:r>
              <a:rPr lang="ko-KR" altLang="en-US" sz="1600" dirty="0"/>
              <a:t>일정한 면적의 </a:t>
            </a:r>
            <a:r>
              <a:rPr lang="ko-KR" altLang="en-US" sz="1600" b="1" dirty="0">
                <a:solidFill>
                  <a:srgbClr val="FF0000"/>
                </a:solidFill>
              </a:rPr>
              <a:t>경지</a:t>
            </a:r>
            <a:endParaRPr lang="en-US" altLang="ko-KR" sz="1600" dirty="0">
              <a:solidFill>
                <a:srgbClr val="FF0000"/>
              </a:solidFill>
            </a:endParaRPr>
          </a:p>
          <a:p>
            <a:pPr eaLnBrk="1" hangingPunct="1">
              <a:lnSpc>
                <a:spcPct val="80000"/>
              </a:lnSpc>
              <a:buNone/>
            </a:pPr>
            <a:endParaRPr lang="en-US" altLang="ko-KR" sz="1600" dirty="0"/>
          </a:p>
          <a:p>
            <a:pPr eaLnBrk="1" hangingPunct="1">
              <a:lnSpc>
                <a:spcPct val="80000"/>
              </a:lnSpc>
            </a:pPr>
            <a:r>
              <a:rPr lang="ko-KR" altLang="en-US" sz="1800" dirty="0"/>
              <a:t>모집단</a:t>
            </a:r>
            <a:r>
              <a:rPr lang="en-US" altLang="ko-KR" sz="1800" dirty="0"/>
              <a:t>(population): </a:t>
            </a:r>
            <a:r>
              <a:rPr lang="ko-KR" altLang="en-US" sz="1800" dirty="0"/>
              <a:t>관심을 갖고 특성을 알고자 하는 집단에 속하는 </a:t>
            </a:r>
            <a:r>
              <a:rPr lang="ko-KR" altLang="en-US" sz="1800" b="1" dirty="0">
                <a:solidFill>
                  <a:srgbClr val="FF0000"/>
                </a:solidFill>
              </a:rPr>
              <a:t>모든 기본단위들의 집합</a:t>
            </a:r>
          </a:p>
          <a:p>
            <a:pPr lvl="1" eaLnBrk="1" hangingPunct="1">
              <a:lnSpc>
                <a:spcPct val="80000"/>
              </a:lnSpc>
            </a:pPr>
            <a:r>
              <a:rPr lang="ko-KR" altLang="en-US" sz="1600" dirty="0"/>
              <a:t>예</a:t>
            </a:r>
            <a:r>
              <a:rPr lang="en-US" altLang="ko-KR" sz="1600" dirty="0"/>
              <a:t>: </a:t>
            </a:r>
            <a:r>
              <a:rPr lang="ko-KR" altLang="en-US" sz="1600" dirty="0"/>
              <a:t>가구당 월평균 소득조사</a:t>
            </a:r>
          </a:p>
          <a:p>
            <a:pPr lvl="2" eaLnBrk="1" hangingPunct="1">
              <a:lnSpc>
                <a:spcPct val="80000"/>
              </a:lnSpc>
            </a:pPr>
            <a:r>
              <a:rPr lang="ko-KR" altLang="en-US" sz="1400" dirty="0"/>
              <a:t>기본단위</a:t>
            </a:r>
            <a:r>
              <a:rPr lang="en-US" altLang="ko-KR" sz="1400" dirty="0"/>
              <a:t>: </a:t>
            </a:r>
            <a:r>
              <a:rPr lang="ko-KR" altLang="en-US" sz="1400" dirty="0"/>
              <a:t>가구</a:t>
            </a:r>
          </a:p>
          <a:p>
            <a:pPr lvl="2" eaLnBrk="1" hangingPunct="1">
              <a:lnSpc>
                <a:spcPct val="80000"/>
              </a:lnSpc>
            </a:pPr>
            <a:r>
              <a:rPr lang="ko-KR" altLang="en-US" sz="1400" dirty="0"/>
              <a:t>모집단</a:t>
            </a:r>
            <a:r>
              <a:rPr lang="en-US" altLang="ko-KR" sz="1400" dirty="0"/>
              <a:t>: </a:t>
            </a:r>
            <a:r>
              <a:rPr lang="ko-KR" altLang="en-US" sz="1400" dirty="0"/>
              <a:t>대한민국 영토 내의 모든 가구</a:t>
            </a:r>
            <a:r>
              <a:rPr lang="en-US" altLang="ko-KR" sz="1400" dirty="0"/>
              <a:t>	</a:t>
            </a:r>
            <a:endParaRPr lang="ko-KR" altLang="en-US" sz="1400" dirty="0"/>
          </a:p>
          <a:p>
            <a:pPr lvl="1" eaLnBrk="1" hangingPunct="1">
              <a:lnSpc>
                <a:spcPct val="80000"/>
              </a:lnSpc>
            </a:pPr>
            <a:r>
              <a:rPr lang="ko-KR" altLang="en-US" sz="1600" b="1" dirty="0">
                <a:solidFill>
                  <a:srgbClr val="FF0000"/>
                </a:solidFill>
              </a:rPr>
              <a:t>명확한 정의 필요</a:t>
            </a:r>
          </a:p>
          <a:p>
            <a:pPr lvl="2" eaLnBrk="1" hangingPunct="1">
              <a:lnSpc>
                <a:spcPct val="80000"/>
              </a:lnSpc>
            </a:pPr>
            <a:r>
              <a:rPr lang="ko-KR" altLang="en-US" sz="1400" dirty="0"/>
              <a:t>농가 소득조사</a:t>
            </a:r>
          </a:p>
          <a:p>
            <a:pPr lvl="3" eaLnBrk="1" hangingPunct="1">
              <a:lnSpc>
                <a:spcPct val="80000"/>
              </a:lnSpc>
            </a:pPr>
            <a:r>
              <a:rPr lang="ko-KR" altLang="en-US" sz="1100" b="1" dirty="0">
                <a:solidFill>
                  <a:srgbClr val="FF0000"/>
                </a:solidFill>
              </a:rPr>
              <a:t>농가의 정의</a:t>
            </a:r>
            <a:r>
              <a:rPr lang="en-US" altLang="ko-KR" sz="1100" b="1" dirty="0"/>
              <a:t>? </a:t>
            </a:r>
            <a:r>
              <a:rPr lang="ko-KR" altLang="en-US" sz="1100" dirty="0"/>
              <a:t>예</a:t>
            </a:r>
            <a:r>
              <a:rPr lang="en-US" altLang="ko-KR" sz="1100" dirty="0"/>
              <a:t>, 300</a:t>
            </a:r>
            <a:r>
              <a:rPr lang="ko-KR" altLang="en-US" sz="1100" dirty="0"/>
              <a:t>평 이상의 경지를 가지고 농사를 짓는 가구</a:t>
            </a:r>
          </a:p>
          <a:p>
            <a:pPr lvl="1" eaLnBrk="1" hangingPunct="1">
              <a:lnSpc>
                <a:spcPct val="80000"/>
              </a:lnSpc>
            </a:pPr>
            <a:r>
              <a:rPr lang="ko-KR" altLang="en-US" sz="1600" b="1" dirty="0">
                <a:solidFill>
                  <a:srgbClr val="FF0000"/>
                </a:solidFill>
              </a:rPr>
              <a:t>두 가지 모집단</a:t>
            </a:r>
          </a:p>
          <a:p>
            <a:pPr lvl="2" eaLnBrk="1" hangingPunct="1">
              <a:lnSpc>
                <a:spcPct val="80000"/>
              </a:lnSpc>
            </a:pPr>
            <a:r>
              <a:rPr lang="ko-KR" altLang="en-US" sz="1400" b="1" dirty="0">
                <a:solidFill>
                  <a:srgbClr val="FF0000"/>
                </a:solidFill>
              </a:rPr>
              <a:t>목표모집단</a:t>
            </a:r>
            <a:r>
              <a:rPr lang="en-US" altLang="ko-KR" sz="1400" dirty="0">
                <a:solidFill>
                  <a:srgbClr val="FF0000"/>
                </a:solidFill>
              </a:rPr>
              <a:t>(target population</a:t>
            </a:r>
            <a:r>
              <a:rPr lang="en-US" altLang="ko-KR" sz="1400" dirty="0"/>
              <a:t>)</a:t>
            </a:r>
          </a:p>
          <a:p>
            <a:pPr lvl="2" eaLnBrk="1" hangingPunct="1">
              <a:lnSpc>
                <a:spcPct val="80000"/>
              </a:lnSpc>
            </a:pPr>
            <a:r>
              <a:rPr lang="ko-KR" altLang="en-US" sz="1400" b="1" dirty="0">
                <a:solidFill>
                  <a:srgbClr val="FF0000"/>
                </a:solidFill>
              </a:rPr>
              <a:t>조사모집단</a:t>
            </a:r>
            <a:r>
              <a:rPr lang="en-US" altLang="ko-KR" sz="1400" dirty="0">
                <a:solidFill>
                  <a:srgbClr val="FF0000"/>
                </a:solidFill>
              </a:rPr>
              <a:t>(accessible population)</a:t>
            </a:r>
            <a:r>
              <a:rPr lang="en-US" altLang="ko-KR" sz="1400" dirty="0"/>
              <a:t>:  </a:t>
            </a:r>
            <a:r>
              <a:rPr lang="ko-KR" altLang="en-US" sz="1400" dirty="0"/>
              <a:t>제주도와 도서지방을 제외한 전국 성인남녀</a:t>
            </a:r>
            <a:endParaRPr lang="en-US" altLang="ko-KR" sz="1400" dirty="0"/>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a:p>
            <a:pPr>
              <a:defRPr/>
            </a:pPr>
            <a:endParaRPr lang="en-US" altLang="ko-KR" dirty="0"/>
          </a:p>
        </p:txBody>
      </p:sp>
      <p:sp>
        <p:nvSpPr>
          <p:cNvPr id="20482"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0483" name="슬라이드 번호 개체 틀 5"/>
          <p:cNvSpPr>
            <a:spLocks noGrp="1"/>
          </p:cNvSpPr>
          <p:nvPr>
            <p:ph type="sldNum" sz="quarter" idx="12"/>
          </p:nvPr>
        </p:nvSpPr>
        <p:spPr>
          <a:noFill/>
        </p:spPr>
        <p:txBody>
          <a:bodyPr/>
          <a:lstStyle/>
          <a:p>
            <a:fld id="{7B44E150-BDB8-451B-B01D-348C147E1C62}" type="slidenum">
              <a:rPr lang="ko-KR" altLang="en-US" smtClean="0"/>
              <a:pPr/>
              <a:t>4</a:t>
            </a:fld>
            <a:endParaRPr lang="en-US" altLang="ko-K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ko-KR" altLang="en-US"/>
              <a:t>기본용어</a:t>
            </a:r>
          </a:p>
        </p:txBody>
      </p:sp>
      <p:sp>
        <p:nvSpPr>
          <p:cNvPr id="1031" name="Rectangle 3"/>
          <p:cNvSpPr>
            <a:spLocks noGrp="1" noChangeArrowheads="1"/>
          </p:cNvSpPr>
          <p:nvPr>
            <p:ph idx="1"/>
          </p:nvPr>
        </p:nvSpPr>
        <p:spPr>
          <a:xfrm>
            <a:off x="457200" y="1700808"/>
            <a:ext cx="8229600" cy="4256088"/>
          </a:xfrm>
        </p:spPr>
        <p:txBody>
          <a:bodyPr>
            <a:normAutofit fontScale="92500" lnSpcReduction="20000"/>
          </a:bodyPr>
          <a:lstStyle/>
          <a:p>
            <a:pPr eaLnBrk="1" hangingPunct="1">
              <a:lnSpc>
                <a:spcPct val="90000"/>
              </a:lnSpc>
            </a:pPr>
            <a:r>
              <a:rPr lang="ko-KR" altLang="en-US" sz="2100" dirty="0"/>
              <a:t>추출단위</a:t>
            </a:r>
            <a:r>
              <a:rPr lang="en-US" altLang="ko-KR" sz="2100" dirty="0"/>
              <a:t>(sampling unit): </a:t>
            </a:r>
            <a:r>
              <a:rPr lang="ko-KR" altLang="en-US" sz="2100" dirty="0"/>
              <a:t>모집단에서 표본을 추출하기 위해 설정한 </a:t>
            </a:r>
            <a:r>
              <a:rPr lang="ko-KR" altLang="en-US" sz="2100" b="1" dirty="0">
                <a:solidFill>
                  <a:srgbClr val="FF0000"/>
                </a:solidFill>
              </a:rPr>
              <a:t>기본단위들의 집합</a:t>
            </a:r>
          </a:p>
          <a:p>
            <a:pPr lvl="1" eaLnBrk="1" hangingPunct="1">
              <a:lnSpc>
                <a:spcPct val="90000"/>
              </a:lnSpc>
            </a:pPr>
            <a:r>
              <a:rPr lang="ko-KR" altLang="en-US" sz="2000" b="1" dirty="0">
                <a:solidFill>
                  <a:srgbClr val="FF0000"/>
                </a:solidFill>
              </a:rPr>
              <a:t>하나</a:t>
            </a:r>
            <a:r>
              <a:rPr lang="ko-KR" altLang="en-US" sz="2000" dirty="0"/>
              <a:t>의 기본단위로 구성</a:t>
            </a:r>
            <a:r>
              <a:rPr lang="en-US" altLang="ko-KR" sz="2000" dirty="0"/>
              <a:t>(</a:t>
            </a:r>
            <a:r>
              <a:rPr lang="ko-KR" altLang="en-US" sz="2000" dirty="0"/>
              <a:t>추출단위</a:t>
            </a:r>
            <a:r>
              <a:rPr lang="en-US" altLang="ko-KR" sz="2000" dirty="0"/>
              <a:t>=</a:t>
            </a:r>
            <a:r>
              <a:rPr lang="ko-KR" altLang="en-US" sz="2000" dirty="0"/>
              <a:t>기본단위</a:t>
            </a:r>
            <a:r>
              <a:rPr lang="en-US" altLang="ko-KR" sz="2000" dirty="0"/>
              <a:t>)</a:t>
            </a:r>
          </a:p>
          <a:p>
            <a:pPr lvl="1" eaLnBrk="1" hangingPunct="1">
              <a:lnSpc>
                <a:spcPct val="90000"/>
              </a:lnSpc>
            </a:pPr>
            <a:r>
              <a:rPr lang="ko-KR" altLang="en-US" sz="2000" b="1" dirty="0">
                <a:solidFill>
                  <a:srgbClr val="FF0000"/>
                </a:solidFill>
              </a:rPr>
              <a:t>여러 개</a:t>
            </a:r>
            <a:r>
              <a:rPr lang="ko-KR" altLang="en-US" sz="2000" dirty="0"/>
              <a:t>의 기본단위들의 집합</a:t>
            </a:r>
            <a:r>
              <a:rPr lang="en-US" altLang="ko-KR" sz="2000" dirty="0"/>
              <a:t>(</a:t>
            </a:r>
            <a:r>
              <a:rPr lang="ko-KR" altLang="en-US" sz="2000" dirty="0"/>
              <a:t>추출단위   기본단위</a:t>
            </a:r>
            <a:r>
              <a:rPr lang="en-US" altLang="ko-KR" sz="2000" dirty="0"/>
              <a:t>)</a:t>
            </a:r>
          </a:p>
          <a:p>
            <a:pPr eaLnBrk="1" hangingPunct="1">
              <a:lnSpc>
                <a:spcPct val="90000"/>
              </a:lnSpc>
            </a:pPr>
            <a:endParaRPr lang="en-US" altLang="ko-KR" sz="2100" dirty="0"/>
          </a:p>
          <a:p>
            <a:pPr eaLnBrk="1" hangingPunct="1">
              <a:lnSpc>
                <a:spcPct val="90000"/>
              </a:lnSpc>
            </a:pPr>
            <a:r>
              <a:rPr lang="ko-KR" altLang="en-US" sz="2100" dirty="0" err="1"/>
              <a:t>추출틀</a:t>
            </a:r>
            <a:r>
              <a:rPr lang="en-US" altLang="ko-KR" sz="2100" dirty="0"/>
              <a:t>(sampling frame): </a:t>
            </a:r>
            <a:r>
              <a:rPr lang="ko-KR" altLang="en-US" sz="2100" dirty="0"/>
              <a:t>모집단에 속하는 </a:t>
            </a:r>
            <a:r>
              <a:rPr lang="ko-KR" altLang="en-US" sz="2100" b="1" dirty="0">
                <a:solidFill>
                  <a:srgbClr val="FF0000"/>
                </a:solidFill>
              </a:rPr>
              <a:t>모든 추출단위들의 목록</a:t>
            </a:r>
          </a:p>
          <a:p>
            <a:pPr lvl="1" eaLnBrk="1" hangingPunct="1">
              <a:lnSpc>
                <a:spcPct val="90000"/>
              </a:lnSpc>
            </a:pPr>
            <a:r>
              <a:rPr lang="ko-KR" altLang="en-US" sz="2000" dirty="0"/>
              <a:t>개인</a:t>
            </a:r>
            <a:r>
              <a:rPr lang="en-US" altLang="ko-KR" sz="2000" dirty="0"/>
              <a:t>, </a:t>
            </a:r>
            <a:r>
              <a:rPr lang="ko-KR" altLang="en-US" sz="2000" dirty="0"/>
              <a:t>가구</a:t>
            </a:r>
            <a:r>
              <a:rPr lang="en-US" altLang="ko-KR" sz="2000" dirty="0"/>
              <a:t>, </a:t>
            </a:r>
            <a:r>
              <a:rPr lang="ko-KR" altLang="en-US" sz="2000" dirty="0"/>
              <a:t>사업체 등의 명부</a:t>
            </a:r>
            <a:r>
              <a:rPr lang="en-US" altLang="ko-KR" sz="2000" dirty="0"/>
              <a:t>(list)</a:t>
            </a:r>
          </a:p>
          <a:p>
            <a:pPr lvl="1" eaLnBrk="1" hangingPunct="1">
              <a:lnSpc>
                <a:spcPct val="90000"/>
              </a:lnSpc>
            </a:pPr>
            <a:r>
              <a:rPr lang="ko-KR" altLang="en-US" sz="2000" dirty="0"/>
              <a:t>문서철</a:t>
            </a:r>
            <a:r>
              <a:rPr lang="en-US" altLang="ko-KR" sz="2000" dirty="0"/>
              <a:t>, </a:t>
            </a:r>
            <a:r>
              <a:rPr lang="ko-KR" altLang="en-US" sz="2000" dirty="0"/>
              <a:t>파일</a:t>
            </a:r>
            <a:r>
              <a:rPr lang="en-US" altLang="ko-KR" sz="2000" dirty="0"/>
              <a:t>, </a:t>
            </a:r>
            <a:r>
              <a:rPr lang="ko-KR" altLang="en-US" sz="2000" dirty="0"/>
              <a:t>지도 등</a:t>
            </a:r>
          </a:p>
          <a:p>
            <a:pPr eaLnBrk="1" hangingPunct="1">
              <a:lnSpc>
                <a:spcPct val="90000"/>
              </a:lnSpc>
            </a:pPr>
            <a:endParaRPr lang="en-US" altLang="ko-KR" sz="2100" dirty="0"/>
          </a:p>
          <a:p>
            <a:pPr eaLnBrk="1" hangingPunct="1">
              <a:lnSpc>
                <a:spcPct val="90000"/>
              </a:lnSpc>
            </a:pPr>
            <a:r>
              <a:rPr lang="ko-KR" altLang="en-US" sz="2100" dirty="0"/>
              <a:t>예</a:t>
            </a:r>
            <a:r>
              <a:rPr lang="en-US" altLang="ko-KR" sz="2100" dirty="0"/>
              <a:t>: </a:t>
            </a:r>
            <a:r>
              <a:rPr lang="ko-KR" altLang="en-US" sz="2100" b="1" dirty="0">
                <a:solidFill>
                  <a:srgbClr val="FF0000"/>
                </a:solidFill>
              </a:rPr>
              <a:t>가구당 평균소득조사</a:t>
            </a:r>
          </a:p>
          <a:p>
            <a:pPr lvl="1" eaLnBrk="1" hangingPunct="1">
              <a:lnSpc>
                <a:spcPct val="90000"/>
              </a:lnSpc>
            </a:pPr>
            <a:r>
              <a:rPr lang="ko-KR" altLang="en-US" sz="2000" b="1" dirty="0">
                <a:solidFill>
                  <a:srgbClr val="FF0000"/>
                </a:solidFill>
              </a:rPr>
              <a:t>추출단위</a:t>
            </a:r>
            <a:r>
              <a:rPr lang="en-US" altLang="ko-KR" sz="2000" b="1" dirty="0">
                <a:solidFill>
                  <a:srgbClr val="FF0000"/>
                </a:solidFill>
              </a:rPr>
              <a:t>: </a:t>
            </a:r>
            <a:r>
              <a:rPr lang="ko-KR" altLang="en-US" sz="2000" b="1" dirty="0">
                <a:solidFill>
                  <a:srgbClr val="FF0000"/>
                </a:solidFill>
              </a:rPr>
              <a:t>가구</a:t>
            </a:r>
            <a:r>
              <a:rPr lang="en-US" altLang="ko-KR" sz="2000" b="1" dirty="0">
                <a:solidFill>
                  <a:srgbClr val="FF0000"/>
                </a:solidFill>
              </a:rPr>
              <a:t>, </a:t>
            </a:r>
            <a:r>
              <a:rPr lang="ko-KR" altLang="en-US" sz="2000" b="1" dirty="0" err="1">
                <a:solidFill>
                  <a:srgbClr val="FF0000"/>
                </a:solidFill>
              </a:rPr>
              <a:t>추출틀</a:t>
            </a:r>
            <a:r>
              <a:rPr lang="en-US" altLang="ko-KR" sz="2000" b="1" dirty="0">
                <a:solidFill>
                  <a:srgbClr val="FF0000"/>
                </a:solidFill>
              </a:rPr>
              <a:t>: </a:t>
            </a:r>
            <a:r>
              <a:rPr lang="ko-KR" altLang="en-US" sz="2000" b="1" dirty="0">
                <a:solidFill>
                  <a:srgbClr val="FF0000"/>
                </a:solidFill>
              </a:rPr>
              <a:t>대한민국 모든 가구</a:t>
            </a:r>
            <a:r>
              <a:rPr lang="en-US" altLang="ko-KR" sz="2000" dirty="0"/>
              <a:t>, BUT </a:t>
            </a:r>
            <a:r>
              <a:rPr lang="ko-KR" altLang="en-US" sz="2000" dirty="0"/>
              <a:t>거의 불가능</a:t>
            </a:r>
            <a:r>
              <a:rPr lang="en-US" altLang="ko-KR" sz="2000" dirty="0"/>
              <a:t>!</a:t>
            </a:r>
          </a:p>
          <a:p>
            <a:pPr eaLnBrk="1" hangingPunct="1">
              <a:lnSpc>
                <a:spcPct val="90000"/>
              </a:lnSpc>
            </a:pPr>
            <a:endParaRPr lang="en-US" altLang="ko-KR" sz="2100" dirty="0"/>
          </a:p>
          <a:p>
            <a:pPr eaLnBrk="1" hangingPunct="1">
              <a:lnSpc>
                <a:spcPct val="90000"/>
              </a:lnSpc>
            </a:pPr>
            <a:r>
              <a:rPr lang="ko-KR" altLang="en-US" sz="2100" dirty="0"/>
              <a:t>표본</a:t>
            </a:r>
            <a:r>
              <a:rPr lang="en-US" altLang="ko-KR" sz="2100" dirty="0"/>
              <a:t>(sample): </a:t>
            </a:r>
            <a:r>
              <a:rPr lang="ko-KR" altLang="en-US" sz="2100" dirty="0"/>
              <a:t>모집단을 잘 대표하여 </a:t>
            </a:r>
            <a:r>
              <a:rPr lang="ko-KR" altLang="en-US" sz="2100" b="1" dirty="0" err="1">
                <a:solidFill>
                  <a:srgbClr val="FF0000"/>
                </a:solidFill>
              </a:rPr>
              <a:t>추출틀로부터</a:t>
            </a:r>
            <a:r>
              <a:rPr lang="ko-KR" altLang="en-US" sz="2100" b="1" dirty="0">
                <a:solidFill>
                  <a:srgbClr val="FF0000"/>
                </a:solidFill>
              </a:rPr>
              <a:t> 뽑힌 추출단위 들의 집합</a:t>
            </a:r>
          </a:p>
          <a:p>
            <a:pPr lvl="1" eaLnBrk="1" hangingPunct="1">
              <a:lnSpc>
                <a:spcPct val="90000"/>
              </a:lnSpc>
            </a:pPr>
            <a:r>
              <a:rPr lang="ko-KR" altLang="en-US" sz="2000" b="1" dirty="0">
                <a:solidFill>
                  <a:srgbClr val="FF0000"/>
                </a:solidFill>
              </a:rPr>
              <a:t>추출단위</a:t>
            </a:r>
            <a:r>
              <a:rPr lang="en-US" altLang="ko-KR" sz="2000" b="1" dirty="0">
                <a:solidFill>
                  <a:srgbClr val="FF0000"/>
                </a:solidFill>
              </a:rPr>
              <a:t>: </a:t>
            </a:r>
            <a:r>
              <a:rPr lang="ko-KR" altLang="en-US" sz="2000" b="1" dirty="0">
                <a:solidFill>
                  <a:srgbClr val="FF0000"/>
                </a:solidFill>
              </a:rPr>
              <a:t>동</a:t>
            </a:r>
            <a:r>
              <a:rPr lang="en-US" altLang="ko-KR" sz="2000" b="1" dirty="0">
                <a:solidFill>
                  <a:srgbClr val="FF0000"/>
                </a:solidFill>
              </a:rPr>
              <a:t>(</a:t>
            </a:r>
            <a:r>
              <a:rPr lang="ko-KR" altLang="en-US" sz="2000" b="1" dirty="0">
                <a:solidFill>
                  <a:srgbClr val="FF0000"/>
                </a:solidFill>
              </a:rPr>
              <a:t>洞</a:t>
            </a:r>
            <a:r>
              <a:rPr lang="en-US" altLang="ko-KR" sz="2000" b="1" dirty="0">
                <a:solidFill>
                  <a:srgbClr val="FF0000"/>
                </a:solidFill>
              </a:rPr>
              <a:t>), </a:t>
            </a:r>
            <a:r>
              <a:rPr lang="ko-KR" altLang="en-US" sz="2000" b="1" dirty="0" err="1">
                <a:solidFill>
                  <a:srgbClr val="FF0000"/>
                </a:solidFill>
              </a:rPr>
              <a:t>추출틀</a:t>
            </a:r>
            <a:r>
              <a:rPr lang="en-US" altLang="ko-KR" sz="2000" b="1" dirty="0">
                <a:solidFill>
                  <a:srgbClr val="FF0000"/>
                </a:solidFill>
              </a:rPr>
              <a:t>: </a:t>
            </a:r>
            <a:r>
              <a:rPr lang="ko-KR" altLang="en-US" sz="2000" b="1" dirty="0">
                <a:solidFill>
                  <a:srgbClr val="FF0000"/>
                </a:solidFill>
              </a:rPr>
              <a:t>전국의 각 동의 목록</a:t>
            </a:r>
          </a:p>
        </p:txBody>
      </p:sp>
      <p:sp>
        <p:nvSpPr>
          <p:cNvPr id="9"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a:p>
            <a:pPr>
              <a:defRPr/>
            </a:pPr>
            <a:endParaRPr lang="en-US" altLang="ko-KR" dirty="0"/>
          </a:p>
        </p:txBody>
      </p:sp>
      <p:sp>
        <p:nvSpPr>
          <p:cNvPr id="1028"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1029" name="슬라이드 번호 개체 틀 5"/>
          <p:cNvSpPr>
            <a:spLocks noGrp="1"/>
          </p:cNvSpPr>
          <p:nvPr>
            <p:ph type="sldNum" sz="quarter" idx="12"/>
          </p:nvPr>
        </p:nvSpPr>
        <p:spPr>
          <a:noFill/>
        </p:spPr>
        <p:txBody>
          <a:bodyPr/>
          <a:lstStyle/>
          <a:p>
            <a:fld id="{379C739F-BD9C-4E59-A441-DDB3B3915178}" type="slidenum">
              <a:rPr lang="ko-KR" altLang="en-US" smtClean="0"/>
              <a:pPr/>
              <a:t>5</a:t>
            </a:fld>
            <a:endParaRPr lang="en-US" altLang="ko-KR"/>
          </a:p>
        </p:txBody>
      </p:sp>
      <p:graphicFrame>
        <p:nvGraphicFramePr>
          <p:cNvPr id="1026" name="Object 4"/>
          <p:cNvGraphicFramePr>
            <a:graphicFrameLocks noChangeAspect="1"/>
          </p:cNvGraphicFramePr>
          <p:nvPr/>
        </p:nvGraphicFramePr>
        <p:xfrm>
          <a:off x="3429000" y="1892300"/>
          <a:ext cx="914400" cy="198438"/>
        </p:xfrm>
        <a:graphic>
          <a:graphicData uri="http://schemas.openxmlformats.org/presentationml/2006/ole">
            <mc:AlternateContent xmlns:mc="http://schemas.openxmlformats.org/markup-compatibility/2006">
              <mc:Choice xmlns:v="urn:schemas-microsoft-com:vml" Requires="v">
                <p:oleObj name="Equation" r:id="rId2" imgW="435285" imgH="677109" progId="Equation.DSMT4">
                  <p:embed/>
                </p:oleObj>
              </mc:Choice>
              <mc:Fallback>
                <p:oleObj name="Equation" r:id="rId2" imgW="435285" imgH="677109" progId="Equation.DSMT4">
                  <p:embed/>
                  <p:pic>
                    <p:nvPicPr>
                      <p:cNvPr id="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8923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5"/>
          <p:cNvGraphicFramePr>
            <a:graphicFrameLocks noChangeAspect="1"/>
          </p:cNvGraphicFramePr>
          <p:nvPr>
            <p:extLst>
              <p:ext uri="{D42A27DB-BD31-4B8C-83A1-F6EECF244321}">
                <p14:modId xmlns:p14="http://schemas.microsoft.com/office/powerpoint/2010/main" val="2186559272"/>
              </p:ext>
            </p:extLst>
          </p:nvPr>
        </p:nvGraphicFramePr>
        <p:xfrm>
          <a:off x="5436220" y="2421012"/>
          <a:ext cx="215900" cy="215900"/>
        </p:xfrm>
        <a:graphic>
          <a:graphicData uri="http://schemas.openxmlformats.org/presentationml/2006/ole">
            <mc:AlternateContent xmlns:mc="http://schemas.openxmlformats.org/markup-compatibility/2006">
              <mc:Choice xmlns:v="urn:schemas-microsoft-com:vml" Requires="v">
                <p:oleObj name="Equation" r:id="rId4" imgW="139700" imgH="139700" progId="Equation.DSMT4">
                  <p:embed/>
                </p:oleObj>
              </mc:Choice>
              <mc:Fallback>
                <p:oleObj name="Equation" r:id="rId4" imgW="139700" imgH="139700" progId="Equation.DSMT4">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220" y="2421012"/>
                        <a:ext cx="2159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ko-KR" altLang="en-US"/>
              <a:t>표본설계</a:t>
            </a:r>
          </a:p>
        </p:txBody>
      </p:sp>
      <p:sp>
        <p:nvSpPr>
          <p:cNvPr id="21509" name="Rectangle 3"/>
          <p:cNvSpPr>
            <a:spLocks noGrp="1" noChangeArrowheads="1"/>
          </p:cNvSpPr>
          <p:nvPr>
            <p:ph idx="1"/>
          </p:nvPr>
        </p:nvSpPr>
        <p:spPr>
          <a:xfrm>
            <a:off x="457200" y="1700808"/>
            <a:ext cx="8229600" cy="4184650"/>
          </a:xfrm>
        </p:spPr>
        <p:txBody>
          <a:bodyPr/>
          <a:lstStyle/>
          <a:p>
            <a:pPr eaLnBrk="1" hangingPunct="1">
              <a:lnSpc>
                <a:spcPct val="90000"/>
              </a:lnSpc>
            </a:pPr>
            <a:r>
              <a:rPr lang="ko-KR" altLang="en-US" dirty="0"/>
              <a:t>정의</a:t>
            </a:r>
            <a:r>
              <a:rPr lang="en-US" altLang="ko-KR" dirty="0"/>
              <a:t>: </a:t>
            </a:r>
            <a:r>
              <a:rPr lang="ko-KR" altLang="en-US" dirty="0"/>
              <a:t>표본조사를 위해 모집단을 잘 대표하는 표본을 뽑는 과정</a:t>
            </a:r>
          </a:p>
          <a:p>
            <a:pPr eaLnBrk="1" hangingPunct="1">
              <a:lnSpc>
                <a:spcPct val="90000"/>
              </a:lnSpc>
              <a:buFont typeface="Wingdings" pitchFamily="2" charset="2"/>
              <a:buNone/>
            </a:pPr>
            <a:endParaRPr lang="ko-KR" altLang="en-US" dirty="0"/>
          </a:p>
          <a:p>
            <a:pPr eaLnBrk="1" hangingPunct="1">
              <a:lnSpc>
                <a:spcPct val="90000"/>
              </a:lnSpc>
            </a:pPr>
            <a:r>
              <a:rPr lang="ko-KR" altLang="en-US" dirty="0"/>
              <a:t>표본설계 시 고려할 사항</a:t>
            </a:r>
          </a:p>
          <a:p>
            <a:pPr lvl="1" eaLnBrk="1" hangingPunct="1">
              <a:lnSpc>
                <a:spcPct val="90000"/>
              </a:lnSpc>
            </a:pPr>
            <a:r>
              <a:rPr lang="ko-KR" altLang="en-US" b="1" dirty="0">
                <a:solidFill>
                  <a:srgbClr val="FF0000"/>
                </a:solidFill>
              </a:rPr>
              <a:t>효율성</a:t>
            </a:r>
            <a:r>
              <a:rPr lang="ko-KR" altLang="en-US" dirty="0">
                <a:solidFill>
                  <a:srgbClr val="FF0000"/>
                </a:solidFill>
              </a:rPr>
              <a:t>과 </a:t>
            </a:r>
            <a:r>
              <a:rPr lang="ko-KR" altLang="en-US" b="1" dirty="0">
                <a:solidFill>
                  <a:srgbClr val="FF0000"/>
                </a:solidFill>
              </a:rPr>
              <a:t>대표성을 담보</a:t>
            </a:r>
            <a:r>
              <a:rPr lang="en-US" altLang="ko-KR" b="1" dirty="0">
                <a:solidFill>
                  <a:srgbClr val="FF0000"/>
                </a:solidFill>
              </a:rPr>
              <a:t>(</a:t>
            </a:r>
            <a:r>
              <a:rPr lang="ko-KR" altLang="en-US" b="1" dirty="0">
                <a:solidFill>
                  <a:srgbClr val="FF0000"/>
                </a:solidFill>
              </a:rPr>
              <a:t>擔保</a:t>
            </a:r>
            <a:r>
              <a:rPr lang="en-US" altLang="ko-KR" b="1" dirty="0">
                <a:solidFill>
                  <a:srgbClr val="FF0000"/>
                </a:solidFill>
              </a:rPr>
              <a:t>)</a:t>
            </a:r>
            <a:r>
              <a:rPr lang="ko-KR" altLang="en-US" dirty="0"/>
              <a:t>할 수 있는 표본추출법의 선정</a:t>
            </a:r>
          </a:p>
          <a:p>
            <a:pPr lvl="1" eaLnBrk="1" hangingPunct="1">
              <a:lnSpc>
                <a:spcPct val="90000"/>
              </a:lnSpc>
            </a:pPr>
            <a:r>
              <a:rPr lang="ko-KR" altLang="en-US" b="1" dirty="0">
                <a:solidFill>
                  <a:srgbClr val="FF0000"/>
                </a:solidFill>
              </a:rPr>
              <a:t>표준오차를 목표하는 수준 이내</a:t>
            </a:r>
            <a:r>
              <a:rPr lang="ko-KR" altLang="en-US" dirty="0">
                <a:solidFill>
                  <a:srgbClr val="FF0000"/>
                </a:solidFill>
              </a:rPr>
              <a:t>로 </a:t>
            </a:r>
            <a:r>
              <a:rPr lang="ko-KR" altLang="en-US" dirty="0"/>
              <a:t>유지할 수 있는 최소 표본의 크기 결정</a:t>
            </a:r>
          </a:p>
          <a:p>
            <a:pPr lvl="1" eaLnBrk="1" hangingPunct="1">
              <a:lnSpc>
                <a:spcPct val="90000"/>
              </a:lnSpc>
            </a:pPr>
            <a:r>
              <a:rPr lang="ko-KR" altLang="en-US" dirty="0"/>
              <a:t>적절한 </a:t>
            </a:r>
            <a:r>
              <a:rPr lang="ko-KR" altLang="en-US" dirty="0" err="1"/>
              <a:t>모수</a:t>
            </a:r>
            <a:r>
              <a:rPr lang="ko-KR" altLang="en-US" dirty="0"/>
              <a:t> 추정 방법의 결정</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a:p>
            <a:pPr>
              <a:defRPr/>
            </a:pPr>
            <a:endParaRPr lang="en-US" altLang="ko-KR" dirty="0"/>
          </a:p>
        </p:txBody>
      </p:sp>
      <p:sp>
        <p:nvSpPr>
          <p:cNvPr id="21506"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1507" name="슬라이드 번호 개체 틀 5"/>
          <p:cNvSpPr>
            <a:spLocks noGrp="1"/>
          </p:cNvSpPr>
          <p:nvPr>
            <p:ph type="sldNum" sz="quarter" idx="12"/>
          </p:nvPr>
        </p:nvSpPr>
        <p:spPr>
          <a:noFill/>
        </p:spPr>
        <p:txBody>
          <a:bodyPr/>
          <a:lstStyle/>
          <a:p>
            <a:fld id="{200C0463-155F-498D-8A31-895255E5E547}" type="slidenum">
              <a:rPr lang="ko-KR" altLang="en-US" smtClean="0"/>
              <a:pPr/>
              <a:t>6</a:t>
            </a:fld>
            <a:endParaRPr lang="en-US" altLang="ko-K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ko-KR" altLang="en-US" dirty="0"/>
              <a:t>표본추출법</a:t>
            </a:r>
          </a:p>
        </p:txBody>
      </p:sp>
      <p:sp>
        <p:nvSpPr>
          <p:cNvPr id="22533" name="Rectangle 3"/>
          <p:cNvSpPr>
            <a:spLocks noGrp="1" noChangeArrowheads="1"/>
          </p:cNvSpPr>
          <p:nvPr>
            <p:ph idx="1"/>
          </p:nvPr>
        </p:nvSpPr>
        <p:spPr>
          <a:xfrm>
            <a:off x="457200" y="1700808"/>
            <a:ext cx="8229600" cy="4256088"/>
          </a:xfrm>
        </p:spPr>
        <p:txBody>
          <a:bodyPr>
            <a:normAutofit lnSpcReduction="10000"/>
          </a:bodyPr>
          <a:lstStyle/>
          <a:p>
            <a:pPr eaLnBrk="1" hangingPunct="1">
              <a:lnSpc>
                <a:spcPct val="80000"/>
              </a:lnSpc>
            </a:pPr>
            <a:r>
              <a:rPr lang="ko-KR" altLang="en-US" sz="2600" dirty="0"/>
              <a:t>두 가지 표본추출법</a:t>
            </a:r>
          </a:p>
          <a:p>
            <a:pPr lvl="1" eaLnBrk="1" hangingPunct="1">
              <a:lnSpc>
                <a:spcPct val="80000"/>
              </a:lnSpc>
            </a:pPr>
            <a:r>
              <a:rPr lang="ko-KR" altLang="en-US" sz="2200" b="1" dirty="0">
                <a:solidFill>
                  <a:srgbClr val="FF0000"/>
                </a:solidFill>
              </a:rPr>
              <a:t>확률추출법</a:t>
            </a:r>
            <a:r>
              <a:rPr lang="en-US" altLang="ko-KR" sz="2200" dirty="0">
                <a:solidFill>
                  <a:srgbClr val="FF0000"/>
                </a:solidFill>
              </a:rPr>
              <a:t>(probability sampling)</a:t>
            </a:r>
          </a:p>
          <a:p>
            <a:pPr lvl="1" eaLnBrk="1" hangingPunct="1">
              <a:lnSpc>
                <a:spcPct val="80000"/>
              </a:lnSpc>
            </a:pPr>
            <a:r>
              <a:rPr lang="ko-KR" altLang="en-US" sz="2200" dirty="0" err="1"/>
              <a:t>비확률추출법</a:t>
            </a:r>
            <a:r>
              <a:rPr lang="en-US" altLang="ko-KR" sz="2200" dirty="0"/>
              <a:t>(non-probability sampling)</a:t>
            </a:r>
          </a:p>
          <a:p>
            <a:pPr eaLnBrk="1" hangingPunct="1">
              <a:lnSpc>
                <a:spcPct val="80000"/>
              </a:lnSpc>
            </a:pPr>
            <a:endParaRPr lang="en-US" altLang="ko-KR" sz="2600" dirty="0"/>
          </a:p>
          <a:p>
            <a:pPr eaLnBrk="1" hangingPunct="1">
              <a:lnSpc>
                <a:spcPct val="80000"/>
              </a:lnSpc>
            </a:pPr>
            <a:r>
              <a:rPr lang="ko-KR" altLang="en-US" sz="2600" dirty="0"/>
              <a:t>확률추출법</a:t>
            </a:r>
          </a:p>
          <a:p>
            <a:pPr lvl="1" eaLnBrk="1" hangingPunct="1">
              <a:lnSpc>
                <a:spcPct val="80000"/>
              </a:lnSpc>
            </a:pPr>
            <a:r>
              <a:rPr lang="ko-KR" altLang="en-US" sz="2200" dirty="0"/>
              <a:t>정의</a:t>
            </a:r>
            <a:r>
              <a:rPr lang="en-US" altLang="ko-KR" sz="2200" dirty="0"/>
              <a:t>: </a:t>
            </a:r>
            <a:r>
              <a:rPr lang="ko-KR" altLang="en-US" sz="2200" dirty="0"/>
              <a:t>모집단에 속하는 </a:t>
            </a:r>
            <a:r>
              <a:rPr lang="ko-KR" altLang="en-US" sz="2200" b="1" dirty="0">
                <a:solidFill>
                  <a:srgbClr val="FF0000"/>
                </a:solidFill>
              </a:rPr>
              <a:t>모든 추출단위에 대해 사전에 일정한 추출확률</a:t>
            </a:r>
            <a:r>
              <a:rPr lang="ko-KR" altLang="en-US" sz="2200" dirty="0"/>
              <a:t>이 주어지는 추출법 </a:t>
            </a:r>
          </a:p>
          <a:p>
            <a:pPr lvl="1" eaLnBrk="1" hangingPunct="1">
              <a:lnSpc>
                <a:spcPct val="80000"/>
              </a:lnSpc>
            </a:pPr>
            <a:r>
              <a:rPr lang="ko-KR" altLang="en-US" sz="2200" dirty="0"/>
              <a:t>장점</a:t>
            </a:r>
            <a:r>
              <a:rPr lang="en-US" altLang="ko-KR" sz="2200" dirty="0"/>
              <a:t>: </a:t>
            </a:r>
            <a:r>
              <a:rPr lang="ko-KR" altLang="en-US" sz="2200" b="1" dirty="0" err="1">
                <a:solidFill>
                  <a:srgbClr val="FF0000"/>
                </a:solidFill>
              </a:rPr>
              <a:t>추정량의</a:t>
            </a:r>
            <a:r>
              <a:rPr lang="ko-KR" altLang="en-US" sz="2200" b="1" dirty="0">
                <a:solidFill>
                  <a:srgbClr val="FF0000"/>
                </a:solidFill>
              </a:rPr>
              <a:t> 신뢰성을 확률적</a:t>
            </a:r>
            <a:r>
              <a:rPr lang="ko-KR" altLang="en-US" sz="2200" dirty="0"/>
              <a:t>으로 표현 가능</a:t>
            </a:r>
          </a:p>
          <a:p>
            <a:pPr lvl="1" eaLnBrk="1" hangingPunct="1">
              <a:lnSpc>
                <a:spcPct val="80000"/>
              </a:lnSpc>
            </a:pPr>
            <a:r>
              <a:rPr lang="ko-KR" altLang="en-US" sz="2200" dirty="0"/>
              <a:t>대표적인 방법</a:t>
            </a:r>
          </a:p>
          <a:p>
            <a:pPr lvl="2" eaLnBrk="1" hangingPunct="1">
              <a:lnSpc>
                <a:spcPct val="80000"/>
              </a:lnSpc>
            </a:pPr>
            <a:r>
              <a:rPr lang="ko-KR" altLang="en-US" b="1" dirty="0">
                <a:solidFill>
                  <a:srgbClr val="FF0000"/>
                </a:solidFill>
              </a:rPr>
              <a:t>단순임의</a:t>
            </a:r>
            <a:r>
              <a:rPr lang="ko-KR" altLang="en-US" dirty="0">
                <a:solidFill>
                  <a:srgbClr val="FF0000"/>
                </a:solidFill>
              </a:rPr>
              <a:t>추출법</a:t>
            </a:r>
            <a:r>
              <a:rPr lang="en-US" altLang="ko-KR" dirty="0">
                <a:solidFill>
                  <a:srgbClr val="FF0000"/>
                </a:solidFill>
              </a:rPr>
              <a:t>(simple random sampling)</a:t>
            </a:r>
          </a:p>
          <a:p>
            <a:pPr lvl="2" eaLnBrk="1" hangingPunct="1">
              <a:lnSpc>
                <a:spcPct val="80000"/>
              </a:lnSpc>
            </a:pPr>
            <a:r>
              <a:rPr lang="ko-KR" altLang="en-US" b="1" dirty="0" err="1">
                <a:solidFill>
                  <a:srgbClr val="FF0000"/>
                </a:solidFill>
              </a:rPr>
              <a:t>층화임의</a:t>
            </a:r>
            <a:r>
              <a:rPr lang="ko-KR" altLang="en-US" dirty="0" err="1">
                <a:solidFill>
                  <a:srgbClr val="FF0000"/>
                </a:solidFill>
              </a:rPr>
              <a:t>추출법</a:t>
            </a:r>
            <a:r>
              <a:rPr lang="en-US" altLang="ko-KR" dirty="0">
                <a:solidFill>
                  <a:srgbClr val="FF0000"/>
                </a:solidFill>
              </a:rPr>
              <a:t>(stratified random sampling)</a:t>
            </a:r>
          </a:p>
          <a:p>
            <a:pPr lvl="2" eaLnBrk="1" hangingPunct="1">
              <a:lnSpc>
                <a:spcPct val="80000"/>
              </a:lnSpc>
            </a:pPr>
            <a:r>
              <a:rPr lang="ko-KR" altLang="en-US" b="1" dirty="0">
                <a:solidFill>
                  <a:srgbClr val="FF0000"/>
                </a:solidFill>
              </a:rPr>
              <a:t>계통</a:t>
            </a:r>
            <a:r>
              <a:rPr lang="ko-KR" altLang="en-US" dirty="0">
                <a:solidFill>
                  <a:srgbClr val="FF0000"/>
                </a:solidFill>
              </a:rPr>
              <a:t>추출법</a:t>
            </a:r>
            <a:r>
              <a:rPr lang="en-US" altLang="ko-KR" dirty="0">
                <a:solidFill>
                  <a:srgbClr val="FF0000"/>
                </a:solidFill>
              </a:rPr>
              <a:t>(systematic sampling)</a:t>
            </a:r>
          </a:p>
          <a:p>
            <a:pPr lvl="2" eaLnBrk="1" hangingPunct="1">
              <a:lnSpc>
                <a:spcPct val="80000"/>
              </a:lnSpc>
            </a:pPr>
            <a:r>
              <a:rPr lang="ko-KR" altLang="en-US" b="1" dirty="0" err="1">
                <a:solidFill>
                  <a:srgbClr val="FF0000"/>
                </a:solidFill>
              </a:rPr>
              <a:t>집락</a:t>
            </a:r>
            <a:r>
              <a:rPr lang="ko-KR" altLang="en-US" dirty="0" err="1">
                <a:solidFill>
                  <a:srgbClr val="FF0000"/>
                </a:solidFill>
              </a:rPr>
              <a:t>추출법</a:t>
            </a:r>
            <a:r>
              <a:rPr lang="en-US" altLang="ko-KR" dirty="0">
                <a:solidFill>
                  <a:srgbClr val="FF0000"/>
                </a:solidFill>
              </a:rPr>
              <a:t>(cluster sampling)</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a:p>
            <a:pPr>
              <a:defRPr/>
            </a:pPr>
            <a:endParaRPr lang="en-US" altLang="ko-KR" dirty="0"/>
          </a:p>
        </p:txBody>
      </p:sp>
      <p:sp>
        <p:nvSpPr>
          <p:cNvPr id="22530"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2531" name="슬라이드 번호 개체 틀 5"/>
          <p:cNvSpPr>
            <a:spLocks noGrp="1"/>
          </p:cNvSpPr>
          <p:nvPr>
            <p:ph type="sldNum" sz="quarter" idx="12"/>
          </p:nvPr>
        </p:nvSpPr>
        <p:spPr>
          <a:noFill/>
        </p:spPr>
        <p:txBody>
          <a:bodyPr/>
          <a:lstStyle/>
          <a:p>
            <a:fld id="{BEDF2DA6-530B-45B5-B7E8-2C0EC6B450A3}" type="slidenum">
              <a:rPr lang="ko-KR" altLang="en-US" smtClean="0"/>
              <a:pPr/>
              <a:t>7</a:t>
            </a:fld>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defRPr/>
            </a:pPr>
            <a:r>
              <a:rPr lang="ko-KR" altLang="en-US"/>
              <a:t>비확률추출법</a:t>
            </a:r>
          </a:p>
        </p:txBody>
      </p:sp>
      <p:sp>
        <p:nvSpPr>
          <p:cNvPr id="23557" name="Rectangle 3"/>
          <p:cNvSpPr>
            <a:spLocks noGrp="1" noChangeArrowheads="1"/>
          </p:cNvSpPr>
          <p:nvPr>
            <p:ph idx="1"/>
          </p:nvPr>
        </p:nvSpPr>
        <p:spPr>
          <a:xfrm>
            <a:off x="468313" y="1556792"/>
            <a:ext cx="8229600" cy="4536504"/>
          </a:xfrm>
        </p:spPr>
        <p:txBody>
          <a:bodyPr/>
          <a:lstStyle/>
          <a:p>
            <a:pPr eaLnBrk="1" hangingPunct="1">
              <a:lnSpc>
                <a:spcPct val="80000"/>
              </a:lnSpc>
            </a:pPr>
            <a:r>
              <a:rPr lang="ko-KR" altLang="en-US" sz="1900" dirty="0"/>
              <a:t>정의</a:t>
            </a:r>
            <a:r>
              <a:rPr lang="en-US" altLang="ko-KR" sz="1900" dirty="0"/>
              <a:t>: </a:t>
            </a:r>
            <a:r>
              <a:rPr lang="ko-KR" altLang="en-US" sz="1900" dirty="0"/>
              <a:t>각 추출단위가 표본에 추출될 확률을 객관적으로 표시할 수 없는 추출법</a:t>
            </a:r>
            <a:endParaRPr lang="en-US" altLang="ko-KR" sz="1900" dirty="0"/>
          </a:p>
          <a:p>
            <a:pPr eaLnBrk="1" hangingPunct="1">
              <a:lnSpc>
                <a:spcPct val="80000"/>
              </a:lnSpc>
            </a:pPr>
            <a:endParaRPr lang="ko-KR" altLang="en-US" sz="1900" dirty="0"/>
          </a:p>
          <a:p>
            <a:pPr eaLnBrk="1" hangingPunct="1">
              <a:lnSpc>
                <a:spcPct val="80000"/>
              </a:lnSpc>
            </a:pPr>
            <a:r>
              <a:rPr lang="ko-KR" altLang="en-US" sz="1900" dirty="0"/>
              <a:t>장점</a:t>
            </a:r>
          </a:p>
          <a:p>
            <a:pPr lvl="1" eaLnBrk="1" hangingPunct="1">
              <a:lnSpc>
                <a:spcPct val="80000"/>
              </a:lnSpc>
            </a:pPr>
            <a:r>
              <a:rPr lang="ko-KR" altLang="en-US" sz="1700" dirty="0"/>
              <a:t>모집단을 정확하게 규정하기 곤란할 때 유리</a:t>
            </a:r>
          </a:p>
          <a:p>
            <a:pPr lvl="1" eaLnBrk="1" hangingPunct="1">
              <a:lnSpc>
                <a:spcPct val="80000"/>
              </a:lnSpc>
            </a:pPr>
            <a:r>
              <a:rPr lang="ko-KR" altLang="en-US" sz="1700" dirty="0"/>
              <a:t>간편하고 경제적임</a:t>
            </a:r>
          </a:p>
          <a:p>
            <a:pPr eaLnBrk="1" hangingPunct="1">
              <a:lnSpc>
                <a:spcPct val="80000"/>
              </a:lnSpc>
            </a:pPr>
            <a:endParaRPr lang="en-US" altLang="ko-KR" sz="1900" dirty="0"/>
          </a:p>
          <a:p>
            <a:pPr eaLnBrk="1" hangingPunct="1">
              <a:lnSpc>
                <a:spcPct val="80000"/>
              </a:lnSpc>
            </a:pPr>
            <a:r>
              <a:rPr lang="ko-KR" altLang="en-US" sz="1900" dirty="0"/>
              <a:t>대표적인 방법</a:t>
            </a:r>
          </a:p>
          <a:p>
            <a:pPr lvl="1" eaLnBrk="1" hangingPunct="1">
              <a:lnSpc>
                <a:spcPct val="80000"/>
              </a:lnSpc>
            </a:pPr>
            <a:r>
              <a:rPr lang="ko-KR" altLang="en-US" sz="1700" dirty="0" err="1"/>
              <a:t>전형법</a:t>
            </a:r>
            <a:r>
              <a:rPr lang="en-US" altLang="ko-KR" sz="1700" dirty="0"/>
              <a:t>(typical method): </a:t>
            </a:r>
            <a:r>
              <a:rPr lang="ko-KR" altLang="en-US" sz="1700" dirty="0"/>
              <a:t>조사자의 지식과 경험을 바탕으로 표본을 주관적으로 선정하는 방법</a:t>
            </a:r>
          </a:p>
          <a:p>
            <a:pPr lvl="1" eaLnBrk="1" hangingPunct="1">
              <a:lnSpc>
                <a:spcPct val="80000"/>
              </a:lnSpc>
            </a:pPr>
            <a:r>
              <a:rPr lang="ko-KR" altLang="en-US" sz="1700" dirty="0" err="1"/>
              <a:t>할당법</a:t>
            </a:r>
            <a:r>
              <a:rPr lang="en-US" altLang="ko-KR" sz="1700" dirty="0"/>
              <a:t>(quota method): </a:t>
            </a:r>
            <a:r>
              <a:rPr lang="ko-KR" altLang="en-US" sz="1700" dirty="0"/>
              <a:t>표본이 모집단의 구성비와 유사하게 구성비를 유지하도록 할당하는 방법</a:t>
            </a:r>
            <a:r>
              <a:rPr lang="en-US" altLang="ko-KR" sz="1700" dirty="0"/>
              <a:t>, </a:t>
            </a:r>
            <a:r>
              <a:rPr lang="ko-KR" altLang="en-US" sz="1700" dirty="0"/>
              <a:t>각 속성별로 표본의 크기가 정해지면 동일한 속성 내에서 누구를 택하느냐는 조사원이 결정하도록 하는 방법</a:t>
            </a:r>
          </a:p>
          <a:p>
            <a:pPr lvl="2" eaLnBrk="1" hangingPunct="1">
              <a:lnSpc>
                <a:spcPct val="80000"/>
              </a:lnSpc>
            </a:pPr>
            <a:r>
              <a:rPr lang="ko-KR" altLang="en-US" sz="1600" dirty="0"/>
              <a:t>나쁜 예</a:t>
            </a:r>
            <a:r>
              <a:rPr lang="en-US" altLang="ko-KR" sz="1600" dirty="0"/>
              <a:t>: 1948</a:t>
            </a:r>
            <a:r>
              <a:rPr lang="ko-KR" altLang="en-US" sz="1600" dirty="0"/>
              <a:t>년 미국 대통령 선거여론조사</a:t>
            </a:r>
          </a:p>
          <a:p>
            <a:pPr lvl="2" eaLnBrk="1" hangingPunct="1">
              <a:lnSpc>
                <a:spcPct val="80000"/>
              </a:lnSpc>
            </a:pPr>
            <a:r>
              <a:rPr lang="ko-KR" altLang="en-US" sz="1600" dirty="0"/>
              <a:t>갤럽 여론조사</a:t>
            </a:r>
            <a:r>
              <a:rPr lang="en-US" altLang="ko-KR" sz="1600" dirty="0"/>
              <a:t>: </a:t>
            </a:r>
            <a:r>
              <a:rPr lang="en-US" altLang="ko-KR" sz="1600" dirty="0" err="1"/>
              <a:t>Duwey</a:t>
            </a:r>
            <a:r>
              <a:rPr lang="en-US" altLang="ko-KR" sz="1600" dirty="0"/>
              <a:t>(</a:t>
            </a:r>
            <a:r>
              <a:rPr lang="ko-KR" altLang="en-US" sz="1600" dirty="0"/>
              <a:t>공화당</a:t>
            </a:r>
            <a:r>
              <a:rPr lang="en-US" altLang="ko-KR" sz="1600" dirty="0"/>
              <a:t>): 49.5%</a:t>
            </a:r>
          </a:p>
          <a:p>
            <a:pPr lvl="2" eaLnBrk="1" hangingPunct="1">
              <a:lnSpc>
                <a:spcPct val="80000"/>
              </a:lnSpc>
            </a:pPr>
            <a:r>
              <a:rPr lang="ko-KR" altLang="en-US" sz="1600" dirty="0"/>
              <a:t>실제 선거 결과</a:t>
            </a:r>
            <a:r>
              <a:rPr lang="en-US" altLang="ko-KR" sz="1600" dirty="0"/>
              <a:t>: Truman(</a:t>
            </a:r>
            <a:r>
              <a:rPr lang="ko-KR" altLang="en-US" sz="1600" dirty="0"/>
              <a:t>민주당</a:t>
            </a:r>
            <a:r>
              <a:rPr lang="en-US" altLang="ko-KR" sz="1600" dirty="0"/>
              <a:t>): 49.5%</a:t>
            </a:r>
          </a:p>
          <a:p>
            <a:pPr lvl="2" eaLnBrk="1" hangingPunct="1">
              <a:lnSpc>
                <a:spcPct val="80000"/>
              </a:lnSpc>
            </a:pPr>
            <a:r>
              <a:rPr lang="ko-KR" altLang="en-US" sz="1600" dirty="0"/>
              <a:t>왜</a:t>
            </a:r>
            <a:r>
              <a:rPr lang="en-US" altLang="ko-KR" sz="1600" dirty="0"/>
              <a:t>? </a:t>
            </a:r>
            <a:r>
              <a:rPr lang="ko-KR" altLang="en-US" sz="1600" dirty="0"/>
              <a:t>공화당 지지자들은 조사에 협조적이었음</a:t>
            </a:r>
            <a:r>
              <a:rPr lang="en-US" altLang="ko-KR" sz="1600" dirty="0"/>
              <a:t>.</a:t>
            </a:r>
          </a:p>
        </p:txBody>
      </p:sp>
      <p:sp>
        <p:nvSpPr>
          <p:cNvPr id="7" name="날짜 개체 틀 3"/>
          <p:cNvSpPr>
            <a:spLocks noGrp="1"/>
          </p:cNvSpPr>
          <p:nvPr>
            <p:ph type="dt" sz="half" idx="10"/>
          </p:nvPr>
        </p:nvSpPr>
        <p:spPr/>
        <p:txBody>
          <a:bodyPr/>
          <a:lstStyle/>
          <a:p>
            <a:pPr>
              <a:defRPr/>
            </a:pPr>
            <a:r>
              <a:rPr lang="en-US" altLang="ko-KR" dirty="0"/>
              <a:t>May </a:t>
            </a:r>
            <a:r>
              <a:rPr lang="is-IS" altLang="ko-KR" dirty="0"/>
              <a:t>25, 2017</a:t>
            </a:r>
            <a:endParaRPr lang="en-US" altLang="ko-KR" dirty="0"/>
          </a:p>
        </p:txBody>
      </p:sp>
      <p:sp>
        <p:nvSpPr>
          <p:cNvPr id="23554" name="바닥글 개체 틀 4"/>
          <p:cNvSpPr>
            <a:spLocks noGrp="1"/>
          </p:cNvSpPr>
          <p:nvPr>
            <p:ph type="ftr" sz="quarter" idx="11"/>
          </p:nvPr>
        </p:nvSpPr>
        <p:spPr>
          <a:noFill/>
        </p:spPr>
        <p:txBody>
          <a:bodyPr/>
          <a:lstStyle/>
          <a:p>
            <a:r>
              <a:rPr lang="ko-KR" altLang="en-US" b="1" dirty="0"/>
              <a:t>표본추출의 이론과 실제</a:t>
            </a:r>
          </a:p>
          <a:p>
            <a:endParaRPr lang="en-US" altLang="ko-KR" dirty="0"/>
          </a:p>
        </p:txBody>
      </p:sp>
      <p:sp>
        <p:nvSpPr>
          <p:cNvPr id="23555" name="슬라이드 번호 개체 틀 5"/>
          <p:cNvSpPr>
            <a:spLocks noGrp="1"/>
          </p:cNvSpPr>
          <p:nvPr>
            <p:ph type="sldNum" sz="quarter" idx="12"/>
          </p:nvPr>
        </p:nvSpPr>
        <p:spPr>
          <a:noFill/>
        </p:spPr>
        <p:txBody>
          <a:bodyPr/>
          <a:lstStyle/>
          <a:p>
            <a:fld id="{E210F3BD-93E1-41F6-BEC4-B43607E1FD6F}" type="slidenum">
              <a:rPr lang="ko-KR" altLang="en-US" smtClean="0"/>
              <a:pPr/>
              <a:t>8</a:t>
            </a:fld>
            <a:endParaRPr lang="en-US" altLang="ko-KR" dirty="0"/>
          </a:p>
        </p:txBody>
      </p:sp>
    </p:spTree>
  </p:cSld>
  <p:clrMapOvr>
    <a:masterClrMapping/>
  </p:clrMapOvr>
</p:sld>
</file>

<file path=ppt/theme/theme1.xml><?xml version="1.0" encoding="utf-8"?>
<a:theme xmlns:a="http://schemas.openxmlformats.org/drawingml/2006/main" name="네모의 미">
  <a:themeElements>
    <a:clrScheme name="네모의 미 1">
      <a:dk1>
        <a:srgbClr val="000000"/>
      </a:dk1>
      <a:lt1>
        <a:srgbClr val="FFFFBF"/>
      </a:lt1>
      <a:dk2>
        <a:srgbClr val="666633"/>
      </a:dk2>
      <a:lt2>
        <a:srgbClr val="969696"/>
      </a:lt2>
      <a:accent1>
        <a:srgbClr val="99CC00"/>
      </a:accent1>
      <a:accent2>
        <a:srgbClr val="247C41"/>
      </a:accent2>
      <a:accent3>
        <a:srgbClr val="FFFFDC"/>
      </a:accent3>
      <a:accent4>
        <a:srgbClr val="000000"/>
      </a:accent4>
      <a:accent5>
        <a:srgbClr val="CAE2AA"/>
      </a:accent5>
      <a:accent6>
        <a:srgbClr val="20703A"/>
      </a:accent6>
      <a:hlink>
        <a:srgbClr val="EBA9D0"/>
      </a:hlink>
      <a:folHlink>
        <a:srgbClr val="CFBA7D"/>
      </a:folHlink>
    </a:clrScheme>
    <a:fontScheme name="네모의 미">
      <a:majorFont>
        <a:latin typeface="Times New Roman"/>
        <a:ea typeface="굴림"/>
        <a:cs typeface="Arial"/>
      </a:majorFont>
      <a:minorFont>
        <a:latin typeface="Times New Roman"/>
        <a:ea typeface="굴림"/>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sz="1800" b="0" i="0" u="none" strike="noStrike" cap="none" normalizeH="0" baseline="0" smtClean="0">
            <a:ln>
              <a:noFill/>
            </a:ln>
            <a:solidFill>
              <a:schemeClr val="tx1"/>
            </a:solidFill>
            <a:effectLst/>
            <a:latin typeface="굴림" pitchFamily="50" charset="-127"/>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sz="1800" b="0" i="0" u="none" strike="noStrike" cap="none" normalizeH="0" baseline="0" smtClean="0">
            <a:ln>
              <a:noFill/>
            </a:ln>
            <a:solidFill>
              <a:schemeClr val="tx1"/>
            </a:solidFill>
            <a:effectLst/>
            <a:latin typeface="굴림" pitchFamily="50" charset="-127"/>
            <a:ea typeface="굴림" pitchFamily="50" charset="-127"/>
          </a:defRPr>
        </a:defPPr>
      </a:lstStyle>
    </a:lnDef>
  </a:objectDefaults>
  <a:extraClrSchemeLst>
    <a:extraClrScheme>
      <a:clrScheme name="네모의 미 1">
        <a:dk1>
          <a:srgbClr val="000000"/>
        </a:dk1>
        <a:lt1>
          <a:srgbClr val="FFFFBF"/>
        </a:lt1>
        <a:dk2>
          <a:srgbClr val="666633"/>
        </a:dk2>
        <a:lt2>
          <a:srgbClr val="969696"/>
        </a:lt2>
        <a:accent1>
          <a:srgbClr val="99CC00"/>
        </a:accent1>
        <a:accent2>
          <a:srgbClr val="247C41"/>
        </a:accent2>
        <a:accent3>
          <a:srgbClr val="FFFFDC"/>
        </a:accent3>
        <a:accent4>
          <a:srgbClr val="000000"/>
        </a:accent4>
        <a:accent5>
          <a:srgbClr val="CAE2AA"/>
        </a:accent5>
        <a:accent6>
          <a:srgbClr val="20703A"/>
        </a:accent6>
        <a:hlink>
          <a:srgbClr val="EBA9D0"/>
        </a:hlink>
        <a:folHlink>
          <a:srgbClr val="CFBA7D"/>
        </a:folHlink>
      </a:clrScheme>
      <a:clrMap bg1="lt1" tx1="dk1" bg2="lt2" tx2="dk2" accent1="accent1" accent2="accent2" accent3="accent3" accent4="accent4" accent5="accent5" accent6="accent6" hlink="hlink" folHlink="folHlink"/>
    </a:extraClrScheme>
    <a:extraClrScheme>
      <a:clrScheme name="네모의 미 2">
        <a:dk1>
          <a:srgbClr val="000000"/>
        </a:dk1>
        <a:lt1>
          <a:srgbClr val="FFFFFF"/>
        </a:lt1>
        <a:dk2>
          <a:srgbClr val="000066"/>
        </a:dk2>
        <a:lt2>
          <a:srgbClr val="969696"/>
        </a:lt2>
        <a:accent1>
          <a:srgbClr val="D26F5E"/>
        </a:accent1>
        <a:accent2>
          <a:srgbClr val="6164DF"/>
        </a:accent2>
        <a:accent3>
          <a:srgbClr val="FFFFFF"/>
        </a:accent3>
        <a:accent4>
          <a:srgbClr val="000000"/>
        </a:accent4>
        <a:accent5>
          <a:srgbClr val="E5BBB6"/>
        </a:accent5>
        <a:accent6>
          <a:srgbClr val="575ACA"/>
        </a:accent6>
        <a:hlink>
          <a:srgbClr val="FFCC66"/>
        </a:hlink>
        <a:folHlink>
          <a:srgbClr val="51AFB9"/>
        </a:folHlink>
      </a:clrScheme>
      <a:clrMap bg1="lt1" tx1="dk1" bg2="lt2" tx2="dk2" accent1="accent1" accent2="accent2" accent3="accent3" accent4="accent4" accent5="accent5" accent6="accent6" hlink="hlink" folHlink="folHlink"/>
    </a:extraClrScheme>
    <a:extraClrScheme>
      <a:clrScheme name="네모의 미 3">
        <a:dk1>
          <a:srgbClr val="000000"/>
        </a:dk1>
        <a:lt1>
          <a:srgbClr val="D8F1CD"/>
        </a:lt1>
        <a:dk2>
          <a:srgbClr val="003300"/>
        </a:dk2>
        <a:lt2>
          <a:srgbClr val="969696"/>
        </a:lt2>
        <a:accent1>
          <a:srgbClr val="FF9966"/>
        </a:accent1>
        <a:accent2>
          <a:srgbClr val="2F7171"/>
        </a:accent2>
        <a:accent3>
          <a:srgbClr val="E9F7E3"/>
        </a:accent3>
        <a:accent4>
          <a:srgbClr val="000000"/>
        </a:accent4>
        <a:accent5>
          <a:srgbClr val="FFCAB8"/>
        </a:accent5>
        <a:accent6>
          <a:srgbClr val="2A6666"/>
        </a:accent6>
        <a:hlink>
          <a:srgbClr val="32C69C"/>
        </a:hlink>
        <a:folHlink>
          <a:srgbClr val="B8AA94"/>
        </a:folHlink>
      </a:clrScheme>
      <a:clrMap bg1="lt1" tx1="dk1" bg2="lt2" tx2="dk2" accent1="accent1" accent2="accent2" accent3="accent3" accent4="accent4" accent5="accent5" accent6="accent6" hlink="hlink" folHlink="folHlink"/>
    </a:extraClrScheme>
    <a:extraClrScheme>
      <a:clrScheme name="네모의 미 4">
        <a:dk1>
          <a:srgbClr val="000000"/>
        </a:dk1>
        <a:lt1>
          <a:srgbClr val="CFE1F9"/>
        </a:lt1>
        <a:dk2>
          <a:srgbClr val="000066"/>
        </a:dk2>
        <a:lt2>
          <a:srgbClr val="969696"/>
        </a:lt2>
        <a:accent1>
          <a:srgbClr val="9966FF"/>
        </a:accent1>
        <a:accent2>
          <a:srgbClr val="6164DF"/>
        </a:accent2>
        <a:accent3>
          <a:srgbClr val="E4EEFB"/>
        </a:accent3>
        <a:accent4>
          <a:srgbClr val="000000"/>
        </a:accent4>
        <a:accent5>
          <a:srgbClr val="CAB8FF"/>
        </a:accent5>
        <a:accent6>
          <a:srgbClr val="575ACA"/>
        </a:accent6>
        <a:hlink>
          <a:srgbClr val="EBA9A9"/>
        </a:hlink>
        <a:folHlink>
          <a:srgbClr val="42A8C0"/>
        </a:folHlink>
      </a:clrScheme>
      <a:clrMap bg1="lt1" tx1="dk1" bg2="lt2" tx2="dk2" accent1="accent1" accent2="accent2" accent3="accent3" accent4="accent4" accent5="accent5" accent6="accent6" hlink="hlink" folHlink="folHlink"/>
    </a:extraClrScheme>
    <a:extraClrScheme>
      <a:clrScheme name="네모의 미 5">
        <a:dk1>
          <a:srgbClr val="000000"/>
        </a:dk1>
        <a:lt1>
          <a:srgbClr val="F6DB90"/>
        </a:lt1>
        <a:dk2>
          <a:srgbClr val="663300"/>
        </a:dk2>
        <a:lt2>
          <a:srgbClr val="969696"/>
        </a:lt2>
        <a:accent1>
          <a:srgbClr val="99CC00"/>
        </a:accent1>
        <a:accent2>
          <a:srgbClr val="5F50BA"/>
        </a:accent2>
        <a:accent3>
          <a:srgbClr val="FAEAC6"/>
        </a:accent3>
        <a:accent4>
          <a:srgbClr val="000000"/>
        </a:accent4>
        <a:accent5>
          <a:srgbClr val="CAE2AA"/>
        </a:accent5>
        <a:accent6>
          <a:srgbClr val="5548A8"/>
        </a:accent6>
        <a:hlink>
          <a:srgbClr val="C57233"/>
        </a:hlink>
        <a:folHlink>
          <a:srgbClr val="BAAD74"/>
        </a:folHlink>
      </a:clrScheme>
      <a:clrMap bg1="lt1" tx1="dk1" bg2="lt2" tx2="dk2" accent1="accent1" accent2="accent2" accent3="accent3" accent4="accent4" accent5="accent5" accent6="accent6" hlink="hlink" folHlink="folHlink"/>
    </a:extraClrScheme>
    <a:extraClrScheme>
      <a:clrScheme name="네모의 미 6">
        <a:dk1>
          <a:srgbClr val="000000"/>
        </a:dk1>
        <a:lt1>
          <a:srgbClr val="EAEAEA"/>
        </a:lt1>
        <a:dk2>
          <a:srgbClr val="000000"/>
        </a:dk2>
        <a:lt2>
          <a:srgbClr val="B2B2B2"/>
        </a:lt2>
        <a:accent1>
          <a:srgbClr val="B2B2B2"/>
        </a:accent1>
        <a:accent2>
          <a:srgbClr val="777777"/>
        </a:accent2>
        <a:accent3>
          <a:srgbClr val="F3F3F3"/>
        </a:accent3>
        <a:accent4>
          <a:srgbClr val="000000"/>
        </a:accent4>
        <a:accent5>
          <a:srgbClr val="D5D5D5"/>
        </a:accent5>
        <a:accent6>
          <a:srgbClr val="6B6B6B"/>
        </a:accent6>
        <a:hlink>
          <a:srgbClr val="96969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6187</TotalTime>
  <Words>2986</Words>
  <Application>Microsoft Office PowerPoint</Application>
  <PresentationFormat>화면 슬라이드 쇼(4:3)</PresentationFormat>
  <Paragraphs>786</Paragraphs>
  <Slides>42</Slides>
  <Notes>1</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42</vt:i4>
      </vt:variant>
    </vt:vector>
  </HeadingPairs>
  <TitlesOfParts>
    <vt:vector size="50" baseType="lpstr">
      <vt:lpstr>굴림</vt:lpstr>
      <vt:lpstr>굴림체</vt:lpstr>
      <vt:lpstr>Arial</vt:lpstr>
      <vt:lpstr>Cambria Math</vt:lpstr>
      <vt:lpstr>Times New Roman</vt:lpstr>
      <vt:lpstr>Wingdings</vt:lpstr>
      <vt:lpstr>네모의 미</vt:lpstr>
      <vt:lpstr>Equation</vt:lpstr>
      <vt:lpstr>표본추출의 이론과 실제</vt:lpstr>
      <vt:lpstr>차 례</vt:lpstr>
      <vt:lpstr>통계조사</vt:lpstr>
      <vt:lpstr>표본조사</vt:lpstr>
      <vt:lpstr>기본용어</vt:lpstr>
      <vt:lpstr>기본용어</vt:lpstr>
      <vt:lpstr>표본설계</vt:lpstr>
      <vt:lpstr>표본추출법</vt:lpstr>
      <vt:lpstr>비확률추출법</vt:lpstr>
      <vt:lpstr>단순임의추출법</vt:lpstr>
      <vt:lpstr>단순임의추출법: 표본의 크기 결정</vt:lpstr>
      <vt:lpstr>층화임의추출법</vt:lpstr>
      <vt:lpstr>층화임의추출법</vt:lpstr>
      <vt:lpstr>층화변수의 선택</vt:lpstr>
      <vt:lpstr>표본의 배분</vt:lpstr>
      <vt:lpstr>표본배분법 사례</vt:lpstr>
      <vt:lpstr>비례배분법 사례</vt:lpstr>
      <vt:lpstr>네이만배분법 사례</vt:lpstr>
      <vt:lpstr>최적배분법 사례</vt:lpstr>
      <vt:lpstr>층별 표본의 크기 결정 사례</vt:lpstr>
      <vt:lpstr>사후층화</vt:lpstr>
      <vt:lpstr>계통추출법</vt:lpstr>
      <vt:lpstr>계통추출법: 세 가지 모집단의 형태</vt:lpstr>
      <vt:lpstr>집락추출법</vt:lpstr>
      <vt:lpstr>집락추출법: 확률비레추출법</vt:lpstr>
      <vt:lpstr>확률비례랜덤추출 vs. 확률비례계통추출</vt:lpstr>
      <vt:lpstr>확률비례랜덤추출 vs. 확률비례계통추출</vt:lpstr>
      <vt:lpstr>2단집락추출법</vt:lpstr>
      <vt:lpstr>집락추출법: 자체가중설계</vt:lpstr>
      <vt:lpstr>자체가중설계 사례</vt:lpstr>
      <vt:lpstr>자체가중설계 사례</vt:lpstr>
      <vt:lpstr>층화다단추출법</vt:lpstr>
      <vt:lpstr>지역사회 건강조사를 위한 표본추출</vt:lpstr>
      <vt:lpstr>지역사회 건강조사를 위한 표본추출</vt:lpstr>
      <vt:lpstr>지역사회 건강조사를 위한 표본추출</vt:lpstr>
      <vt:lpstr>지역사회 건강조사를 위한 표본추출</vt:lpstr>
      <vt:lpstr>지역사회 건강조사를 위한 표본추출</vt:lpstr>
      <vt:lpstr>Quick Test: Q1</vt:lpstr>
      <vt:lpstr>Quick Test: A1</vt:lpstr>
      <vt:lpstr>Quick Test: Q2</vt:lpstr>
      <vt:lpstr>Quick Test: A2</vt:lpstr>
      <vt:lpstr>PowerPoint 프레젠테이션</vt:lpstr>
    </vt:vector>
  </TitlesOfParts>
  <Company>포천중문의대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강형곤</dc:creator>
  <cp:lastModifiedBy>Kim Jinheum</cp:lastModifiedBy>
  <cp:revision>441</cp:revision>
  <cp:lastPrinted>2017-05-24T23:49:56Z</cp:lastPrinted>
  <dcterms:created xsi:type="dcterms:W3CDTF">2006-08-31T01:14:15Z</dcterms:created>
  <dcterms:modified xsi:type="dcterms:W3CDTF">2021-09-14T23:46:31Z</dcterms:modified>
</cp:coreProperties>
</file>