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9" r:id="rId1"/>
  </p:sldMasterIdLst>
  <p:notesMasterIdLst>
    <p:notesMasterId r:id="rId42"/>
  </p:notesMasterIdLst>
  <p:handoutMasterIdLst>
    <p:handoutMasterId r:id="rId43"/>
  </p:handoutMasterIdLst>
  <p:sldIdLst>
    <p:sldId id="288" r:id="rId2"/>
    <p:sldId id="283" r:id="rId3"/>
    <p:sldId id="332" r:id="rId4"/>
    <p:sldId id="331" r:id="rId5"/>
    <p:sldId id="343" r:id="rId6"/>
    <p:sldId id="293" r:id="rId7"/>
    <p:sldId id="294" r:id="rId8"/>
    <p:sldId id="284" r:id="rId9"/>
    <p:sldId id="296" r:id="rId10"/>
    <p:sldId id="297" r:id="rId11"/>
    <p:sldId id="298" r:id="rId12"/>
    <p:sldId id="336" r:id="rId13"/>
    <p:sldId id="335" r:id="rId14"/>
    <p:sldId id="300" r:id="rId15"/>
    <p:sldId id="301" r:id="rId16"/>
    <p:sldId id="318" r:id="rId17"/>
    <p:sldId id="324" r:id="rId18"/>
    <p:sldId id="337" r:id="rId19"/>
    <p:sldId id="325" r:id="rId20"/>
    <p:sldId id="338" r:id="rId21"/>
    <p:sldId id="319" r:id="rId22"/>
    <p:sldId id="326" r:id="rId23"/>
    <p:sldId id="344" r:id="rId24"/>
    <p:sldId id="330" r:id="rId25"/>
    <p:sldId id="328" r:id="rId26"/>
    <p:sldId id="339" r:id="rId27"/>
    <p:sldId id="320" r:id="rId28"/>
    <p:sldId id="321" r:id="rId29"/>
    <p:sldId id="333" r:id="rId30"/>
    <p:sldId id="322" r:id="rId31"/>
    <p:sldId id="307" r:id="rId32"/>
    <p:sldId id="340" r:id="rId33"/>
    <p:sldId id="311" r:id="rId34"/>
    <p:sldId id="310" r:id="rId35"/>
    <p:sldId id="345" r:id="rId36"/>
    <p:sldId id="317" r:id="rId37"/>
    <p:sldId id="341" r:id="rId38"/>
    <p:sldId id="316" r:id="rId39"/>
    <p:sldId id="302" r:id="rId40"/>
    <p:sldId id="291" r:id="rId41"/>
  </p:sldIdLst>
  <p:sldSz cx="9144000" cy="6858000" type="screen4x3"/>
  <p:notesSz cx="9144000" cy="6858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DDEB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30" autoAdjust="0"/>
    <p:restoredTop sz="83642" autoAdjust="0"/>
  </p:normalViewPr>
  <p:slideViewPr>
    <p:cSldViewPr>
      <p:cViewPr varScale="1">
        <p:scale>
          <a:sx n="65" d="100"/>
          <a:sy n="65" d="100"/>
        </p:scale>
        <p:origin x="-172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8" d="100"/>
          <a:sy n="118" d="100"/>
        </p:scale>
        <p:origin x="-2370" y="-96"/>
      </p:cViewPr>
      <p:guideLst>
        <p:guide orient="horz" pos="2160"/>
        <p:guide pos="288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5" Type="http://schemas.openxmlformats.org/officeDocument/2006/relationships/image" Target="../media/image56.wmf"/><Relationship Id="rId4" Type="http://schemas.openxmlformats.org/officeDocument/2006/relationships/image" Target="../media/image55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4" Type="http://schemas.openxmlformats.org/officeDocument/2006/relationships/image" Target="../media/image62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7" Type="http://schemas.openxmlformats.org/officeDocument/2006/relationships/image" Target="../media/image59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Relationship Id="rId6" Type="http://schemas.openxmlformats.org/officeDocument/2006/relationships/image" Target="../media/image68.wmf"/><Relationship Id="rId5" Type="http://schemas.openxmlformats.org/officeDocument/2006/relationships/image" Target="../media/image67.wmf"/><Relationship Id="rId4" Type="http://schemas.openxmlformats.org/officeDocument/2006/relationships/image" Target="../media/image66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59.wmf"/><Relationship Id="rId1" Type="http://schemas.openxmlformats.org/officeDocument/2006/relationships/image" Target="../media/image69.wmf"/><Relationship Id="rId5" Type="http://schemas.openxmlformats.org/officeDocument/2006/relationships/image" Target="../media/image72.wmf"/><Relationship Id="rId4" Type="http://schemas.openxmlformats.org/officeDocument/2006/relationships/image" Target="../media/image71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4.wmf"/><Relationship Id="rId1" Type="http://schemas.openxmlformats.org/officeDocument/2006/relationships/image" Target="../media/image73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Relationship Id="rId4" Type="http://schemas.openxmlformats.org/officeDocument/2006/relationships/image" Target="../media/image78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86.wmf"/><Relationship Id="rId3" Type="http://schemas.openxmlformats.org/officeDocument/2006/relationships/image" Target="../media/image81.wmf"/><Relationship Id="rId7" Type="http://schemas.openxmlformats.org/officeDocument/2006/relationships/image" Target="../media/image85.wmf"/><Relationship Id="rId2" Type="http://schemas.openxmlformats.org/officeDocument/2006/relationships/image" Target="../media/image80.wmf"/><Relationship Id="rId1" Type="http://schemas.openxmlformats.org/officeDocument/2006/relationships/image" Target="../media/image79.wmf"/><Relationship Id="rId6" Type="http://schemas.openxmlformats.org/officeDocument/2006/relationships/image" Target="../media/image84.wmf"/><Relationship Id="rId5" Type="http://schemas.openxmlformats.org/officeDocument/2006/relationships/image" Target="../media/image83.wmf"/><Relationship Id="rId4" Type="http://schemas.openxmlformats.org/officeDocument/2006/relationships/image" Target="../media/image82.wmf"/><Relationship Id="rId9" Type="http://schemas.openxmlformats.org/officeDocument/2006/relationships/image" Target="../media/image87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95.wmf"/><Relationship Id="rId3" Type="http://schemas.openxmlformats.org/officeDocument/2006/relationships/image" Target="../media/image90.wmf"/><Relationship Id="rId7" Type="http://schemas.openxmlformats.org/officeDocument/2006/relationships/image" Target="../media/image94.wmf"/><Relationship Id="rId2" Type="http://schemas.openxmlformats.org/officeDocument/2006/relationships/image" Target="../media/image89.wmf"/><Relationship Id="rId1" Type="http://schemas.openxmlformats.org/officeDocument/2006/relationships/image" Target="../media/image88.wmf"/><Relationship Id="rId6" Type="http://schemas.openxmlformats.org/officeDocument/2006/relationships/image" Target="../media/image93.wmf"/><Relationship Id="rId5" Type="http://schemas.openxmlformats.org/officeDocument/2006/relationships/image" Target="../media/image92.wmf"/><Relationship Id="rId10" Type="http://schemas.openxmlformats.org/officeDocument/2006/relationships/image" Target="../media/image97.wmf"/><Relationship Id="rId4" Type="http://schemas.openxmlformats.org/officeDocument/2006/relationships/image" Target="../media/image91.wmf"/><Relationship Id="rId9" Type="http://schemas.openxmlformats.org/officeDocument/2006/relationships/image" Target="../media/image96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wmf"/><Relationship Id="rId2" Type="http://schemas.openxmlformats.org/officeDocument/2006/relationships/image" Target="../media/image100.wmf"/><Relationship Id="rId1" Type="http://schemas.openxmlformats.org/officeDocument/2006/relationships/image" Target="../media/image99.wmf"/><Relationship Id="rId5" Type="http://schemas.openxmlformats.org/officeDocument/2006/relationships/image" Target="../media/image77.wmf"/><Relationship Id="rId4" Type="http://schemas.openxmlformats.org/officeDocument/2006/relationships/image" Target="../media/image10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4.wmf"/><Relationship Id="rId1" Type="http://schemas.openxmlformats.org/officeDocument/2006/relationships/image" Target="../media/image103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8.wmf"/><Relationship Id="rId2" Type="http://schemas.openxmlformats.org/officeDocument/2006/relationships/image" Target="../media/image107.wmf"/><Relationship Id="rId1" Type="http://schemas.openxmlformats.org/officeDocument/2006/relationships/image" Target="../media/image106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image" Target="../media/image37.wmf"/><Relationship Id="rId7" Type="http://schemas.openxmlformats.org/officeDocument/2006/relationships/image" Target="../media/image41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6F72624B-3038-4CD1-9737-40320E8BA3EF}" type="datetimeFigureOut">
              <a:rPr lang="ko-KR" altLang="en-US"/>
              <a:pPr>
                <a:defRPr/>
              </a:pPr>
              <a:t>2011-12-15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23D023B9-C04D-4FA7-B004-C68553861E6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A8F8D6E-2190-425A-BE74-4BD3F20C49FE}" type="datetimeFigureOut">
              <a:rPr lang="ko-KR" altLang="en-US"/>
              <a:pPr>
                <a:defRPr/>
              </a:pPr>
              <a:t>2011-12-15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  <a:endParaRPr lang="ko-KR" altLang="en-US" noProof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FCF7BDF-E50C-4A4A-814E-E03C84FF41B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CF7BDF-E50C-4A4A-814E-E03C84FF41B2}" type="slidenum">
              <a:rPr lang="ko-KR" altLang="en-US" smtClean="0"/>
              <a:pPr>
                <a:defRPr/>
              </a:pPr>
              <a:t>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CF7BDF-E50C-4A4A-814E-E03C84FF41B2}" type="slidenum">
              <a:rPr lang="ko-KR" altLang="en-US" smtClean="0"/>
              <a:pPr>
                <a:defRPr/>
              </a:pPr>
              <a:t>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CF7BDF-E50C-4A4A-814E-E03C84FF41B2}" type="slidenum">
              <a:rPr lang="ko-KR" altLang="en-US" smtClean="0"/>
              <a:pPr>
                <a:defRPr/>
              </a:pPr>
              <a:t>22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CF7BDF-E50C-4A4A-814E-E03C84FF41B2}" type="slidenum">
              <a:rPr lang="ko-KR" altLang="en-US" smtClean="0"/>
              <a:pPr>
                <a:defRPr/>
              </a:pPr>
              <a:t>37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CF7BDF-E50C-4A4A-814E-E03C84FF41B2}" type="slidenum">
              <a:rPr lang="ko-KR" altLang="en-US" smtClean="0"/>
              <a:pPr>
                <a:defRPr/>
              </a:pPr>
              <a:t>39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kumimoji="0" lang="en-US"/>
          </a:p>
        </p:txBody>
      </p:sp>
      <p:sp>
        <p:nvSpPr>
          <p:cNvPr id="5" name="직사각형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kumimoji="0" lang="en-US"/>
          </a:p>
        </p:txBody>
      </p:sp>
      <p:sp>
        <p:nvSpPr>
          <p:cNvPr id="6" name="직사각형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2339752" y="6093295"/>
            <a:ext cx="6728048" cy="642541"/>
          </a:xfrm>
        </p:spPr>
        <p:txBody>
          <a:bodyPr anchor="ctr">
            <a:noAutofit/>
          </a:bodyPr>
          <a:lstStyle>
            <a:lvl1pPr marL="0" indent="0" algn="l">
              <a:buNone/>
              <a:defRPr sz="1900" baseline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7" name="날짜 개체 틀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2011-11-05</a:t>
            </a:r>
            <a:endParaRPr lang="ko-KR" altLang="en-US"/>
          </a:p>
        </p:txBody>
      </p:sp>
      <p:sp>
        <p:nvSpPr>
          <p:cNvPr id="10" name="바닥글 개체 틀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2011 Fall KSS Conference</a:t>
            </a:r>
            <a:endParaRPr lang="ko-KR" altLang="en-US"/>
          </a:p>
        </p:txBody>
      </p:sp>
      <p:sp>
        <p:nvSpPr>
          <p:cNvPr id="11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41F9848-8CF1-4646-8196-F0BF3BFE58D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 altLang="ko-KR"/>
              <a:t>2010-06-29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ko-KR" altLang="en-US"/>
              <a:t>가중치 계산 및 표준화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63C6F-4D1C-4C58-A270-EA67C90215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kumimoji="0" lang="en-US"/>
          </a:p>
        </p:txBody>
      </p:sp>
      <p:sp>
        <p:nvSpPr>
          <p:cNvPr id="5" name="직사각형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kumimoji="0" lang="en-US"/>
          </a:p>
        </p:txBody>
      </p:sp>
      <p:sp>
        <p:nvSpPr>
          <p:cNvPr id="6" name="직사각형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kumimoji="0" 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 altLang="ko-KR"/>
              <a:t>2010-06-29</a:t>
            </a:r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ko-KR" altLang="en-US"/>
              <a:t>가중치 계산 및 표준화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6347C-B15C-41A9-8414-47C38CF790F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>
            <a:lvl1pPr>
              <a:defRPr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>
            <a:lvl1pPr>
              <a:defRPr>
                <a:latin typeface="맑은 고딕" pitchFamily="50" charset="-127"/>
                <a:ea typeface="맑은 고딕" pitchFamily="50" charset="-127"/>
              </a:defRPr>
            </a:lvl1pPr>
            <a:lvl2pPr>
              <a:defRPr>
                <a:latin typeface="맑은 고딕" pitchFamily="50" charset="-127"/>
                <a:ea typeface="맑은 고딕" pitchFamily="50" charset="-127"/>
              </a:defRPr>
            </a:lvl2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US" dirty="0"/>
          </a:p>
        </p:txBody>
      </p:sp>
      <p:sp>
        <p:nvSpPr>
          <p:cNvPr id="4" name="날짜 개체 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2011-11-05</a:t>
            </a:r>
            <a:endParaRPr lang="ko-KR" altLang="en-US"/>
          </a:p>
        </p:txBody>
      </p:sp>
      <p:sp>
        <p:nvSpPr>
          <p:cNvPr id="5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2011 Fall KSS Conference</a:t>
            </a:r>
            <a:endParaRPr lang="ko-KR" altLang="en-US"/>
          </a:p>
        </p:txBody>
      </p:sp>
      <p:sp>
        <p:nvSpPr>
          <p:cNvPr id="6" name="슬라이드 번호 개체 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AC75C-6093-47C0-970D-701B11B51EF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kumimoji="0" lang="en-US"/>
          </a:p>
        </p:txBody>
      </p:sp>
      <p:sp>
        <p:nvSpPr>
          <p:cNvPr id="5" name="직사각형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kumimoji="0" lang="en-US"/>
          </a:p>
        </p:txBody>
      </p:sp>
      <p:sp>
        <p:nvSpPr>
          <p:cNvPr id="6" name="직사각형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7" name="날짜 개체 틀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 altLang="ko-KR"/>
              <a:t>2010-06-29</a:t>
            </a:r>
            <a:endParaRPr lang="ko-KR" altLang="en-US"/>
          </a:p>
        </p:txBody>
      </p:sp>
      <p:sp>
        <p:nvSpPr>
          <p:cNvPr id="8" name="슬라이드 번호 개체 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33B5E9D-53CA-44AD-ACC6-FB4ED95D62D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  <p:sp>
        <p:nvSpPr>
          <p:cNvPr id="9" name="바닥글 개체 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ko-KR" altLang="en-US"/>
              <a:t>가중치 계산 및 표준화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>
              <a:defRPr/>
            </a:lvl1pPr>
          </a:lstStyle>
          <a:p>
            <a:pPr>
              <a:defRPr/>
            </a:pPr>
            <a:r>
              <a:rPr lang="en-US" altLang="ko-KR"/>
              <a:t>2010-06-29</a:t>
            </a:r>
            <a:endParaRPr lang="ko-KR" altLang="en-US"/>
          </a:p>
        </p:txBody>
      </p:sp>
      <p:sp>
        <p:nvSpPr>
          <p:cNvPr id="6" name="슬라이드 번호 개체 틀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4DEC6DC-54BB-4579-ACA2-3BE550BE1DB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  <p:sp>
        <p:nvSpPr>
          <p:cNvPr id="7" name="바닥글 개체 틀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 algn="r">
              <a:defRPr/>
            </a:lvl1pPr>
          </a:lstStyle>
          <a:p>
            <a:pPr>
              <a:defRPr/>
            </a:pPr>
            <a:r>
              <a:rPr lang="ko-KR" altLang="en-US"/>
              <a:t>가중치 계산 및 표준화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6" name="텍스트 개체 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5" name="텍스트 개체 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7" name="날짜 개체 틀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>
              <a:defRPr/>
            </a:lvl1pPr>
          </a:lstStyle>
          <a:p>
            <a:pPr>
              <a:defRPr/>
            </a:pPr>
            <a:r>
              <a:rPr lang="en-US" altLang="ko-KR"/>
              <a:t>2010-06-29</a:t>
            </a:r>
            <a:endParaRPr lang="ko-KR" altLang="en-US"/>
          </a:p>
        </p:txBody>
      </p:sp>
      <p:sp>
        <p:nvSpPr>
          <p:cNvPr id="8" name="슬라이드 번호 개체 틀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A81BA36-8259-4222-98C2-DA2C569E16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  <p:sp>
        <p:nvSpPr>
          <p:cNvPr id="9" name="바닥글 개체 틀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 algn="r">
              <a:defRPr/>
            </a:lvl1pPr>
          </a:lstStyle>
          <a:p>
            <a:pPr>
              <a:defRPr/>
            </a:pPr>
            <a:r>
              <a:rPr lang="ko-KR" altLang="en-US"/>
              <a:t>가중치 계산 및 표준화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 altLang="ko-KR"/>
              <a:t>2010-06-29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ko-KR" altLang="en-US"/>
              <a:t>가중치 계산 및 표준화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7147008-E231-494C-9D43-4023709982D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 altLang="ko-KR"/>
              <a:t>2010-06-29</a:t>
            </a:r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ko-KR" altLang="en-US"/>
              <a:t>가중치 계산 및 표준화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A826102-3005-4CD9-85C1-E80539F398D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 altLang="ko-KR"/>
              <a:t>2010-06-29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ko-KR" altLang="en-US"/>
              <a:t>가중치 계산 및 표준화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B7BCBF5-A79E-42BC-91DE-8312005938A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kumimoji="0" lang="en-US"/>
          </a:p>
        </p:txBody>
      </p:sp>
      <p:sp>
        <p:nvSpPr>
          <p:cNvPr id="6" name="직사각형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kumimoji="0" lang="en-US"/>
          </a:p>
        </p:txBody>
      </p:sp>
      <p:sp>
        <p:nvSpPr>
          <p:cNvPr id="7" name="직사각형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kumimoji="0" lang="en-US"/>
          </a:p>
        </p:txBody>
      </p:sp>
      <p:sp>
        <p:nvSpPr>
          <p:cNvPr id="8" name="직사각형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ko-KR" altLang="en-US" noProof="0" smtClean="0"/>
              <a:t>그림을 추가하려면 아이콘을 클릭하십시오</a:t>
            </a:r>
            <a:endParaRPr lang="en-US" noProof="0" dirty="0"/>
          </a:p>
        </p:txBody>
      </p:sp>
      <p:sp>
        <p:nvSpPr>
          <p:cNvPr id="9" name="날짜 개체 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 algn="l">
              <a:defRPr/>
            </a:lvl1pPr>
          </a:lstStyle>
          <a:p>
            <a:pPr>
              <a:defRPr/>
            </a:pPr>
            <a:r>
              <a:rPr lang="en-US" altLang="ko-KR"/>
              <a:t>2010-06-29</a:t>
            </a:r>
            <a:endParaRPr lang="ko-KR" altLang="en-US"/>
          </a:p>
        </p:txBody>
      </p:sp>
      <p:sp>
        <p:nvSpPr>
          <p:cNvPr id="10" name="슬라이드 번호 개체 틀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FADE0B28-0DD1-49BC-948B-6DF849DBE10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  <p:sp>
        <p:nvSpPr>
          <p:cNvPr id="11" name="바닥글 개체 틀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 algn="r">
              <a:defRPr/>
            </a:lvl1pPr>
          </a:lstStyle>
          <a:p>
            <a:pPr>
              <a:defRPr/>
            </a:pPr>
            <a:r>
              <a:rPr lang="ko-KR" altLang="en-US"/>
              <a:t>가중치 계산 및 표준화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제목 개체 틀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  <a:endParaRPr lang="en-US" smtClean="0"/>
          </a:p>
        </p:txBody>
      </p:sp>
      <p:sp>
        <p:nvSpPr>
          <p:cNvPr id="9219" name="텍스트 개체 틀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smtClean="0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2011-11-05</a:t>
            </a:r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l" eaLnBrk="1" latinLnBrk="0" hangingPunct="1">
              <a:defRPr kumimoji="0" sz="140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2011 Fall KSS Conference</a:t>
            </a:r>
            <a:endParaRPr lang="ko-KR" altLang="en-US"/>
          </a:p>
        </p:txBody>
      </p:sp>
      <p:sp>
        <p:nvSpPr>
          <p:cNvPr id="7" name="직사각형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kumimoji="0" 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4E28BD00-566B-49EE-B060-2D2C3BE2F76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64" r:id="rId1"/>
    <p:sldLayoutId id="2147484463" r:id="rId2"/>
    <p:sldLayoutId id="2147484465" r:id="rId3"/>
    <p:sldLayoutId id="2147484466" r:id="rId4"/>
    <p:sldLayoutId id="2147484467" r:id="rId5"/>
    <p:sldLayoutId id="2147484468" r:id="rId6"/>
    <p:sldLayoutId id="2147484469" r:id="rId7"/>
    <p:sldLayoutId id="2147484470" r:id="rId8"/>
    <p:sldLayoutId id="2147484471" r:id="rId9"/>
    <p:sldLayoutId id="2147484472" r:id="rId10"/>
    <p:sldLayoutId id="2147484473" r:id="rId11"/>
  </p:sldLayoutIdLst>
  <p:hf hdr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HY얕은샘물M" pitchFamily="18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HY얕은샘물M" pitchFamily="18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HY얕은샘물M" pitchFamily="18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HY얕은샘물M" pitchFamily="18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HY얕은샘물M" pitchFamily="18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HY얕은샘물M" pitchFamily="18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HY얕은샘물M" pitchFamily="18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HY얕은샘물M" pitchFamily="18" charset="-127"/>
        </a:defRPr>
      </a:lvl9pPr>
    </p:titleStyle>
    <p:bodyStyle>
      <a:lvl1pPr marL="319088" indent="-319088" algn="l" rtl="0" eaLnBrk="0" fontAlgn="base" latinLnBrk="1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latinLnBrk="1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latinLnBrk="1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latinLnBrk="1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latinLnBrk="1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1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1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1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1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8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0.bin"/><Relationship Id="rId9" Type="http://schemas.openxmlformats.org/officeDocument/2006/relationships/oleObject" Target="../embeddings/oleObject15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0.bin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19.bin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18.bin"/><Relationship Id="rId9" Type="http://schemas.openxmlformats.org/officeDocument/2006/relationships/oleObject" Target="../embeddings/oleObject23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9.bin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28.bin"/><Relationship Id="rId10" Type="http://schemas.openxmlformats.org/officeDocument/2006/relationships/oleObject" Target="../embeddings/oleObject33.bin"/><Relationship Id="rId4" Type="http://schemas.openxmlformats.org/officeDocument/2006/relationships/oleObject" Target="../embeddings/oleObject27.bin"/><Relationship Id="rId9" Type="http://schemas.openxmlformats.org/officeDocument/2006/relationships/oleObject" Target="../embeddings/oleObject3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8.bin"/><Relationship Id="rId5" Type="http://schemas.openxmlformats.org/officeDocument/2006/relationships/oleObject" Target="../embeddings/oleObject37.bin"/><Relationship Id="rId10" Type="http://schemas.openxmlformats.org/officeDocument/2006/relationships/oleObject" Target="../embeddings/oleObject42.bin"/><Relationship Id="rId4" Type="http://schemas.openxmlformats.org/officeDocument/2006/relationships/oleObject" Target="../embeddings/oleObject36.bin"/><Relationship Id="rId9" Type="http://schemas.openxmlformats.org/officeDocument/2006/relationships/oleObject" Target="../embeddings/oleObject41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44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6.bin"/><Relationship Id="rId5" Type="http://schemas.openxmlformats.org/officeDocument/2006/relationships/oleObject" Target="../embeddings/oleObject45.bin"/><Relationship Id="rId4" Type="http://schemas.openxmlformats.org/officeDocument/2006/relationships/image" Target="../media/image48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50.bin"/><Relationship Id="rId5" Type="http://schemas.openxmlformats.org/officeDocument/2006/relationships/oleObject" Target="../embeddings/oleObject49.bin"/><Relationship Id="rId4" Type="http://schemas.openxmlformats.org/officeDocument/2006/relationships/oleObject" Target="../embeddings/oleObject48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6.bin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54.bin"/><Relationship Id="rId5" Type="http://schemas.openxmlformats.org/officeDocument/2006/relationships/oleObject" Target="../embeddings/oleObject53.bin"/><Relationship Id="rId4" Type="http://schemas.openxmlformats.org/officeDocument/2006/relationships/oleObject" Target="../embeddings/oleObject52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58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62.bin"/><Relationship Id="rId5" Type="http://schemas.openxmlformats.org/officeDocument/2006/relationships/oleObject" Target="../embeddings/oleObject61.bin"/><Relationship Id="rId4" Type="http://schemas.openxmlformats.org/officeDocument/2006/relationships/oleObject" Target="../embeddings/oleObject60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8.bin"/><Relationship Id="rId3" Type="http://schemas.openxmlformats.org/officeDocument/2006/relationships/oleObject" Target="../embeddings/oleObject63.bin"/><Relationship Id="rId7" Type="http://schemas.openxmlformats.org/officeDocument/2006/relationships/oleObject" Target="../embeddings/oleObject6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66.bin"/><Relationship Id="rId5" Type="http://schemas.openxmlformats.org/officeDocument/2006/relationships/oleObject" Target="../embeddings/oleObject65.bin"/><Relationship Id="rId4" Type="http://schemas.openxmlformats.org/officeDocument/2006/relationships/oleObject" Target="../embeddings/oleObject64.bin"/><Relationship Id="rId9" Type="http://schemas.openxmlformats.org/officeDocument/2006/relationships/oleObject" Target="../embeddings/oleObject69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0.bin"/><Relationship Id="rId7" Type="http://schemas.openxmlformats.org/officeDocument/2006/relationships/oleObject" Target="../embeddings/oleObject7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73.bin"/><Relationship Id="rId5" Type="http://schemas.openxmlformats.org/officeDocument/2006/relationships/oleObject" Target="../embeddings/oleObject72.bin"/><Relationship Id="rId4" Type="http://schemas.openxmlformats.org/officeDocument/2006/relationships/oleObject" Target="../embeddings/oleObject7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76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80.bin"/><Relationship Id="rId5" Type="http://schemas.openxmlformats.org/officeDocument/2006/relationships/oleObject" Target="../embeddings/oleObject79.bin"/><Relationship Id="rId4" Type="http://schemas.openxmlformats.org/officeDocument/2006/relationships/oleObject" Target="../embeddings/oleObject78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6.bin"/><Relationship Id="rId3" Type="http://schemas.openxmlformats.org/officeDocument/2006/relationships/oleObject" Target="../embeddings/oleObject81.bin"/><Relationship Id="rId7" Type="http://schemas.openxmlformats.org/officeDocument/2006/relationships/oleObject" Target="../embeddings/oleObject8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84.bin"/><Relationship Id="rId11" Type="http://schemas.openxmlformats.org/officeDocument/2006/relationships/oleObject" Target="../embeddings/oleObject89.bin"/><Relationship Id="rId5" Type="http://schemas.openxmlformats.org/officeDocument/2006/relationships/oleObject" Target="../embeddings/oleObject83.bin"/><Relationship Id="rId10" Type="http://schemas.openxmlformats.org/officeDocument/2006/relationships/oleObject" Target="../embeddings/oleObject88.bin"/><Relationship Id="rId4" Type="http://schemas.openxmlformats.org/officeDocument/2006/relationships/oleObject" Target="../embeddings/oleObject82.bin"/><Relationship Id="rId9" Type="http://schemas.openxmlformats.org/officeDocument/2006/relationships/oleObject" Target="../embeddings/oleObject87.bin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4.bin"/><Relationship Id="rId13" Type="http://schemas.openxmlformats.org/officeDocument/2006/relationships/oleObject" Target="../embeddings/oleObject99.bin"/><Relationship Id="rId3" Type="http://schemas.openxmlformats.org/officeDocument/2006/relationships/oleObject" Target="../embeddings/oleObject90.bin"/><Relationship Id="rId7" Type="http://schemas.openxmlformats.org/officeDocument/2006/relationships/oleObject" Target="../embeddings/oleObject93.bin"/><Relationship Id="rId12" Type="http://schemas.openxmlformats.org/officeDocument/2006/relationships/oleObject" Target="../embeddings/oleObject9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92.bin"/><Relationship Id="rId11" Type="http://schemas.openxmlformats.org/officeDocument/2006/relationships/oleObject" Target="../embeddings/oleObject97.bin"/><Relationship Id="rId5" Type="http://schemas.openxmlformats.org/officeDocument/2006/relationships/oleObject" Target="../embeddings/oleObject91.bin"/><Relationship Id="rId10" Type="http://schemas.openxmlformats.org/officeDocument/2006/relationships/oleObject" Target="../embeddings/oleObject96.bin"/><Relationship Id="rId4" Type="http://schemas.openxmlformats.org/officeDocument/2006/relationships/image" Target="../media/image98.png"/><Relationship Id="rId9" Type="http://schemas.openxmlformats.org/officeDocument/2006/relationships/oleObject" Target="../embeddings/oleObject95.bin"/><Relationship Id="rId14" Type="http://schemas.openxmlformats.org/officeDocument/2006/relationships/oleObject" Target="../embeddings/oleObject100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1.bin"/><Relationship Id="rId7" Type="http://schemas.openxmlformats.org/officeDocument/2006/relationships/oleObject" Target="../embeddings/oleObject10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04.bin"/><Relationship Id="rId5" Type="http://schemas.openxmlformats.org/officeDocument/2006/relationships/oleObject" Target="../embeddings/oleObject103.bin"/><Relationship Id="rId4" Type="http://schemas.openxmlformats.org/officeDocument/2006/relationships/oleObject" Target="../embeddings/oleObject102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oleObject" Target="../embeddings/oleObject107.bin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5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110.bin"/><Relationship Id="rId5" Type="http://schemas.openxmlformats.org/officeDocument/2006/relationships/oleObject" Target="../embeddings/oleObject109.bin"/><Relationship Id="rId4" Type="http://schemas.openxmlformats.org/officeDocument/2006/relationships/oleObject" Target="../embeddings/oleObject108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ko-KR" cap="none" dirty="0" smtClean="0"/>
              <a:t>Nonparametric analysis of recurrent events with incomplete observation gaps</a:t>
            </a:r>
            <a:br>
              <a:rPr lang="en-US" altLang="ko-KR" cap="none" dirty="0" smtClean="0"/>
            </a:br>
            <a:r>
              <a:rPr lang="en-US" altLang="ko-KR" sz="4000" cap="none" dirty="0" smtClean="0"/>
              <a:t/>
            </a:r>
            <a:br>
              <a:rPr lang="en-US" altLang="ko-KR" sz="4000" cap="none" dirty="0" smtClean="0"/>
            </a:br>
            <a:r>
              <a:rPr lang="en-US" altLang="ko-KR" sz="3100" cap="none" dirty="0" err="1" smtClean="0"/>
              <a:t>Jinheum</a:t>
            </a:r>
            <a:r>
              <a:rPr lang="en-US" altLang="ko-KR" sz="3100" cap="none" dirty="0" smtClean="0"/>
              <a:t> Kim</a:t>
            </a:r>
            <a:br>
              <a:rPr lang="en-US" altLang="ko-KR" sz="3100" cap="none" dirty="0" smtClean="0"/>
            </a:br>
            <a:r>
              <a:rPr lang="en-US" altLang="ko-KR" sz="3100" cap="none" dirty="0" smtClean="0"/>
              <a:t>University of Suwon</a:t>
            </a:r>
            <a:br>
              <a:rPr lang="en-US" altLang="ko-KR" sz="3100" cap="none" dirty="0" smtClean="0"/>
            </a:br>
            <a:r>
              <a:rPr lang="en-US" altLang="ko-KR" sz="3100" cap="none" dirty="0" smtClean="0"/>
              <a:t>Korea</a:t>
            </a:r>
            <a:r>
              <a:rPr lang="ko-KR" altLang="en-US" sz="3100" cap="none" dirty="0" smtClean="0"/>
              <a:t> </a:t>
            </a:r>
            <a:endParaRPr lang="ko-KR" altLang="en-US" sz="31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0483" name="부제목 6"/>
          <p:cNvSpPr>
            <a:spLocks noGrp="1"/>
          </p:cNvSpPr>
          <p:nvPr>
            <p:ph type="subTitle" idx="1"/>
          </p:nvPr>
        </p:nvSpPr>
        <p:spPr>
          <a:xfrm>
            <a:off x="2339975" y="6092825"/>
            <a:ext cx="6727825" cy="642938"/>
          </a:xfrm>
        </p:spPr>
        <p:txBody>
          <a:bodyPr/>
          <a:lstStyle/>
          <a:p>
            <a:r>
              <a:rPr lang="en-US" altLang="ko-KR" dirty="0" smtClean="0"/>
              <a:t>Joint with Yang-Jin Kim, </a:t>
            </a:r>
            <a:r>
              <a:rPr lang="en-US" altLang="ko-KR" dirty="0" err="1" smtClean="0"/>
              <a:t>Eun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Hee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Choi</a:t>
            </a:r>
            <a:r>
              <a:rPr lang="en-US" altLang="ko-KR" dirty="0" smtClean="0"/>
              <a:t>, Chung Mo Nam </a:t>
            </a:r>
            <a:endParaRPr lang="ko-KR" altLang="en-US" dirty="0" smtClean="0"/>
          </a:p>
        </p:txBody>
      </p:sp>
      <p:sp>
        <p:nvSpPr>
          <p:cNvPr id="20484" name="날짜 개체 틀 5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altLang="ko-KR" dirty="0" smtClean="0"/>
              <a:t>2011-12-17</a:t>
            </a:r>
            <a:endParaRPr lang="ko-KR" altLang="en-US" dirty="0" smtClean="0"/>
          </a:p>
        </p:txBody>
      </p:sp>
      <p:sp>
        <p:nvSpPr>
          <p:cNvPr id="20485" name="바닥글 개체 틀 7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ko-KR" dirty="0" smtClean="0"/>
              <a:t>Joint</a:t>
            </a:r>
            <a:r>
              <a:rPr lang="ko-KR" altLang="en-US" dirty="0" smtClean="0"/>
              <a:t> </a:t>
            </a:r>
            <a:r>
              <a:rPr lang="en-US" altLang="ko-KR" dirty="0" smtClean="0"/>
              <a:t>2011 Taipei Symposium</a:t>
            </a:r>
            <a:endParaRPr lang="ko-KR" altLang="en-US" dirty="0" smtClean="0"/>
          </a:p>
        </p:txBody>
      </p:sp>
      <p:sp>
        <p:nvSpPr>
          <p:cNvPr id="20486" name="슬라이드 번호 개체 틀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fld id="{1F73CA7C-0634-450B-9379-A0C2A2618AFC}" type="slidenum">
              <a:rPr lang="ko-KR" altLang="en-US" smtClean="0">
                <a:latin typeface="굴림" charset="-127"/>
                <a:ea typeface="굴림" charset="-127"/>
              </a:rPr>
              <a:pPr/>
              <a:t>1</a:t>
            </a:fld>
            <a:endParaRPr lang="ko-KR" altLang="en-US" smtClean="0">
              <a:latin typeface="굴림" charset="-127"/>
              <a:ea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제목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ko-KR" dirty="0" smtClean="0"/>
              <a:t>Diagram</a:t>
            </a:r>
            <a:endParaRPr lang="ko-KR" altLang="en-US" dirty="0" smtClean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373220F-7A98-47BF-BE61-5E08730084C6}" type="slidenum">
              <a:rPr lang="ko-KR" altLang="en-US" smtClean="0"/>
              <a:pPr>
                <a:defRPr/>
              </a:pPr>
              <a:t>10</a:t>
            </a:fld>
            <a:endParaRPr lang="ko-KR" altLang="en-US"/>
          </a:p>
        </p:txBody>
      </p:sp>
      <p:grpSp>
        <p:nvGrpSpPr>
          <p:cNvPr id="28678" name="그룹 8"/>
          <p:cNvGrpSpPr>
            <a:grpSpLocks/>
          </p:cNvGrpSpPr>
          <p:nvPr/>
        </p:nvGrpSpPr>
        <p:grpSpPr bwMode="auto">
          <a:xfrm>
            <a:off x="642966" y="1590675"/>
            <a:ext cx="8001000" cy="4670425"/>
            <a:chOff x="428596" y="714356"/>
            <a:chExt cx="8001024" cy="4886325"/>
          </a:xfrm>
        </p:grpSpPr>
        <p:pic>
          <p:nvPicPr>
            <p:cNvPr id="28679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8596" y="714356"/>
              <a:ext cx="8001024" cy="4886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8680" name="그룹 10"/>
            <p:cNvGrpSpPr>
              <a:grpSpLocks/>
            </p:cNvGrpSpPr>
            <p:nvPr/>
          </p:nvGrpSpPr>
          <p:grpSpPr bwMode="auto">
            <a:xfrm>
              <a:off x="3210204" y="1268760"/>
              <a:ext cx="5106212" cy="214314"/>
              <a:chOff x="3171233" y="1643050"/>
              <a:chExt cx="5106212" cy="214314"/>
            </a:xfrm>
          </p:grpSpPr>
          <p:sp>
            <p:nvSpPr>
              <p:cNvPr id="34" name="타원 4"/>
              <p:cNvSpPr/>
              <p:nvPr/>
            </p:nvSpPr>
            <p:spPr>
              <a:xfrm>
                <a:off x="7454021" y="1643382"/>
                <a:ext cx="214314" cy="21425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  <p:sp>
            <p:nvSpPr>
              <p:cNvPr id="35" name="타원 5"/>
              <p:cNvSpPr/>
              <p:nvPr/>
            </p:nvSpPr>
            <p:spPr>
              <a:xfrm>
                <a:off x="5615690" y="1643382"/>
                <a:ext cx="214314" cy="21425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  <p:sp>
            <p:nvSpPr>
              <p:cNvPr id="36" name="타원 6"/>
              <p:cNvSpPr/>
              <p:nvPr/>
            </p:nvSpPr>
            <p:spPr>
              <a:xfrm>
                <a:off x="3785298" y="1643382"/>
                <a:ext cx="214313" cy="21425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  <p:sp>
            <p:nvSpPr>
              <p:cNvPr id="37" name="타원 7"/>
              <p:cNvSpPr/>
              <p:nvPr/>
            </p:nvSpPr>
            <p:spPr>
              <a:xfrm>
                <a:off x="3170933" y="1643382"/>
                <a:ext cx="214314" cy="21425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  <p:sp>
            <p:nvSpPr>
              <p:cNvPr id="38" name="직사각형 8"/>
              <p:cNvSpPr/>
              <p:nvPr/>
            </p:nvSpPr>
            <p:spPr>
              <a:xfrm>
                <a:off x="8063622" y="1643382"/>
                <a:ext cx="214314" cy="21425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</p:grpSp>
        <p:grpSp>
          <p:nvGrpSpPr>
            <p:cNvPr id="28681" name="그룹 9"/>
            <p:cNvGrpSpPr>
              <a:grpSpLocks/>
            </p:cNvGrpSpPr>
            <p:nvPr/>
          </p:nvGrpSpPr>
          <p:grpSpPr bwMode="auto">
            <a:xfrm>
              <a:off x="3203848" y="2132856"/>
              <a:ext cx="4503804" cy="357190"/>
              <a:chOff x="3168023" y="2233216"/>
              <a:chExt cx="4503804" cy="357190"/>
            </a:xfrm>
          </p:grpSpPr>
          <p:sp>
            <p:nvSpPr>
              <p:cNvPr id="30" name="타원 29"/>
              <p:cNvSpPr/>
              <p:nvPr/>
            </p:nvSpPr>
            <p:spPr>
              <a:xfrm>
                <a:off x="3167729" y="2304531"/>
                <a:ext cx="214314" cy="21425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  <p:sp>
            <p:nvSpPr>
              <p:cNvPr id="31" name="타원 30"/>
              <p:cNvSpPr/>
              <p:nvPr/>
            </p:nvSpPr>
            <p:spPr>
              <a:xfrm>
                <a:off x="6839628" y="2304531"/>
                <a:ext cx="214313" cy="21425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  <p:sp>
            <p:nvSpPr>
              <p:cNvPr id="32" name="직사각형 31"/>
              <p:cNvSpPr/>
              <p:nvPr/>
            </p:nvSpPr>
            <p:spPr>
              <a:xfrm>
                <a:off x="7457167" y="2304531"/>
                <a:ext cx="214314" cy="21425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  <p:sp>
            <p:nvSpPr>
              <p:cNvPr id="33" name="곱셈 기호 32"/>
              <p:cNvSpPr/>
              <p:nvPr/>
            </p:nvSpPr>
            <p:spPr>
              <a:xfrm>
                <a:off x="4285332" y="2233112"/>
                <a:ext cx="428626" cy="357091"/>
              </a:xfrm>
              <a:prstGeom prst="mathMultiply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</p:grpSp>
        <p:grpSp>
          <p:nvGrpSpPr>
            <p:cNvPr id="28682" name="그룹 14"/>
            <p:cNvGrpSpPr>
              <a:grpSpLocks/>
            </p:cNvGrpSpPr>
            <p:nvPr/>
          </p:nvGrpSpPr>
          <p:grpSpPr bwMode="auto">
            <a:xfrm>
              <a:off x="2579657" y="3117940"/>
              <a:ext cx="4491263" cy="357190"/>
              <a:chOff x="2562405" y="2876158"/>
              <a:chExt cx="4491263" cy="357190"/>
            </a:xfrm>
          </p:grpSpPr>
          <p:sp>
            <p:nvSpPr>
              <p:cNvPr id="27" name="타원 26"/>
              <p:cNvSpPr/>
              <p:nvPr/>
            </p:nvSpPr>
            <p:spPr>
              <a:xfrm>
                <a:off x="2562413" y="2947293"/>
                <a:ext cx="214313" cy="214255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  <p:sp>
            <p:nvSpPr>
              <p:cNvPr id="28" name="직사각형 27"/>
              <p:cNvSpPr/>
              <p:nvPr/>
            </p:nvSpPr>
            <p:spPr>
              <a:xfrm>
                <a:off x="6839150" y="2943971"/>
                <a:ext cx="214313" cy="21425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  <p:sp>
            <p:nvSpPr>
              <p:cNvPr id="29" name="곱셈 기호 28"/>
              <p:cNvSpPr/>
              <p:nvPr/>
            </p:nvSpPr>
            <p:spPr>
              <a:xfrm>
                <a:off x="5510409" y="2875876"/>
                <a:ext cx="428626" cy="357090"/>
              </a:xfrm>
              <a:prstGeom prst="mathMultiply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</p:grpSp>
        <p:grpSp>
          <p:nvGrpSpPr>
            <p:cNvPr id="28683" name="그룹 18"/>
            <p:cNvGrpSpPr>
              <a:grpSpLocks/>
            </p:cNvGrpSpPr>
            <p:nvPr/>
          </p:nvGrpSpPr>
          <p:grpSpPr bwMode="auto">
            <a:xfrm>
              <a:off x="1969152" y="5016026"/>
              <a:ext cx="6330012" cy="357190"/>
              <a:chOff x="1914395" y="3821086"/>
              <a:chExt cx="6330012" cy="357190"/>
            </a:xfrm>
          </p:grpSpPr>
          <p:sp>
            <p:nvSpPr>
              <p:cNvPr id="23" name="타원 22"/>
              <p:cNvSpPr/>
              <p:nvPr/>
            </p:nvSpPr>
            <p:spPr>
              <a:xfrm>
                <a:off x="1913719" y="3882562"/>
                <a:ext cx="214314" cy="21425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  <p:sp>
            <p:nvSpPr>
              <p:cNvPr id="24" name="타원 23"/>
              <p:cNvSpPr/>
              <p:nvPr/>
            </p:nvSpPr>
            <p:spPr>
              <a:xfrm>
                <a:off x="7416011" y="3889206"/>
                <a:ext cx="214314" cy="21425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  <p:sp>
            <p:nvSpPr>
              <p:cNvPr id="25" name="직사각형 24"/>
              <p:cNvSpPr/>
              <p:nvPr/>
            </p:nvSpPr>
            <p:spPr>
              <a:xfrm>
                <a:off x="8030375" y="3889206"/>
                <a:ext cx="214313" cy="21425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  <p:sp>
            <p:nvSpPr>
              <p:cNvPr id="26" name="곱셈 기호 25"/>
              <p:cNvSpPr/>
              <p:nvPr/>
            </p:nvSpPr>
            <p:spPr>
              <a:xfrm>
                <a:off x="2420134" y="3821109"/>
                <a:ext cx="428626" cy="357091"/>
              </a:xfrm>
              <a:prstGeom prst="mathMultiply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</p:grpSp>
        <p:grpSp>
          <p:nvGrpSpPr>
            <p:cNvPr id="28684" name="그룹 23"/>
            <p:cNvGrpSpPr>
              <a:grpSpLocks/>
            </p:cNvGrpSpPr>
            <p:nvPr/>
          </p:nvGrpSpPr>
          <p:grpSpPr bwMode="auto">
            <a:xfrm>
              <a:off x="1965447" y="4051044"/>
              <a:ext cx="5733702" cy="357190"/>
              <a:chOff x="1905065" y="3156272"/>
              <a:chExt cx="5733702" cy="357190"/>
            </a:xfrm>
          </p:grpSpPr>
          <p:sp>
            <p:nvSpPr>
              <p:cNvPr id="16" name="타원 15"/>
              <p:cNvSpPr/>
              <p:nvPr/>
            </p:nvSpPr>
            <p:spPr>
              <a:xfrm>
                <a:off x="1904919" y="3237686"/>
                <a:ext cx="214314" cy="214255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  <p:sp>
            <p:nvSpPr>
              <p:cNvPr id="17" name="타원 16"/>
              <p:cNvSpPr/>
              <p:nvPr/>
            </p:nvSpPr>
            <p:spPr>
              <a:xfrm>
                <a:off x="4356026" y="3212773"/>
                <a:ext cx="214314" cy="21425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  <p:sp>
            <p:nvSpPr>
              <p:cNvPr id="18" name="타원 17"/>
              <p:cNvSpPr/>
              <p:nvPr/>
            </p:nvSpPr>
            <p:spPr>
              <a:xfrm>
                <a:off x="4976741" y="3237686"/>
                <a:ext cx="214313" cy="214255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  <p:sp>
            <p:nvSpPr>
              <p:cNvPr id="19" name="타원 18"/>
              <p:cNvSpPr/>
              <p:nvPr/>
            </p:nvSpPr>
            <p:spPr>
              <a:xfrm>
                <a:off x="6800784" y="3231043"/>
                <a:ext cx="214314" cy="214255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  <p:sp>
            <p:nvSpPr>
              <p:cNvPr id="20" name="직사각형 19"/>
              <p:cNvSpPr/>
              <p:nvPr/>
            </p:nvSpPr>
            <p:spPr>
              <a:xfrm>
                <a:off x="7424673" y="3237686"/>
                <a:ext cx="214313" cy="21425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  <p:sp>
            <p:nvSpPr>
              <p:cNvPr id="21" name="곱셈 기호 20"/>
              <p:cNvSpPr/>
              <p:nvPr/>
            </p:nvSpPr>
            <p:spPr>
              <a:xfrm>
                <a:off x="5483155" y="3156303"/>
                <a:ext cx="428626" cy="357090"/>
              </a:xfrm>
              <a:prstGeom prst="mathMultiply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  <p:sp>
            <p:nvSpPr>
              <p:cNvPr id="22" name="곱셈 기호 21"/>
              <p:cNvSpPr/>
              <p:nvPr/>
            </p:nvSpPr>
            <p:spPr>
              <a:xfrm>
                <a:off x="2420859" y="3156303"/>
                <a:ext cx="428626" cy="357090"/>
              </a:xfrm>
              <a:prstGeom prst="mathMultiply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</p:grpSp>
      </p:grpSp>
      <p:grpSp>
        <p:nvGrpSpPr>
          <p:cNvPr id="45" name="그룹 44"/>
          <p:cNvGrpSpPr/>
          <p:nvPr/>
        </p:nvGrpSpPr>
        <p:grpSpPr>
          <a:xfrm>
            <a:off x="3786182" y="2571744"/>
            <a:ext cx="3053687" cy="3709412"/>
            <a:chOff x="3786182" y="2571744"/>
            <a:chExt cx="3053687" cy="3709412"/>
          </a:xfrm>
        </p:grpSpPr>
        <p:sp>
          <p:nvSpPr>
            <p:cNvPr id="40" name="직사각형 39"/>
            <p:cNvSpPr/>
            <p:nvPr/>
          </p:nvSpPr>
          <p:spPr>
            <a:xfrm>
              <a:off x="5643570" y="2571744"/>
              <a:ext cx="55335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altLang="ko-KR" sz="54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?</a:t>
              </a:r>
              <a:endParaRPr lang="en-US" altLang="ko-KR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41" name="직사각형 40"/>
            <p:cNvSpPr/>
            <p:nvPr/>
          </p:nvSpPr>
          <p:spPr>
            <a:xfrm>
              <a:off x="6286512" y="3500438"/>
              <a:ext cx="553357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altLang="ko-KR" sz="54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?</a:t>
              </a:r>
              <a:endParaRPr lang="en-US" altLang="ko-KR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42" name="직사각형 41"/>
            <p:cNvSpPr/>
            <p:nvPr/>
          </p:nvSpPr>
          <p:spPr>
            <a:xfrm>
              <a:off x="3786182" y="4357694"/>
              <a:ext cx="55335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altLang="ko-KR" sz="54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?</a:t>
              </a:r>
              <a:endParaRPr lang="en-US" altLang="ko-KR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43" name="직사각형 42"/>
            <p:cNvSpPr/>
            <p:nvPr/>
          </p:nvSpPr>
          <p:spPr>
            <a:xfrm>
              <a:off x="6286512" y="4429132"/>
              <a:ext cx="55335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altLang="ko-KR" sz="54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?</a:t>
              </a:r>
              <a:endParaRPr lang="en-US" altLang="ko-KR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44" name="직사각형 43"/>
            <p:cNvSpPr/>
            <p:nvPr/>
          </p:nvSpPr>
          <p:spPr>
            <a:xfrm>
              <a:off x="4447271" y="5357826"/>
              <a:ext cx="55335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altLang="ko-KR" sz="54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?</a:t>
              </a:r>
              <a:endParaRPr lang="en-US" altLang="ko-KR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제목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ko-KR" dirty="0" smtClean="0"/>
              <a:t>IC data: objective</a:t>
            </a:r>
            <a:endParaRPr lang="ko-KR" altLang="en-US" dirty="0" smtClean="0"/>
          </a:p>
        </p:txBody>
      </p:sp>
      <p:sp>
        <p:nvSpPr>
          <p:cNvPr id="1031" name="날짜 개체 틀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altLang="ko-KR" dirty="0" smtClean="0">
                <a:latin typeface="굴림" charset="-127"/>
                <a:ea typeface="굴림" charset="-127"/>
              </a:rPr>
              <a:t>2011-12-17</a:t>
            </a:r>
            <a:endParaRPr lang="ko-KR" altLang="en-US" dirty="0" smtClean="0">
              <a:latin typeface="굴림" charset="-127"/>
              <a:ea typeface="굴림" charset="-127"/>
            </a:endParaRPr>
          </a:p>
        </p:txBody>
      </p:sp>
      <p:sp>
        <p:nvSpPr>
          <p:cNvPr id="1032" name="바닥글 개체 틀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ko-KR" dirty="0" smtClean="0"/>
              <a:t>Joint</a:t>
            </a:r>
            <a:r>
              <a:rPr lang="ko-KR" altLang="en-US" dirty="0" smtClean="0"/>
              <a:t> </a:t>
            </a:r>
            <a:r>
              <a:rPr lang="en-US" altLang="ko-KR" dirty="0" smtClean="0"/>
              <a:t>2011 Taipei Symposium</a:t>
            </a:r>
            <a:endParaRPr lang="ko-KR" altLang="en-US" dirty="0" smtClean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4E1EB22-1E93-4E09-9700-E7B3EBD5C4FB}" type="slidenum">
              <a:rPr lang="ko-KR" altLang="en-US" smtClean="0"/>
              <a:pPr>
                <a:defRPr/>
              </a:pPr>
              <a:t>11</a:t>
            </a:fld>
            <a:endParaRPr lang="ko-KR" alt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endParaRPr lang="en-US" altLang="ko-KR" sz="4000" dirty="0" smtClean="0"/>
          </a:p>
          <a:p>
            <a:pPr marL="0" indent="0" algn="just">
              <a:buNone/>
              <a:defRPr/>
            </a:pPr>
            <a:endParaRPr lang="en-US" altLang="ko-KR" sz="4000" dirty="0" smtClean="0"/>
          </a:p>
          <a:p>
            <a:pPr marL="0" indent="0" algn="just">
              <a:buNone/>
              <a:defRPr/>
            </a:pPr>
            <a:r>
              <a:rPr lang="en-US" altLang="ko-KR" sz="4000" dirty="0" smtClean="0"/>
              <a:t>Want to estimate the distribution of the terminating </a:t>
            </a:r>
            <a:r>
              <a:rPr lang="en-US" altLang="ko-KR" sz="4000" dirty="0" smtClean="0"/>
              <a:t>time </a:t>
            </a:r>
            <a:r>
              <a:rPr lang="en-US" altLang="ko-KR" sz="4000" dirty="0" smtClean="0"/>
              <a:t>using the interval censored data </a:t>
            </a:r>
          </a:p>
          <a:p>
            <a:pPr>
              <a:defRPr/>
            </a:pP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제목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ko-KR" dirty="0" smtClean="0"/>
              <a:t>Two types of IC data</a:t>
            </a:r>
            <a:endParaRPr lang="ko-KR" altLang="en-US" dirty="0" smtClean="0"/>
          </a:p>
        </p:txBody>
      </p:sp>
      <p:sp>
        <p:nvSpPr>
          <p:cNvPr id="1031" name="날짜 개체 틀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altLang="ko-KR" dirty="0" smtClean="0">
                <a:latin typeface="굴림" charset="-127"/>
                <a:ea typeface="굴림" charset="-127"/>
              </a:rPr>
              <a:t>2011-12-17</a:t>
            </a:r>
            <a:endParaRPr lang="ko-KR" altLang="en-US" dirty="0" smtClean="0">
              <a:latin typeface="굴림" charset="-127"/>
              <a:ea typeface="굴림" charset="-127"/>
            </a:endParaRPr>
          </a:p>
        </p:txBody>
      </p:sp>
      <p:sp>
        <p:nvSpPr>
          <p:cNvPr id="1032" name="바닥글 개체 틀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ko-KR" dirty="0" smtClean="0"/>
              <a:t>Joint</a:t>
            </a:r>
            <a:r>
              <a:rPr lang="ko-KR" altLang="en-US" dirty="0" smtClean="0"/>
              <a:t> </a:t>
            </a:r>
            <a:r>
              <a:rPr lang="en-US" altLang="ko-KR" dirty="0" smtClean="0"/>
              <a:t>2011 Taipei Symposium</a:t>
            </a:r>
            <a:endParaRPr lang="ko-KR" altLang="en-US" dirty="0" smtClean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4E1EB22-1E93-4E09-9700-E7B3EBD5C4FB}" type="slidenum">
              <a:rPr lang="ko-KR" altLang="en-US" smtClean="0"/>
              <a:pPr>
                <a:defRPr/>
              </a:pPr>
              <a:t>12</a:t>
            </a:fld>
            <a:endParaRPr lang="ko-KR" alt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altLang="ko-KR" sz="3600" dirty="0" err="1" smtClean="0"/>
              <a:t>Univariate</a:t>
            </a:r>
            <a:r>
              <a:rPr lang="en-US" altLang="ko-KR" sz="3600" dirty="0" smtClean="0"/>
              <a:t> IC data</a:t>
            </a:r>
          </a:p>
          <a:p>
            <a:pPr lvl="1">
              <a:defRPr/>
            </a:pPr>
            <a:r>
              <a:rPr lang="en-US" altLang="ko-KR" sz="3200" dirty="0" smtClean="0"/>
              <a:t>cases II, III, &amp; V having one observation gaps </a:t>
            </a:r>
          </a:p>
          <a:p>
            <a:pPr lvl="1">
              <a:defRPr/>
            </a:pPr>
            <a:r>
              <a:rPr lang="en-US" altLang="ko-KR" sz="3200" dirty="0" err="1" smtClean="0"/>
              <a:t>eg</a:t>
            </a:r>
            <a:r>
              <a:rPr lang="en-US" altLang="ko-KR" sz="3200" dirty="0" smtClean="0"/>
              <a:t>: (5,9)], (7,    ), (2,10]              </a:t>
            </a:r>
          </a:p>
          <a:p>
            <a:pPr>
              <a:defRPr/>
            </a:pPr>
            <a:endParaRPr lang="en-US" altLang="ko-KR" sz="3600" dirty="0" smtClean="0"/>
          </a:p>
          <a:p>
            <a:pPr>
              <a:defRPr/>
            </a:pPr>
            <a:r>
              <a:rPr lang="en-US" altLang="ko-KR" sz="3600" dirty="0" smtClean="0"/>
              <a:t>Multivariate IC data</a:t>
            </a:r>
          </a:p>
          <a:p>
            <a:pPr lvl="1">
              <a:defRPr/>
            </a:pPr>
            <a:r>
              <a:rPr lang="en-US" altLang="ko-KR" sz="3200" dirty="0" smtClean="0"/>
              <a:t>case IV having two observation gaps</a:t>
            </a:r>
          </a:p>
          <a:p>
            <a:pPr lvl="1">
              <a:defRPr/>
            </a:pPr>
            <a:r>
              <a:rPr lang="en-US" altLang="ko-KR" sz="3200" dirty="0" smtClean="0"/>
              <a:t> </a:t>
            </a:r>
            <a:r>
              <a:rPr lang="en-US" altLang="ko-KR" sz="3200" dirty="0" err="1" smtClean="0"/>
              <a:t>eg</a:t>
            </a:r>
            <a:r>
              <a:rPr lang="en-US" altLang="ko-KR" sz="3200" dirty="0" smtClean="0"/>
              <a:t>: (2,5]. BUT, …</a:t>
            </a:r>
            <a:endParaRPr lang="ko-KR" altLang="en-US" sz="3200" b="1" dirty="0"/>
          </a:p>
        </p:txBody>
      </p:sp>
      <p:graphicFrame>
        <p:nvGraphicFramePr>
          <p:cNvPr id="7" name="개체 6"/>
          <p:cNvGraphicFramePr>
            <a:graphicFrameLocks noChangeAspect="1"/>
          </p:cNvGraphicFramePr>
          <p:nvPr/>
        </p:nvGraphicFramePr>
        <p:xfrm>
          <a:off x="3714744" y="3255971"/>
          <a:ext cx="464812" cy="387343"/>
        </p:xfrm>
        <a:graphic>
          <a:graphicData uri="http://schemas.openxmlformats.org/presentationml/2006/ole">
            <p:oleObj spid="_x0000_s4097" name="Equation" r:id="rId3" imgW="152280" imgH="1267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제목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ko-KR" dirty="0" smtClean="0"/>
              <a:t>Multivariate IC data</a:t>
            </a:r>
            <a:endParaRPr lang="ko-KR" altLang="en-US" dirty="0" smtClean="0"/>
          </a:p>
        </p:txBody>
      </p:sp>
      <p:sp>
        <p:nvSpPr>
          <p:cNvPr id="1031" name="날짜 개체 틀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altLang="ko-KR" dirty="0" smtClean="0">
                <a:latin typeface="굴림" charset="-127"/>
                <a:ea typeface="굴림" charset="-127"/>
              </a:rPr>
              <a:t>2011-12-17</a:t>
            </a:r>
            <a:endParaRPr lang="ko-KR" altLang="en-US" dirty="0" smtClean="0">
              <a:latin typeface="굴림" charset="-127"/>
              <a:ea typeface="굴림" charset="-127"/>
            </a:endParaRPr>
          </a:p>
        </p:txBody>
      </p:sp>
      <p:sp>
        <p:nvSpPr>
          <p:cNvPr id="1032" name="바닥글 개체 틀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ko-KR" dirty="0" smtClean="0"/>
              <a:t>Joint</a:t>
            </a:r>
            <a:r>
              <a:rPr lang="ko-KR" altLang="en-US" dirty="0" smtClean="0"/>
              <a:t> </a:t>
            </a:r>
            <a:r>
              <a:rPr lang="en-US" altLang="ko-KR" dirty="0" smtClean="0"/>
              <a:t>2011 Taipei Symposium</a:t>
            </a:r>
            <a:endParaRPr lang="ko-KR" altLang="en-US" dirty="0" smtClean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4E1EB22-1E93-4E09-9700-E7B3EBD5C4FB}" type="slidenum">
              <a:rPr lang="ko-KR" altLang="en-US" smtClean="0"/>
              <a:pPr>
                <a:defRPr/>
              </a:pPr>
              <a:t>13</a:t>
            </a:fld>
            <a:endParaRPr lang="ko-KR" alt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571472" y="1571612"/>
            <a:ext cx="8153400" cy="4495800"/>
          </a:xfrm>
        </p:spPr>
        <p:txBody>
          <a:bodyPr>
            <a:normAutofit/>
          </a:bodyPr>
          <a:lstStyle/>
          <a:p>
            <a:pPr lvl="1" indent="0" algn="just">
              <a:buNone/>
              <a:defRPr/>
            </a:pPr>
            <a:endParaRPr lang="en-US" altLang="ko-KR" sz="4400" b="1" dirty="0" smtClean="0"/>
          </a:p>
          <a:p>
            <a:pPr marL="0" lvl="1" indent="0" algn="just">
              <a:buNone/>
              <a:defRPr/>
            </a:pPr>
            <a:endParaRPr lang="en-US" altLang="ko-KR" sz="2000" b="1" dirty="0" smtClean="0"/>
          </a:p>
          <a:p>
            <a:pPr marL="0" lvl="1" indent="0" algn="just">
              <a:buNone/>
              <a:defRPr/>
            </a:pPr>
            <a:r>
              <a:rPr lang="en-US" altLang="ko-KR" sz="4000" dirty="0" smtClean="0"/>
              <a:t>How can we define the origin time of the second terminating time?</a:t>
            </a:r>
            <a:endParaRPr lang="ko-KR" alt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제목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ko-KR" dirty="0" smtClean="0"/>
              <a:t>Constructing IC data</a:t>
            </a:r>
            <a:endParaRPr lang="ko-KR" altLang="en-US" dirty="0" smtClean="0"/>
          </a:p>
        </p:txBody>
      </p:sp>
      <p:sp>
        <p:nvSpPr>
          <p:cNvPr id="2057" name="날짜 개체 틀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altLang="ko-KR" dirty="0" smtClean="0">
                <a:latin typeface="굴림" charset="-127"/>
                <a:ea typeface="굴림" charset="-127"/>
              </a:rPr>
              <a:t>2011-12-17</a:t>
            </a:r>
            <a:endParaRPr lang="ko-KR" altLang="en-US" dirty="0" smtClean="0">
              <a:latin typeface="굴림" charset="-127"/>
              <a:ea typeface="굴림" charset="-127"/>
            </a:endParaRPr>
          </a:p>
        </p:txBody>
      </p:sp>
      <p:sp>
        <p:nvSpPr>
          <p:cNvPr id="2058" name="바닥글 개체 틀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ko-KR" dirty="0" smtClean="0"/>
              <a:t>Joint</a:t>
            </a:r>
            <a:r>
              <a:rPr lang="ko-KR" altLang="en-US" dirty="0" smtClean="0"/>
              <a:t> </a:t>
            </a:r>
            <a:r>
              <a:rPr lang="en-US" altLang="ko-KR" dirty="0" smtClean="0"/>
              <a:t>2011 Taipei Symposium</a:t>
            </a:r>
            <a:endParaRPr lang="ko-KR" altLang="en-US" dirty="0" smtClean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F9D4CCE-9C9D-4DE3-8BBE-00B1DE74BA54}" type="slidenum">
              <a:rPr lang="ko-KR" altLang="en-US" smtClean="0"/>
              <a:pPr>
                <a:defRPr/>
              </a:pPr>
              <a:t>14</a:t>
            </a:fld>
            <a:endParaRPr lang="ko-KR" altLang="en-US"/>
          </a:p>
        </p:txBody>
      </p:sp>
      <p:sp>
        <p:nvSpPr>
          <p:cNvPr id="2060" name="내용 개체 틀 7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85000" lnSpcReduction="20000"/>
          </a:bodyPr>
          <a:lstStyle/>
          <a:p>
            <a:r>
              <a:rPr lang="en-US" altLang="ko-KR" sz="3800" dirty="0" smtClean="0"/>
              <a:t>Set the origin to be the first conviction time after the previous suspension</a:t>
            </a:r>
          </a:p>
          <a:p>
            <a:pPr lvl="1"/>
            <a:r>
              <a:rPr lang="en-US" altLang="ko-KR" sz="3800" dirty="0" err="1" smtClean="0"/>
              <a:t>eg</a:t>
            </a:r>
            <a:r>
              <a:rPr lang="en-US" altLang="ko-KR" sz="3800" dirty="0" smtClean="0"/>
              <a:t>:  For the second suspension of case IV, </a:t>
            </a:r>
          </a:p>
          <a:p>
            <a:endParaRPr lang="en-US" altLang="ko-KR" sz="3800" dirty="0" smtClean="0"/>
          </a:p>
          <a:p>
            <a:pPr>
              <a:buNone/>
            </a:pPr>
            <a:endParaRPr lang="en-US" altLang="ko-KR" sz="3800" dirty="0" smtClean="0"/>
          </a:p>
          <a:p>
            <a:r>
              <a:rPr lang="en-US" altLang="ko-KR" sz="3800" dirty="0" smtClean="0"/>
              <a:t>Hence, estimate the distribution of the terminating time using </a:t>
            </a:r>
            <a:r>
              <a:rPr lang="en-US" altLang="ko-KR" dirty="0" smtClean="0"/>
              <a:t> </a:t>
            </a:r>
          </a:p>
          <a:p>
            <a:pPr>
              <a:buNone/>
            </a:pPr>
            <a:r>
              <a:rPr lang="en-US" altLang="ko-KR" dirty="0" smtClean="0"/>
              <a:t> </a:t>
            </a:r>
          </a:p>
          <a:p>
            <a:pPr>
              <a:buNone/>
            </a:pPr>
            <a:r>
              <a:rPr lang="en-US" altLang="ko-KR" dirty="0" smtClean="0"/>
              <a:t> 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ko-KR" altLang="en-US" dirty="0" smtClean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3432185" y="3344540"/>
          <a:ext cx="2640013" cy="444500"/>
        </p:xfrm>
        <a:graphic>
          <a:graphicData uri="http://schemas.openxmlformats.org/presentationml/2006/ole">
            <p:oleObj spid="_x0000_s2050" name="Equation" r:id="rId3" imgW="1206360" imgH="203040" progId="Equation.DSMT4">
              <p:embed/>
            </p:oleObj>
          </a:graphicData>
        </a:graphic>
      </p:graphicFrame>
      <p:grpSp>
        <p:nvGrpSpPr>
          <p:cNvPr id="16" name="그룹 15"/>
          <p:cNvGrpSpPr/>
          <p:nvPr/>
        </p:nvGrpSpPr>
        <p:grpSpPr>
          <a:xfrm>
            <a:off x="2000232" y="5445224"/>
            <a:ext cx="4786346" cy="516907"/>
            <a:chOff x="2000232" y="5445224"/>
            <a:chExt cx="4786346" cy="516907"/>
          </a:xfrm>
        </p:grpSpPr>
        <p:graphicFrame>
          <p:nvGraphicFramePr>
            <p:cNvPr id="2051" name="Object 11"/>
            <p:cNvGraphicFramePr>
              <a:graphicFrameLocks noChangeAspect="1"/>
            </p:cNvGraphicFramePr>
            <p:nvPr/>
          </p:nvGraphicFramePr>
          <p:xfrm>
            <a:off x="6008703" y="5445224"/>
            <a:ext cx="777875" cy="444500"/>
          </p:xfrm>
          <a:graphic>
            <a:graphicData uri="http://schemas.openxmlformats.org/presentationml/2006/ole">
              <p:oleObj spid="_x0000_s2051" name="Equation" r:id="rId4" imgW="355320" imgH="203040" progId="Equation.DSMT4">
                <p:embed/>
              </p:oleObj>
            </a:graphicData>
          </a:graphic>
        </p:graphicFrame>
        <p:graphicFrame>
          <p:nvGraphicFramePr>
            <p:cNvPr id="2" name="Object 11"/>
            <p:cNvGraphicFramePr>
              <a:graphicFrameLocks noChangeAspect="1"/>
            </p:cNvGraphicFramePr>
            <p:nvPr/>
          </p:nvGraphicFramePr>
          <p:xfrm>
            <a:off x="5551496" y="5517232"/>
            <a:ext cx="306388" cy="306387"/>
          </p:xfrm>
          <a:graphic>
            <a:graphicData uri="http://schemas.openxmlformats.org/presentationml/2006/ole">
              <p:oleObj spid="_x0000_s2056" name="Equation" r:id="rId5" imgW="139680" imgH="139680" progId="Equation.DSMT4">
                <p:embed/>
              </p:oleObj>
            </a:graphicData>
          </a:graphic>
        </p:graphicFrame>
        <p:grpSp>
          <p:nvGrpSpPr>
            <p:cNvPr id="15" name="그룹 14"/>
            <p:cNvGrpSpPr/>
            <p:nvPr/>
          </p:nvGrpSpPr>
          <p:grpSpPr>
            <a:xfrm>
              <a:off x="2000232" y="5472512"/>
              <a:ext cx="3406789" cy="489619"/>
              <a:chOff x="2643174" y="5500688"/>
              <a:chExt cx="3406789" cy="489619"/>
            </a:xfrm>
          </p:grpSpPr>
          <p:graphicFrame>
            <p:nvGraphicFramePr>
              <p:cNvPr id="2052" name="Object 13"/>
              <p:cNvGraphicFramePr>
                <a:graphicFrameLocks noChangeAspect="1"/>
              </p:cNvGraphicFramePr>
              <p:nvPr/>
            </p:nvGraphicFramePr>
            <p:xfrm>
              <a:off x="2643174" y="5546202"/>
              <a:ext cx="833373" cy="444105"/>
            </p:xfrm>
            <a:graphic>
              <a:graphicData uri="http://schemas.openxmlformats.org/presentationml/2006/ole">
                <p:oleObj spid="_x0000_s2052" name="Equation" r:id="rId6" imgW="380880" imgH="203040" progId="Equation.DSMT4">
                  <p:embed/>
                </p:oleObj>
              </a:graphicData>
            </a:graphic>
          </p:graphicFrame>
          <p:graphicFrame>
            <p:nvGraphicFramePr>
              <p:cNvPr id="2053" name="Object 4"/>
              <p:cNvGraphicFramePr>
                <a:graphicFrameLocks noChangeAspect="1"/>
              </p:cNvGraphicFramePr>
              <p:nvPr/>
            </p:nvGraphicFramePr>
            <p:xfrm>
              <a:off x="3520993" y="5546202"/>
              <a:ext cx="946077" cy="444105"/>
            </p:xfrm>
            <a:graphic>
              <a:graphicData uri="http://schemas.openxmlformats.org/presentationml/2006/ole">
                <p:oleObj spid="_x0000_s2053" name="Equation" r:id="rId7" imgW="431640" imgH="203040" progId="Equation.DSMT4">
                  <p:embed/>
                </p:oleObj>
              </a:graphicData>
            </a:graphic>
          </p:graphicFrame>
          <p:graphicFrame>
            <p:nvGraphicFramePr>
              <p:cNvPr id="2055" name="Object 16"/>
              <p:cNvGraphicFramePr>
                <a:graphicFrameLocks noChangeAspect="1"/>
              </p:cNvGraphicFramePr>
              <p:nvPr/>
            </p:nvGraphicFramePr>
            <p:xfrm>
              <a:off x="4373563" y="5516563"/>
              <a:ext cx="1001712" cy="444500"/>
            </p:xfrm>
            <a:graphic>
              <a:graphicData uri="http://schemas.openxmlformats.org/presentationml/2006/ole">
                <p:oleObj spid="_x0000_s2055" name="Equation" r:id="rId8" imgW="457200" imgH="203040" progId="Equation.DSMT4">
                  <p:embed/>
                </p:oleObj>
              </a:graphicData>
            </a:graphic>
          </p:graphicFrame>
          <p:graphicFrame>
            <p:nvGraphicFramePr>
              <p:cNvPr id="3" name="Object 11"/>
              <p:cNvGraphicFramePr>
                <a:graphicFrameLocks noChangeAspect="1"/>
              </p:cNvGraphicFramePr>
              <p:nvPr/>
            </p:nvGraphicFramePr>
            <p:xfrm>
              <a:off x="5299075" y="5500688"/>
              <a:ext cx="750888" cy="444500"/>
            </p:xfrm>
            <a:graphic>
              <a:graphicData uri="http://schemas.openxmlformats.org/presentationml/2006/ole">
                <p:oleObj spid="_x0000_s2057" name="Equation" r:id="rId9" imgW="342720" imgH="203040" progId="Equation.DSMT4">
                  <p:embed/>
                </p:oleObj>
              </a:graphicData>
            </a:graphic>
          </p:graphicFrame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제목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ko-KR" dirty="0" smtClean="0"/>
              <a:t>EM-ICM</a:t>
            </a:r>
            <a:endParaRPr lang="ko-KR" altLang="en-US" dirty="0" smtClean="0"/>
          </a:p>
        </p:txBody>
      </p:sp>
      <p:sp>
        <p:nvSpPr>
          <p:cNvPr id="29699" name="날짜 개체 틀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altLang="ko-KR" dirty="0" smtClean="0">
                <a:latin typeface="굴림" charset="-127"/>
                <a:ea typeface="굴림" charset="-127"/>
              </a:rPr>
              <a:t>2011-12-17</a:t>
            </a:r>
            <a:endParaRPr lang="ko-KR" altLang="en-US" dirty="0" smtClean="0">
              <a:latin typeface="굴림" charset="-127"/>
              <a:ea typeface="굴림" charset="-127"/>
            </a:endParaRPr>
          </a:p>
        </p:txBody>
      </p:sp>
      <p:sp>
        <p:nvSpPr>
          <p:cNvPr id="29700" name="바닥글 개체 틀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ko-KR" dirty="0" smtClean="0"/>
              <a:t>Joint</a:t>
            </a:r>
            <a:r>
              <a:rPr lang="ko-KR" altLang="en-US" dirty="0" smtClean="0"/>
              <a:t> </a:t>
            </a:r>
            <a:r>
              <a:rPr lang="en-US" altLang="ko-KR" dirty="0" smtClean="0"/>
              <a:t>2011 Taipei Symposium</a:t>
            </a:r>
            <a:endParaRPr lang="ko-KR" altLang="en-US" dirty="0" smtClean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64BF1058-F725-45B1-8B95-67F0904C5BEA}" type="slidenum">
              <a:rPr lang="ko-KR" altLang="en-US" smtClean="0"/>
              <a:pPr>
                <a:defRPr/>
              </a:pPr>
              <a:t>15</a:t>
            </a:fld>
            <a:endParaRPr lang="ko-KR" altLang="en-US"/>
          </a:p>
        </p:txBody>
      </p:sp>
      <p:sp>
        <p:nvSpPr>
          <p:cNvPr id="29702" name="내용 개체 틀 7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Autofit/>
          </a:bodyPr>
          <a:lstStyle/>
          <a:p>
            <a:endParaRPr lang="en-US" altLang="ko-KR" sz="4800" dirty="0" smtClean="0"/>
          </a:p>
          <a:p>
            <a:r>
              <a:rPr lang="en-US" altLang="ko-KR" sz="4800" dirty="0" smtClean="0"/>
              <a:t>Hybrid algorithm(</a:t>
            </a:r>
            <a:r>
              <a:rPr lang="en-US" altLang="ko-KR" sz="4800" dirty="0" err="1" smtClean="0"/>
              <a:t>Wellner</a:t>
            </a:r>
            <a:r>
              <a:rPr lang="en-US" altLang="ko-KR" sz="4800" dirty="0" smtClean="0"/>
              <a:t> &amp; Zhan, 1997, JASA)</a:t>
            </a:r>
          </a:p>
          <a:p>
            <a:endParaRPr lang="en-US" altLang="ko-KR" sz="4800" dirty="0" smtClean="0"/>
          </a:p>
          <a:p>
            <a:r>
              <a:rPr lang="en-US" altLang="ko-KR" sz="4800" dirty="0" smtClean="0"/>
              <a:t>Use R package </a:t>
            </a:r>
            <a:r>
              <a:rPr lang="en-US" altLang="ko-KR" sz="4800" b="1" dirty="0" smtClean="0"/>
              <a:t>interval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dirty="0" smtClean="0"/>
              <a:t>Notation &amp; assumption</a:t>
            </a:r>
            <a:endParaRPr lang="ko-KR" altLang="en-US" dirty="0" smtClean="0"/>
          </a:p>
        </p:txBody>
      </p:sp>
      <p:sp>
        <p:nvSpPr>
          <p:cNvPr id="46" name="내용 개체 틀 4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           the number of occurrences of the event up to time                 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           function indicating if subject    is under observation at time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                         cumulative mean </a:t>
            </a:r>
            <a:r>
              <a:rPr lang="en-US" altLang="ko-KR" smtClean="0"/>
              <a:t>(frequency) function </a:t>
            </a:r>
            <a:r>
              <a:rPr lang="en-US" altLang="ko-KR" dirty="0" smtClean="0"/>
              <a:t>(CMF)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              independent</a:t>
            </a:r>
          </a:p>
        </p:txBody>
      </p:sp>
      <p:sp>
        <p:nvSpPr>
          <p:cNvPr id="4102" name="날짜 개체 틀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altLang="ko-KR" dirty="0" smtClean="0">
                <a:latin typeface="굴림" charset="-127"/>
                <a:ea typeface="굴림" charset="-127"/>
              </a:rPr>
              <a:t>2011-12-17</a:t>
            </a:r>
            <a:endParaRPr lang="ko-KR" altLang="en-US" dirty="0" smtClean="0">
              <a:latin typeface="굴림" charset="-127"/>
              <a:ea typeface="굴림" charset="-127"/>
            </a:endParaRPr>
          </a:p>
        </p:txBody>
      </p:sp>
      <p:sp>
        <p:nvSpPr>
          <p:cNvPr id="4103" name="바닥글 개체 틀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ko-KR" dirty="0" smtClean="0"/>
              <a:t>Joint</a:t>
            </a:r>
            <a:r>
              <a:rPr lang="ko-KR" altLang="en-US" dirty="0" smtClean="0"/>
              <a:t> </a:t>
            </a:r>
            <a:r>
              <a:rPr lang="en-US" altLang="ko-KR" dirty="0" smtClean="0"/>
              <a:t>2011 Taipei Symposium</a:t>
            </a:r>
            <a:endParaRPr lang="ko-KR" altLang="en-US" dirty="0" smtClean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273C594-D0D4-43CC-85F4-92E38C907029}" type="slidenum">
              <a:rPr lang="ko-KR" altLang="en-US" smtClean="0"/>
              <a:pPr>
                <a:defRPr/>
              </a:pPr>
              <a:t>16</a:t>
            </a:fld>
            <a:endParaRPr lang="ko-KR" altLang="en-US"/>
          </a:p>
        </p:txBody>
      </p:sp>
      <p:graphicFrame>
        <p:nvGraphicFramePr>
          <p:cNvPr id="7" name="개체 6"/>
          <p:cNvGraphicFramePr>
            <a:graphicFrameLocks noChangeAspect="1"/>
          </p:cNvGraphicFramePr>
          <p:nvPr/>
        </p:nvGraphicFramePr>
        <p:xfrm>
          <a:off x="1006477" y="1606858"/>
          <a:ext cx="1117249" cy="525998"/>
        </p:xfrm>
        <a:graphic>
          <a:graphicData uri="http://schemas.openxmlformats.org/presentationml/2006/ole">
            <p:oleObj spid="_x0000_s34817" name="Equation" r:id="rId3" imgW="355320" imgH="190440" progId="Equation.DSMT4">
              <p:embed/>
            </p:oleObj>
          </a:graphicData>
        </a:graphic>
      </p:graphicFrame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2818727" y="1916832"/>
          <a:ext cx="494584" cy="581246"/>
        </p:xfrm>
        <a:graphic>
          <a:graphicData uri="http://schemas.openxmlformats.org/presentationml/2006/ole">
            <p:oleObj spid="_x0000_s34818" name="Equation" r:id="rId4" imgW="114120" imgH="152280" progId="Equation.DSMT4">
              <p:embed/>
            </p:oleObj>
          </a:graphicData>
        </a:graphic>
      </p:graphicFrame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3363252" y="1916832"/>
          <a:ext cx="1928828" cy="522966"/>
        </p:xfrm>
        <a:graphic>
          <a:graphicData uri="http://schemas.openxmlformats.org/presentationml/2006/ole">
            <p:oleObj spid="_x0000_s34820" name="Equation" r:id="rId5" imgW="533160" imgH="164880" progId="Equation.DSMT4">
              <p:embed/>
            </p:oleObj>
          </a:graphicData>
        </a:graphic>
      </p:graphicFrame>
      <p:graphicFrame>
        <p:nvGraphicFramePr>
          <p:cNvPr id="34821" name="Object 5"/>
          <p:cNvGraphicFramePr>
            <a:graphicFrameLocks noChangeAspect="1"/>
          </p:cNvGraphicFramePr>
          <p:nvPr/>
        </p:nvGraphicFramePr>
        <p:xfrm>
          <a:off x="1043608" y="2852936"/>
          <a:ext cx="1008112" cy="532101"/>
        </p:xfrm>
        <a:graphic>
          <a:graphicData uri="http://schemas.openxmlformats.org/presentationml/2006/ole">
            <p:oleObj spid="_x0000_s34821" name="Equation" r:id="rId6" imgW="317160" imgH="190440" progId="Equation.DSMT4">
              <p:embed/>
            </p:oleObj>
          </a:graphicData>
        </a:graphic>
      </p:graphicFrame>
      <p:graphicFrame>
        <p:nvGraphicFramePr>
          <p:cNvPr id="34826" name="Object 10"/>
          <p:cNvGraphicFramePr>
            <a:graphicFrameLocks noChangeAspect="1"/>
          </p:cNvGraphicFramePr>
          <p:nvPr/>
        </p:nvGraphicFramePr>
        <p:xfrm>
          <a:off x="1000101" y="5449784"/>
          <a:ext cx="1555676" cy="554178"/>
        </p:xfrm>
        <a:graphic>
          <a:graphicData uri="http://schemas.openxmlformats.org/presentationml/2006/ole">
            <p:oleObj spid="_x0000_s34826" name="Equation" r:id="rId7" imgW="469800" imgH="190440" progId="Equation.DSMT4">
              <p:embed/>
            </p:oleObj>
          </a:graphicData>
        </a:graphic>
      </p:graphicFrame>
      <p:graphicFrame>
        <p:nvGraphicFramePr>
          <p:cNvPr id="34827" name="Object 11"/>
          <p:cNvGraphicFramePr>
            <a:graphicFrameLocks noChangeAspect="1"/>
          </p:cNvGraphicFramePr>
          <p:nvPr/>
        </p:nvGraphicFramePr>
        <p:xfrm>
          <a:off x="4143372" y="3212976"/>
          <a:ext cx="384175" cy="531812"/>
        </p:xfrm>
        <a:graphic>
          <a:graphicData uri="http://schemas.openxmlformats.org/presentationml/2006/ole">
            <p:oleObj spid="_x0000_s34827" name="Equation" r:id="rId8" imgW="88560" imgH="139680" progId="Equation.DSMT4">
              <p:embed/>
            </p:oleObj>
          </a:graphicData>
        </a:graphic>
      </p:graphicFrame>
      <p:graphicFrame>
        <p:nvGraphicFramePr>
          <p:cNvPr id="34828" name="Object 12"/>
          <p:cNvGraphicFramePr>
            <a:graphicFrameLocks noChangeAspect="1"/>
          </p:cNvGraphicFramePr>
          <p:nvPr/>
        </p:nvGraphicFramePr>
        <p:xfrm>
          <a:off x="6902450" y="2780928"/>
          <a:ext cx="384175" cy="579437"/>
        </p:xfrm>
        <a:graphic>
          <a:graphicData uri="http://schemas.openxmlformats.org/presentationml/2006/ole">
            <p:oleObj spid="_x0000_s34828" name="Equation" r:id="rId9" imgW="88560" imgH="152280" progId="Equation.DSMT4">
              <p:embed/>
            </p:oleObj>
          </a:graphicData>
        </a:graphic>
      </p:graphicFrame>
      <p:graphicFrame>
        <p:nvGraphicFramePr>
          <p:cNvPr id="34829" name="Object 1"/>
          <p:cNvGraphicFramePr>
            <a:graphicFrameLocks noChangeAspect="1"/>
          </p:cNvGraphicFramePr>
          <p:nvPr/>
        </p:nvGraphicFramePr>
        <p:xfrm>
          <a:off x="1023939" y="4121894"/>
          <a:ext cx="2827982" cy="573750"/>
        </p:xfrm>
        <a:graphic>
          <a:graphicData uri="http://schemas.openxmlformats.org/presentationml/2006/ole">
            <p:oleObj spid="_x0000_s34829" name="Equation" r:id="rId10" imgW="939600" imgH="1904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dirty="0" smtClean="0"/>
              <a:t>Data</a:t>
            </a:r>
            <a:endParaRPr lang="ko-KR" altLang="en-US" dirty="0" smtClean="0"/>
          </a:p>
        </p:txBody>
      </p:sp>
      <p:sp>
        <p:nvSpPr>
          <p:cNvPr id="46" name="내용 개체 틀 4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sz="3600" dirty="0" smtClean="0"/>
              <a:t> </a:t>
            </a:r>
          </a:p>
          <a:p>
            <a:endParaRPr lang="en-US" altLang="ko-KR" sz="3500" dirty="0" smtClean="0"/>
          </a:p>
          <a:p>
            <a:r>
              <a:rPr lang="en-US" altLang="ko-KR" sz="3500" dirty="0" smtClean="0"/>
              <a:t>      : the    </a:t>
            </a:r>
            <a:r>
              <a:rPr lang="en-US" altLang="ko-KR" sz="3500" dirty="0" err="1" smtClean="0"/>
              <a:t>th</a:t>
            </a:r>
            <a:r>
              <a:rPr lang="en-US" altLang="ko-KR" sz="3500" dirty="0" smtClean="0"/>
              <a:t> recurrent event time of subject</a:t>
            </a:r>
          </a:p>
          <a:p>
            <a:r>
              <a:rPr lang="en-US" altLang="ko-KR" sz="3500" dirty="0" smtClean="0"/>
              <a:t>      :  0-1 indicator whether or not subject    has experienced observation gaps</a:t>
            </a:r>
          </a:p>
          <a:p>
            <a:r>
              <a:rPr lang="en-US" altLang="ko-KR" sz="3500" dirty="0" smtClean="0"/>
              <a:t>      : starting time of the    </a:t>
            </a:r>
            <a:r>
              <a:rPr lang="en-US" altLang="ko-KR" sz="3500" dirty="0" err="1" smtClean="0"/>
              <a:t>th</a:t>
            </a:r>
            <a:r>
              <a:rPr lang="en-US" altLang="ko-KR" sz="3500" dirty="0" smtClean="0"/>
              <a:t> observation gap of subject  </a:t>
            </a:r>
          </a:p>
          <a:p>
            <a:pPr lvl="1">
              <a:buNone/>
            </a:pPr>
            <a:endParaRPr lang="en-US" altLang="ko-KR" dirty="0" smtClean="0"/>
          </a:p>
        </p:txBody>
      </p:sp>
      <p:sp>
        <p:nvSpPr>
          <p:cNvPr id="4102" name="날짜 개체 틀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altLang="ko-KR" dirty="0" smtClean="0">
                <a:latin typeface="굴림" charset="-127"/>
                <a:ea typeface="굴림" charset="-127"/>
              </a:rPr>
              <a:t>2011-12-17</a:t>
            </a:r>
            <a:endParaRPr lang="ko-KR" altLang="en-US" dirty="0" smtClean="0">
              <a:latin typeface="굴림" charset="-127"/>
              <a:ea typeface="굴림" charset="-127"/>
            </a:endParaRPr>
          </a:p>
        </p:txBody>
      </p:sp>
      <p:sp>
        <p:nvSpPr>
          <p:cNvPr id="4103" name="바닥글 개체 틀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ko-KR" dirty="0" smtClean="0"/>
              <a:t>Joint</a:t>
            </a:r>
            <a:r>
              <a:rPr lang="ko-KR" altLang="en-US" dirty="0" smtClean="0"/>
              <a:t> </a:t>
            </a:r>
            <a:r>
              <a:rPr lang="en-US" altLang="ko-KR" dirty="0" smtClean="0"/>
              <a:t>2011 Taipei Symposium</a:t>
            </a:r>
            <a:endParaRPr lang="ko-KR" altLang="en-US" dirty="0" smtClean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273C594-D0D4-43CC-85F4-92E38C907029}" type="slidenum">
              <a:rPr lang="ko-KR" altLang="en-US" smtClean="0"/>
              <a:pPr>
                <a:defRPr/>
              </a:pPr>
              <a:t>17</a:t>
            </a:fld>
            <a:endParaRPr lang="ko-KR" altLang="en-US"/>
          </a:p>
        </p:txBody>
      </p:sp>
      <p:graphicFrame>
        <p:nvGraphicFramePr>
          <p:cNvPr id="15" name="개체 14"/>
          <p:cNvGraphicFramePr>
            <a:graphicFrameLocks noChangeAspect="1"/>
          </p:cNvGraphicFramePr>
          <p:nvPr/>
        </p:nvGraphicFramePr>
        <p:xfrm>
          <a:off x="995549" y="1484784"/>
          <a:ext cx="8148483" cy="785818"/>
        </p:xfrm>
        <a:graphic>
          <a:graphicData uri="http://schemas.openxmlformats.org/presentationml/2006/ole">
            <p:oleObj spid="_x0000_s65545" name="Equation" r:id="rId3" imgW="2628720" imgH="228600" progId="Equation.DSMT4">
              <p:embed/>
            </p:oleObj>
          </a:graphicData>
        </a:graphic>
      </p:graphicFrame>
      <p:graphicFrame>
        <p:nvGraphicFramePr>
          <p:cNvPr id="65546" name="Object 10"/>
          <p:cNvGraphicFramePr>
            <a:graphicFrameLocks noChangeAspect="1"/>
          </p:cNvGraphicFramePr>
          <p:nvPr/>
        </p:nvGraphicFramePr>
        <p:xfrm>
          <a:off x="1000100" y="3484383"/>
          <a:ext cx="475556" cy="808713"/>
        </p:xfrm>
        <a:graphic>
          <a:graphicData uri="http://schemas.openxmlformats.org/presentationml/2006/ole">
            <p:oleObj spid="_x0000_s65546" name="Equation" r:id="rId4" imgW="126720" imgH="215640" progId="Equation.DSMT4">
              <p:embed/>
            </p:oleObj>
          </a:graphicData>
        </a:graphic>
      </p:graphicFrame>
      <p:graphicFrame>
        <p:nvGraphicFramePr>
          <p:cNvPr id="65547" name="Object 11"/>
          <p:cNvGraphicFramePr>
            <a:graphicFrameLocks noChangeAspect="1"/>
          </p:cNvGraphicFramePr>
          <p:nvPr/>
        </p:nvGraphicFramePr>
        <p:xfrm>
          <a:off x="1071538" y="2634605"/>
          <a:ext cx="476126" cy="650379"/>
        </p:xfrm>
        <a:graphic>
          <a:graphicData uri="http://schemas.openxmlformats.org/presentationml/2006/ole">
            <p:oleObj spid="_x0000_s65547" name="Equation" r:id="rId5" imgW="139680" imgH="190440" progId="Equation.DSMT4">
              <p:embed/>
            </p:oleObj>
          </a:graphicData>
        </a:graphic>
      </p:graphicFrame>
      <p:graphicFrame>
        <p:nvGraphicFramePr>
          <p:cNvPr id="65548" name="Object 12"/>
          <p:cNvGraphicFramePr>
            <a:graphicFrameLocks noChangeAspect="1"/>
          </p:cNvGraphicFramePr>
          <p:nvPr/>
        </p:nvGraphicFramePr>
        <p:xfrm>
          <a:off x="1071538" y="5025664"/>
          <a:ext cx="476126" cy="635584"/>
        </p:xfrm>
        <a:graphic>
          <a:graphicData uri="http://schemas.openxmlformats.org/presentationml/2006/ole">
            <p:oleObj spid="_x0000_s65548" name="Equation" r:id="rId6" imgW="152280" imgH="203040" progId="Equation.DSMT4">
              <p:embed/>
            </p:oleObj>
          </a:graphicData>
        </a:graphic>
      </p:graphicFrame>
      <p:graphicFrame>
        <p:nvGraphicFramePr>
          <p:cNvPr id="65551" name="Object 15"/>
          <p:cNvGraphicFramePr>
            <a:graphicFrameLocks noChangeAspect="1"/>
          </p:cNvGraphicFramePr>
          <p:nvPr/>
        </p:nvGraphicFramePr>
        <p:xfrm>
          <a:off x="2857488" y="2585191"/>
          <a:ext cx="446298" cy="642782"/>
        </p:xfrm>
        <a:graphic>
          <a:graphicData uri="http://schemas.openxmlformats.org/presentationml/2006/ole">
            <p:oleObj spid="_x0000_s65551" name="Equation" r:id="rId7" imgW="114120" imgH="164880" progId="Equation.DSMT4">
              <p:embed/>
            </p:oleObj>
          </a:graphicData>
        </a:graphic>
      </p:graphicFrame>
      <p:graphicFrame>
        <p:nvGraphicFramePr>
          <p:cNvPr id="65552" name="Object 16"/>
          <p:cNvGraphicFramePr>
            <a:graphicFrameLocks noChangeAspect="1"/>
          </p:cNvGraphicFramePr>
          <p:nvPr/>
        </p:nvGraphicFramePr>
        <p:xfrm>
          <a:off x="5857884" y="4929198"/>
          <a:ext cx="500066" cy="773689"/>
        </p:xfrm>
        <a:graphic>
          <a:graphicData uri="http://schemas.openxmlformats.org/presentationml/2006/ole">
            <p:oleObj spid="_x0000_s65552" name="Equation" r:id="rId8" imgW="114120" imgH="177480" progId="Equation.DSMT4">
              <p:embed/>
            </p:oleObj>
          </a:graphicData>
        </a:graphic>
      </p:graphicFrame>
      <p:graphicFrame>
        <p:nvGraphicFramePr>
          <p:cNvPr id="65554" name="Object 18"/>
          <p:cNvGraphicFramePr>
            <a:graphicFrameLocks noChangeAspect="1"/>
          </p:cNvGraphicFramePr>
          <p:nvPr/>
        </p:nvGraphicFramePr>
        <p:xfrm>
          <a:off x="2454469" y="3071810"/>
          <a:ext cx="331581" cy="571504"/>
        </p:xfrm>
        <a:graphic>
          <a:graphicData uri="http://schemas.openxmlformats.org/presentationml/2006/ole">
            <p:oleObj spid="_x0000_s65554" name="Equation" r:id="rId9" imgW="88560" imgH="152280" progId="Equation.DSMT4">
              <p:embed/>
            </p:oleObj>
          </a:graphicData>
        </a:graphic>
      </p:graphicFrame>
      <p:graphicFrame>
        <p:nvGraphicFramePr>
          <p:cNvPr id="65555" name="Object 19"/>
          <p:cNvGraphicFramePr>
            <a:graphicFrameLocks noChangeAspect="1"/>
          </p:cNvGraphicFramePr>
          <p:nvPr/>
        </p:nvGraphicFramePr>
        <p:xfrm>
          <a:off x="2454262" y="4004711"/>
          <a:ext cx="331788" cy="571500"/>
        </p:xfrm>
        <a:graphic>
          <a:graphicData uri="http://schemas.openxmlformats.org/presentationml/2006/ole">
            <p:oleObj spid="_x0000_s65555" name="Equation" r:id="rId10" imgW="88560" imgH="152280" progId="Equation.DSMT4">
              <p:embed/>
            </p:oleObj>
          </a:graphicData>
        </a:graphic>
      </p:graphicFrame>
      <p:graphicFrame>
        <p:nvGraphicFramePr>
          <p:cNvPr id="65556" name="Object 20"/>
          <p:cNvGraphicFramePr>
            <a:graphicFrameLocks noChangeAspect="1"/>
          </p:cNvGraphicFramePr>
          <p:nvPr/>
        </p:nvGraphicFramePr>
        <p:xfrm>
          <a:off x="6097600" y="5473812"/>
          <a:ext cx="331788" cy="571500"/>
        </p:xfrm>
        <a:graphic>
          <a:graphicData uri="http://schemas.openxmlformats.org/presentationml/2006/ole">
            <p:oleObj spid="_x0000_s65556" name="Equation" r:id="rId11" imgW="88560" imgH="152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ko-KR" dirty="0" smtClean="0"/>
              <a:t>Unobservable terminating times</a:t>
            </a:r>
            <a:endParaRPr lang="ko-KR" altLang="en-US" dirty="0" smtClean="0"/>
          </a:p>
        </p:txBody>
      </p:sp>
      <p:sp>
        <p:nvSpPr>
          <p:cNvPr id="46" name="내용 개체 틀 4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altLang="ko-KR" sz="4000" dirty="0" smtClean="0"/>
              <a:t>BUT, the terminating </a:t>
            </a:r>
            <a:r>
              <a:rPr lang="en-US" altLang="ko-KR" sz="4000" dirty="0" smtClean="0"/>
              <a:t>time </a:t>
            </a:r>
            <a:r>
              <a:rPr lang="en-US" altLang="ko-KR" sz="4000" dirty="0" smtClean="0"/>
              <a:t>of </a:t>
            </a:r>
            <a:r>
              <a:rPr lang="en-US" altLang="ko-KR" sz="4000" dirty="0" smtClean="0"/>
              <a:t>each </a:t>
            </a:r>
            <a:r>
              <a:rPr lang="en-US" altLang="ko-KR" sz="4000" dirty="0" smtClean="0"/>
              <a:t>observation gaps </a:t>
            </a:r>
            <a:r>
              <a:rPr lang="en-US" altLang="ko-KR" sz="4000" dirty="0" smtClean="0"/>
              <a:t>is </a:t>
            </a:r>
            <a:r>
              <a:rPr lang="en-US" altLang="ko-KR" sz="4000" dirty="0" smtClean="0"/>
              <a:t>NOT available, that is, interval-censored</a:t>
            </a:r>
          </a:p>
          <a:p>
            <a:endParaRPr lang="en-US" altLang="ko-KR" sz="4000" dirty="0" smtClean="0"/>
          </a:p>
          <a:p>
            <a:r>
              <a:rPr lang="en-US" altLang="ko-KR" sz="4000" dirty="0" smtClean="0"/>
              <a:t>So, need to estimate the distribution of the terminating time of the observation gap</a:t>
            </a:r>
          </a:p>
        </p:txBody>
      </p:sp>
      <p:sp>
        <p:nvSpPr>
          <p:cNvPr id="4102" name="날짜 개체 틀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altLang="ko-KR" dirty="0" smtClean="0">
                <a:latin typeface="굴림" charset="-127"/>
                <a:ea typeface="굴림" charset="-127"/>
              </a:rPr>
              <a:t>2011-12-17</a:t>
            </a:r>
            <a:endParaRPr lang="ko-KR" altLang="en-US" dirty="0" smtClean="0">
              <a:latin typeface="굴림" charset="-127"/>
              <a:ea typeface="굴림" charset="-127"/>
            </a:endParaRPr>
          </a:p>
        </p:txBody>
      </p:sp>
      <p:sp>
        <p:nvSpPr>
          <p:cNvPr id="4103" name="바닥글 개체 틀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ko-KR" dirty="0" smtClean="0"/>
              <a:t>Joint</a:t>
            </a:r>
            <a:r>
              <a:rPr lang="ko-KR" altLang="en-US" dirty="0" smtClean="0"/>
              <a:t> </a:t>
            </a:r>
            <a:r>
              <a:rPr lang="en-US" altLang="ko-KR" dirty="0" smtClean="0"/>
              <a:t>2011 Taipei Symposium</a:t>
            </a:r>
            <a:endParaRPr lang="ko-KR" altLang="en-US" dirty="0" smtClean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273C594-D0D4-43CC-85F4-92E38C907029}" type="slidenum">
              <a:rPr lang="ko-KR" altLang="en-US" smtClean="0"/>
              <a:pPr>
                <a:defRPr/>
              </a:pPr>
              <a:t>18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dirty="0" smtClean="0"/>
              <a:t>IC data</a:t>
            </a:r>
            <a:endParaRPr lang="ko-KR" altLang="en-US" dirty="0" smtClean="0"/>
          </a:p>
        </p:txBody>
      </p:sp>
      <p:sp>
        <p:nvSpPr>
          <p:cNvPr id="4102" name="날짜 개체 틀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altLang="ko-KR" dirty="0" smtClean="0">
                <a:latin typeface="굴림" charset="-127"/>
                <a:ea typeface="굴림" charset="-127"/>
              </a:rPr>
              <a:t>2011-12-17</a:t>
            </a:r>
            <a:endParaRPr lang="ko-KR" altLang="en-US" dirty="0" smtClean="0">
              <a:latin typeface="굴림" charset="-127"/>
              <a:ea typeface="굴림" charset="-127"/>
            </a:endParaRPr>
          </a:p>
        </p:txBody>
      </p:sp>
      <p:sp>
        <p:nvSpPr>
          <p:cNvPr id="4103" name="바닥글 개체 틀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ko-KR" dirty="0" smtClean="0"/>
              <a:t>Joint</a:t>
            </a:r>
            <a:r>
              <a:rPr lang="ko-KR" altLang="en-US" dirty="0" smtClean="0"/>
              <a:t> </a:t>
            </a:r>
            <a:r>
              <a:rPr lang="en-US" altLang="ko-KR" dirty="0" smtClean="0"/>
              <a:t>2011 Taipei Symposium</a:t>
            </a:r>
            <a:endParaRPr lang="ko-KR" altLang="en-US" dirty="0" smtClean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273C594-D0D4-43CC-85F4-92E38C907029}" type="slidenum">
              <a:rPr lang="ko-KR" altLang="en-US" smtClean="0"/>
              <a:pPr>
                <a:defRPr/>
              </a:pPr>
              <a:t>19</a:t>
            </a:fld>
            <a:endParaRPr lang="ko-KR" altLang="en-US"/>
          </a:p>
        </p:txBody>
      </p:sp>
      <p:sp>
        <p:nvSpPr>
          <p:cNvPr id="16" name="내용 개체 틀 1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 </a:t>
            </a:r>
          </a:p>
          <a:p>
            <a:pPr lvl="1"/>
            <a:r>
              <a:rPr lang="en-US" altLang="ko-KR" sz="3300" dirty="0" smtClean="0"/>
              <a:t>  </a:t>
            </a:r>
          </a:p>
          <a:p>
            <a:endParaRPr lang="en-US" altLang="ko-KR" sz="3600" dirty="0" smtClean="0"/>
          </a:p>
          <a:p>
            <a:r>
              <a:rPr lang="en-US" altLang="ko-KR" sz="3600" dirty="0" smtClean="0"/>
              <a:t>     : minimum</a:t>
            </a:r>
            <a:r>
              <a:rPr lang="ko-KR" altLang="en-US" sz="3600" dirty="0" smtClean="0"/>
              <a:t> </a:t>
            </a:r>
            <a:r>
              <a:rPr lang="en-US" altLang="ko-KR" sz="3600" dirty="0" smtClean="0"/>
              <a:t>of     greater than            </a:t>
            </a:r>
          </a:p>
          <a:p>
            <a:r>
              <a:rPr lang="en-US" altLang="ko-KR" sz="3600" dirty="0" smtClean="0"/>
              <a:t>     : minimum</a:t>
            </a:r>
            <a:r>
              <a:rPr lang="ko-KR" altLang="en-US" sz="3600" dirty="0" smtClean="0"/>
              <a:t> </a:t>
            </a:r>
            <a:r>
              <a:rPr lang="en-US" altLang="ko-KR" sz="3600" dirty="0" smtClean="0"/>
              <a:t>of     greater than        </a:t>
            </a:r>
          </a:p>
          <a:p>
            <a:r>
              <a:rPr lang="en-US" altLang="ko-KR" sz="3600" dirty="0" smtClean="0"/>
              <a:t>      can be right-censored </a:t>
            </a:r>
            <a:endParaRPr lang="en-US" altLang="ko-KR" dirty="0" smtClean="0"/>
          </a:p>
        </p:txBody>
      </p:sp>
      <p:graphicFrame>
        <p:nvGraphicFramePr>
          <p:cNvPr id="17" name="개체 16"/>
          <p:cNvGraphicFramePr>
            <a:graphicFrameLocks noChangeAspect="1"/>
          </p:cNvGraphicFramePr>
          <p:nvPr/>
        </p:nvGraphicFramePr>
        <p:xfrm>
          <a:off x="1152525" y="1571625"/>
          <a:ext cx="6205538" cy="657225"/>
        </p:xfrm>
        <a:graphic>
          <a:graphicData uri="http://schemas.openxmlformats.org/presentationml/2006/ole">
            <p:oleObj spid="_x0000_s66570" name="Equation" r:id="rId3" imgW="1917360" imgH="203040" progId="Equation.DSMT4">
              <p:embed/>
            </p:oleObj>
          </a:graphicData>
        </a:graphic>
      </p:graphicFrame>
      <p:graphicFrame>
        <p:nvGraphicFramePr>
          <p:cNvPr id="66571" name="Object 11"/>
          <p:cNvGraphicFramePr>
            <a:graphicFrameLocks noChangeAspect="1"/>
          </p:cNvGraphicFramePr>
          <p:nvPr/>
        </p:nvGraphicFramePr>
        <p:xfrm>
          <a:off x="1071538" y="3416491"/>
          <a:ext cx="571504" cy="702828"/>
        </p:xfrm>
        <a:graphic>
          <a:graphicData uri="http://schemas.openxmlformats.org/presentationml/2006/ole">
            <p:oleObj spid="_x0000_s66571" name="Equation" r:id="rId4" imgW="164880" imgH="203040" progId="Equation.DSMT4">
              <p:embed/>
            </p:oleObj>
          </a:graphicData>
        </a:graphic>
      </p:graphicFrame>
      <p:graphicFrame>
        <p:nvGraphicFramePr>
          <p:cNvPr id="66572" name="Object 12"/>
          <p:cNvGraphicFramePr>
            <a:graphicFrameLocks noChangeAspect="1"/>
          </p:cNvGraphicFramePr>
          <p:nvPr/>
        </p:nvGraphicFramePr>
        <p:xfrm>
          <a:off x="1085827" y="4077921"/>
          <a:ext cx="503079" cy="673101"/>
        </p:xfrm>
        <a:graphic>
          <a:graphicData uri="http://schemas.openxmlformats.org/presentationml/2006/ole">
            <p:oleObj spid="_x0000_s66572" name="Equation" r:id="rId5" imgW="152280" imgH="203040" progId="Equation.DSMT4">
              <p:embed/>
            </p:oleObj>
          </a:graphicData>
        </a:graphic>
      </p:graphicFrame>
      <p:graphicFrame>
        <p:nvGraphicFramePr>
          <p:cNvPr id="66573" name="Object 13"/>
          <p:cNvGraphicFramePr>
            <a:graphicFrameLocks noChangeAspect="1"/>
          </p:cNvGraphicFramePr>
          <p:nvPr/>
        </p:nvGraphicFramePr>
        <p:xfrm>
          <a:off x="8107761" y="3398841"/>
          <a:ext cx="885047" cy="673101"/>
        </p:xfrm>
        <a:graphic>
          <a:graphicData uri="http://schemas.openxmlformats.org/presentationml/2006/ole">
            <p:oleObj spid="_x0000_s66573" name="Equation" r:id="rId6" imgW="266400" imgH="203040" progId="Equation.DSMT4">
              <p:embed/>
            </p:oleObj>
          </a:graphicData>
        </a:graphic>
      </p:graphicFrame>
      <p:graphicFrame>
        <p:nvGraphicFramePr>
          <p:cNvPr id="66574" name="Object 14"/>
          <p:cNvGraphicFramePr>
            <a:graphicFrameLocks noChangeAspect="1"/>
          </p:cNvGraphicFramePr>
          <p:nvPr/>
        </p:nvGraphicFramePr>
        <p:xfrm>
          <a:off x="8001024" y="4004707"/>
          <a:ext cx="561625" cy="744539"/>
        </p:xfrm>
        <a:graphic>
          <a:graphicData uri="http://schemas.openxmlformats.org/presentationml/2006/ole">
            <p:oleObj spid="_x0000_s66574" name="Equation" r:id="rId7" imgW="152280" imgH="203040" progId="Equation.DSMT4">
              <p:embed/>
            </p:oleObj>
          </a:graphicData>
        </a:graphic>
      </p:graphicFrame>
      <p:graphicFrame>
        <p:nvGraphicFramePr>
          <p:cNvPr id="66576" name="Object 16"/>
          <p:cNvGraphicFramePr>
            <a:graphicFrameLocks noChangeAspect="1"/>
          </p:cNvGraphicFramePr>
          <p:nvPr/>
        </p:nvGraphicFramePr>
        <p:xfrm>
          <a:off x="1066497" y="4679584"/>
          <a:ext cx="625390" cy="714380"/>
        </p:xfrm>
        <a:graphic>
          <a:graphicData uri="http://schemas.openxmlformats.org/presentationml/2006/ole">
            <p:oleObj spid="_x0000_s66576" name="Equation" r:id="rId8" imgW="177480" imgH="203040" progId="Equation.DSMT4">
              <p:embed/>
            </p:oleObj>
          </a:graphicData>
        </a:graphic>
      </p:graphicFrame>
      <p:graphicFrame>
        <p:nvGraphicFramePr>
          <p:cNvPr id="66585" name="Object 25"/>
          <p:cNvGraphicFramePr>
            <a:graphicFrameLocks noChangeAspect="1"/>
          </p:cNvGraphicFramePr>
          <p:nvPr/>
        </p:nvGraphicFramePr>
        <p:xfrm>
          <a:off x="4857752" y="3346733"/>
          <a:ext cx="525744" cy="715965"/>
        </p:xfrm>
        <a:graphic>
          <a:graphicData uri="http://schemas.openxmlformats.org/presentationml/2006/ole">
            <p:oleObj spid="_x0000_s66585" name="Equation" r:id="rId9" imgW="139680" imgH="190440" progId="Equation.DSMT4">
              <p:embed/>
            </p:oleObj>
          </a:graphicData>
        </a:graphic>
      </p:graphicFrame>
      <p:graphicFrame>
        <p:nvGraphicFramePr>
          <p:cNvPr id="66586" name="Object 26"/>
          <p:cNvGraphicFramePr>
            <a:graphicFrameLocks noChangeAspect="1"/>
          </p:cNvGraphicFramePr>
          <p:nvPr/>
        </p:nvGraphicFramePr>
        <p:xfrm>
          <a:off x="1714481" y="2143117"/>
          <a:ext cx="5857916" cy="883580"/>
        </p:xfrm>
        <a:graphic>
          <a:graphicData uri="http://schemas.openxmlformats.org/presentationml/2006/ole">
            <p:oleObj spid="_x0000_s66586" name="Equation" r:id="rId10" imgW="1346040" imgH="203040" progId="Equation.DSMT4">
              <p:embed/>
            </p:oleObj>
          </a:graphicData>
        </a:graphic>
      </p:graphicFrame>
      <p:graphicFrame>
        <p:nvGraphicFramePr>
          <p:cNvPr id="66587" name="Object 27"/>
          <p:cNvGraphicFramePr>
            <a:graphicFrameLocks noChangeAspect="1"/>
          </p:cNvGraphicFramePr>
          <p:nvPr/>
        </p:nvGraphicFramePr>
        <p:xfrm>
          <a:off x="4799761" y="3998922"/>
          <a:ext cx="525463" cy="715962"/>
        </p:xfrm>
        <a:graphic>
          <a:graphicData uri="http://schemas.openxmlformats.org/presentationml/2006/ole">
            <p:oleObj spid="_x0000_s66587" name="Equation" r:id="rId11" imgW="139680" imgH="1904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제목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ko-KR" dirty="0" smtClean="0"/>
              <a:t>Recurrent event data</a:t>
            </a:r>
            <a:endParaRPr lang="ko-KR" altLang="en-US" dirty="0" smtClean="0"/>
          </a:p>
        </p:txBody>
      </p:sp>
      <p:sp>
        <p:nvSpPr>
          <p:cNvPr id="13318" name="내용 개체 틀 5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altLang="ko-KR" dirty="0" smtClean="0"/>
              <a:t>Recurrent events arise frequently in clinical trials in which patients are followed longitudinally and response of interest is transient</a:t>
            </a:r>
          </a:p>
          <a:p>
            <a:pPr eaLnBrk="1" hangingPunct="1">
              <a:buNone/>
              <a:defRPr/>
            </a:pPr>
            <a:endParaRPr lang="en-US" altLang="ko-KR" dirty="0" smtClean="0"/>
          </a:p>
          <a:p>
            <a:pPr eaLnBrk="1" hangingPunct="1">
              <a:defRPr/>
            </a:pPr>
            <a:r>
              <a:rPr lang="en-US" altLang="ko-KR" dirty="0" smtClean="0"/>
              <a:t>Examples</a:t>
            </a:r>
          </a:p>
          <a:p>
            <a:pPr lvl="1" eaLnBrk="1" hangingPunct="1">
              <a:defRPr/>
            </a:pPr>
            <a:r>
              <a:rPr lang="en-US" altLang="ko-KR" dirty="0" smtClean="0"/>
              <a:t>Transient ischemic attacks in patients with </a:t>
            </a:r>
            <a:r>
              <a:rPr lang="en-US" altLang="ko-KR" dirty="0" err="1" smtClean="0"/>
              <a:t>cerebrovascular</a:t>
            </a:r>
            <a:r>
              <a:rPr lang="en-US" altLang="ko-KR" dirty="0" smtClean="0"/>
              <a:t> disease</a:t>
            </a:r>
          </a:p>
          <a:p>
            <a:pPr lvl="1" eaLnBrk="1" hangingPunct="1">
              <a:defRPr/>
            </a:pPr>
            <a:r>
              <a:rPr lang="en-US" altLang="ko-KR" dirty="0" smtClean="0"/>
              <a:t>Seizures in epileptic patients</a:t>
            </a:r>
          </a:p>
          <a:p>
            <a:pPr lvl="1" eaLnBrk="1" hangingPunct="1">
              <a:defRPr/>
            </a:pPr>
            <a:r>
              <a:rPr lang="en-US" altLang="ko-KR" dirty="0" smtClean="0"/>
              <a:t>Tumor recurrences in cancer patients</a:t>
            </a:r>
          </a:p>
        </p:txBody>
      </p:sp>
      <p:sp>
        <p:nvSpPr>
          <p:cNvPr id="21508" name="날짜 개체 틀 2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altLang="ko-KR" dirty="0" smtClean="0">
                <a:latin typeface="굴림" charset="-127"/>
                <a:ea typeface="굴림" charset="-127"/>
              </a:rPr>
              <a:t>2011-12-17</a:t>
            </a:r>
            <a:endParaRPr lang="ko-KR" altLang="en-US" dirty="0" smtClean="0">
              <a:latin typeface="굴림" charset="-127"/>
              <a:ea typeface="굴림" charset="-127"/>
            </a:endParaRPr>
          </a:p>
        </p:txBody>
      </p:sp>
      <p:sp>
        <p:nvSpPr>
          <p:cNvPr id="21509" name="바닥글 개체 틀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ko-KR" dirty="0" smtClean="0"/>
              <a:t>Joint</a:t>
            </a:r>
            <a:r>
              <a:rPr lang="ko-KR" altLang="en-US" dirty="0" smtClean="0"/>
              <a:t> </a:t>
            </a:r>
            <a:r>
              <a:rPr lang="en-US" altLang="ko-KR" dirty="0" smtClean="0"/>
              <a:t>2011 Taipei Symposium</a:t>
            </a:r>
            <a:endParaRPr lang="ko-KR" altLang="en-US" dirty="0" smtClean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B533C39-53CB-4B66-BBFD-E87BC25646D1}" type="slidenum">
              <a:rPr lang="ko-KR" altLang="en-US"/>
              <a:pPr>
                <a:defRPr/>
              </a:pPr>
              <a:t>2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dirty="0" smtClean="0"/>
              <a:t>Terminating time distribution</a:t>
            </a:r>
            <a:endParaRPr lang="ko-KR" altLang="en-US" dirty="0" smtClean="0"/>
          </a:p>
        </p:txBody>
      </p:sp>
      <p:sp>
        <p:nvSpPr>
          <p:cNvPr id="4102" name="날짜 개체 틀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altLang="ko-KR" dirty="0" smtClean="0">
                <a:latin typeface="굴림" charset="-127"/>
                <a:ea typeface="굴림" charset="-127"/>
              </a:rPr>
              <a:t>2011-12-17</a:t>
            </a:r>
            <a:endParaRPr lang="ko-KR" altLang="en-US" dirty="0" smtClean="0">
              <a:latin typeface="굴림" charset="-127"/>
              <a:ea typeface="굴림" charset="-127"/>
            </a:endParaRPr>
          </a:p>
        </p:txBody>
      </p:sp>
      <p:sp>
        <p:nvSpPr>
          <p:cNvPr id="4103" name="바닥글 개체 틀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ko-KR" dirty="0" smtClean="0"/>
              <a:t>Joint</a:t>
            </a:r>
            <a:r>
              <a:rPr lang="ko-KR" altLang="en-US" dirty="0" smtClean="0"/>
              <a:t> </a:t>
            </a:r>
            <a:r>
              <a:rPr lang="en-US" altLang="ko-KR" dirty="0" smtClean="0"/>
              <a:t>2011 Taipei Symposium</a:t>
            </a:r>
            <a:endParaRPr lang="ko-KR" altLang="en-US" dirty="0" smtClean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273C594-D0D4-43CC-85F4-92E38C907029}" type="slidenum">
              <a:rPr lang="ko-KR" altLang="en-US" smtClean="0"/>
              <a:pPr>
                <a:defRPr/>
              </a:pPr>
              <a:t>20</a:t>
            </a:fld>
            <a:endParaRPr lang="ko-KR" altLang="en-US"/>
          </a:p>
        </p:txBody>
      </p:sp>
      <p:sp>
        <p:nvSpPr>
          <p:cNvPr id="16" name="내용 개체 틀 1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sz="4800" dirty="0" smtClean="0"/>
              <a:t>     : the terminating time for the   </a:t>
            </a:r>
            <a:r>
              <a:rPr lang="en-US" altLang="ko-KR" sz="4800" dirty="0" err="1" smtClean="0"/>
              <a:t>th</a:t>
            </a:r>
            <a:r>
              <a:rPr lang="en-US" altLang="ko-KR" sz="4800" dirty="0" smtClean="0"/>
              <a:t> observation gap of subject  </a:t>
            </a:r>
          </a:p>
          <a:p>
            <a:endParaRPr lang="en-US" altLang="ko-KR" sz="4800" dirty="0" smtClean="0"/>
          </a:p>
          <a:p>
            <a:r>
              <a:rPr lang="en-US" altLang="ko-KR" sz="4800" dirty="0" smtClean="0"/>
              <a:t>                : the mid-point of the    </a:t>
            </a:r>
            <a:r>
              <a:rPr lang="en-US" altLang="ko-KR" sz="4800" dirty="0" err="1" smtClean="0"/>
              <a:t>th</a:t>
            </a:r>
            <a:r>
              <a:rPr lang="en-US" altLang="ko-KR" sz="4800" dirty="0" smtClean="0"/>
              <a:t> equivalence class</a:t>
            </a:r>
          </a:p>
          <a:p>
            <a:endParaRPr lang="en-US" altLang="ko-KR" sz="4800" dirty="0" smtClean="0"/>
          </a:p>
          <a:p>
            <a:r>
              <a:rPr lang="en-US" altLang="ko-KR" sz="4800" dirty="0" smtClean="0"/>
              <a:t>                   : mass of     at </a:t>
            </a:r>
          </a:p>
          <a:p>
            <a:pPr>
              <a:buNone/>
            </a:pPr>
            <a:endParaRPr lang="ko-KR" altLang="en-US" sz="4800" dirty="0"/>
          </a:p>
        </p:txBody>
      </p:sp>
      <p:graphicFrame>
        <p:nvGraphicFramePr>
          <p:cNvPr id="66577" name="Object 17"/>
          <p:cNvGraphicFramePr>
            <a:graphicFrameLocks noChangeAspect="1"/>
          </p:cNvGraphicFramePr>
          <p:nvPr/>
        </p:nvGraphicFramePr>
        <p:xfrm>
          <a:off x="1108388" y="1643620"/>
          <a:ext cx="514929" cy="633252"/>
        </p:xfrm>
        <a:graphic>
          <a:graphicData uri="http://schemas.openxmlformats.org/presentationml/2006/ole">
            <p:oleObj spid="_x0000_s131081" name="Equation" r:id="rId3" imgW="164880" imgH="203040" progId="Equation.DSMT4">
              <p:embed/>
            </p:oleObj>
          </a:graphicData>
        </a:graphic>
      </p:graphicFrame>
      <p:graphicFrame>
        <p:nvGraphicFramePr>
          <p:cNvPr id="66578" name="Object 18"/>
          <p:cNvGraphicFramePr>
            <a:graphicFrameLocks noChangeAspect="1"/>
          </p:cNvGraphicFramePr>
          <p:nvPr/>
        </p:nvGraphicFramePr>
        <p:xfrm>
          <a:off x="1857356" y="2071678"/>
          <a:ext cx="428628" cy="665294"/>
        </p:xfrm>
        <a:graphic>
          <a:graphicData uri="http://schemas.openxmlformats.org/presentationml/2006/ole">
            <p:oleObj spid="_x0000_s131082" name="Equation" r:id="rId4" imgW="114120" imgH="177480" progId="Equation.DSMT4">
              <p:embed/>
            </p:oleObj>
          </a:graphicData>
        </a:graphic>
      </p:graphicFrame>
      <p:graphicFrame>
        <p:nvGraphicFramePr>
          <p:cNvPr id="66580" name="Object 20"/>
          <p:cNvGraphicFramePr>
            <a:graphicFrameLocks noChangeAspect="1"/>
          </p:cNvGraphicFramePr>
          <p:nvPr/>
        </p:nvGraphicFramePr>
        <p:xfrm>
          <a:off x="2143108" y="4193303"/>
          <a:ext cx="399397" cy="735895"/>
        </p:xfrm>
        <a:graphic>
          <a:graphicData uri="http://schemas.openxmlformats.org/presentationml/2006/ole">
            <p:oleObj spid="_x0000_s131084" name="Equation" r:id="rId5" imgW="88560" imgH="164880" progId="Equation.DSMT4">
              <p:embed/>
            </p:oleObj>
          </a:graphicData>
        </a:graphic>
      </p:graphicFrame>
      <p:graphicFrame>
        <p:nvGraphicFramePr>
          <p:cNvPr id="66581" name="Object 21"/>
          <p:cNvGraphicFramePr>
            <a:graphicFrameLocks noChangeAspect="1"/>
          </p:cNvGraphicFramePr>
          <p:nvPr/>
        </p:nvGraphicFramePr>
        <p:xfrm>
          <a:off x="1109650" y="3786193"/>
          <a:ext cx="2462218" cy="642939"/>
        </p:xfrm>
        <a:graphic>
          <a:graphicData uri="http://schemas.openxmlformats.org/presentationml/2006/ole">
            <p:oleObj spid="_x0000_s131085" name="Equation" r:id="rId6" imgW="723600" imgH="190440" progId="Equation.DSMT4">
              <p:embed/>
            </p:oleObj>
          </a:graphicData>
        </a:graphic>
      </p:graphicFrame>
      <p:graphicFrame>
        <p:nvGraphicFramePr>
          <p:cNvPr id="66582" name="Object 22"/>
          <p:cNvGraphicFramePr>
            <a:graphicFrameLocks noChangeAspect="1"/>
          </p:cNvGraphicFramePr>
          <p:nvPr/>
        </p:nvGraphicFramePr>
        <p:xfrm>
          <a:off x="8001024" y="5329870"/>
          <a:ext cx="642942" cy="872333"/>
        </p:xfrm>
        <a:graphic>
          <a:graphicData uri="http://schemas.openxmlformats.org/presentationml/2006/ole">
            <p:oleObj spid="_x0000_s131086" name="Equation" r:id="rId7" imgW="139680" imgH="190440" progId="Equation.DSMT4">
              <p:embed/>
            </p:oleObj>
          </a:graphicData>
        </a:graphic>
      </p:graphicFrame>
      <p:graphicFrame>
        <p:nvGraphicFramePr>
          <p:cNvPr id="66583" name="Object 23"/>
          <p:cNvGraphicFramePr>
            <a:graphicFrameLocks noChangeAspect="1"/>
          </p:cNvGraphicFramePr>
          <p:nvPr/>
        </p:nvGraphicFramePr>
        <p:xfrm>
          <a:off x="6715140" y="5357826"/>
          <a:ext cx="701675" cy="857250"/>
        </p:xfrm>
        <a:graphic>
          <a:graphicData uri="http://schemas.openxmlformats.org/presentationml/2006/ole">
            <p:oleObj spid="_x0000_s131087" name="Equation" r:id="rId8" imgW="164880" imgH="203040" progId="Equation.DSMT4">
              <p:embed/>
            </p:oleObj>
          </a:graphicData>
        </a:graphic>
      </p:graphicFrame>
      <p:graphicFrame>
        <p:nvGraphicFramePr>
          <p:cNvPr id="66584" name="Object 24"/>
          <p:cNvGraphicFramePr>
            <a:graphicFrameLocks noChangeAspect="1"/>
          </p:cNvGraphicFramePr>
          <p:nvPr/>
        </p:nvGraphicFramePr>
        <p:xfrm>
          <a:off x="981746" y="5373688"/>
          <a:ext cx="3447378" cy="841394"/>
        </p:xfrm>
        <a:graphic>
          <a:graphicData uri="http://schemas.openxmlformats.org/presentationml/2006/ole">
            <p:oleObj spid="_x0000_s131088" name="Equation" r:id="rId9" imgW="825480" imgH="203040" progId="Equation.DSMT4">
              <p:embed/>
            </p:oleObj>
          </a:graphicData>
        </a:graphic>
      </p:graphicFrame>
      <p:graphicFrame>
        <p:nvGraphicFramePr>
          <p:cNvPr id="131089" name="Object 17"/>
          <p:cNvGraphicFramePr>
            <a:graphicFrameLocks noChangeAspect="1"/>
          </p:cNvGraphicFramePr>
          <p:nvPr/>
        </p:nvGraphicFramePr>
        <p:xfrm>
          <a:off x="2822744" y="2619015"/>
          <a:ext cx="333375" cy="569913"/>
        </p:xfrm>
        <a:graphic>
          <a:graphicData uri="http://schemas.openxmlformats.org/presentationml/2006/ole">
            <p:oleObj spid="_x0000_s131089" name="Equation" r:id="rId10" imgW="88560" imgH="152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dirty="0" smtClean="0"/>
              <a:t>Redefine a risk set</a:t>
            </a:r>
            <a:endParaRPr lang="ko-KR" altLang="en-US" dirty="0" smtClean="0"/>
          </a:p>
        </p:txBody>
      </p:sp>
      <p:sp>
        <p:nvSpPr>
          <p:cNvPr id="46" name="내용 개체 틀 4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altLang="ko-KR" sz="4400" dirty="0" smtClean="0"/>
              <a:t>Replace       by the estimated expected risk set defined as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</p:txBody>
      </p:sp>
      <p:sp>
        <p:nvSpPr>
          <p:cNvPr id="4102" name="날짜 개체 틀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altLang="ko-KR" dirty="0" smtClean="0">
                <a:latin typeface="굴림" charset="-127"/>
                <a:ea typeface="굴림" charset="-127"/>
              </a:rPr>
              <a:t>2011-12-17</a:t>
            </a:r>
            <a:endParaRPr lang="ko-KR" altLang="en-US" dirty="0" smtClean="0">
              <a:latin typeface="굴림" charset="-127"/>
              <a:ea typeface="굴림" charset="-127"/>
            </a:endParaRPr>
          </a:p>
        </p:txBody>
      </p:sp>
      <p:sp>
        <p:nvSpPr>
          <p:cNvPr id="4103" name="바닥글 개체 틀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ko-KR" dirty="0" smtClean="0"/>
              <a:t>Joint</a:t>
            </a:r>
            <a:r>
              <a:rPr lang="ko-KR" altLang="en-US" dirty="0" smtClean="0"/>
              <a:t> </a:t>
            </a:r>
            <a:r>
              <a:rPr lang="en-US" altLang="ko-KR" dirty="0" smtClean="0"/>
              <a:t>2011 Taipei Symposium</a:t>
            </a:r>
            <a:endParaRPr lang="ko-KR" altLang="en-US" dirty="0" smtClean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273C594-D0D4-43CC-85F4-92E38C907029}" type="slidenum">
              <a:rPr lang="ko-KR" altLang="en-US" smtClean="0"/>
              <a:pPr>
                <a:defRPr/>
              </a:pPr>
              <a:t>21</a:t>
            </a:fld>
            <a:endParaRPr lang="ko-KR" altLang="en-US"/>
          </a:p>
        </p:txBody>
      </p:sp>
      <p:graphicFrame>
        <p:nvGraphicFramePr>
          <p:cNvPr id="13" name="개체 12"/>
          <p:cNvGraphicFramePr>
            <a:graphicFrameLocks noChangeAspect="1"/>
          </p:cNvGraphicFramePr>
          <p:nvPr/>
        </p:nvGraphicFramePr>
        <p:xfrm>
          <a:off x="714375" y="3409950"/>
          <a:ext cx="7696200" cy="1914525"/>
        </p:xfrm>
        <a:graphic>
          <a:graphicData uri="http://schemas.openxmlformats.org/presentationml/2006/ole">
            <p:oleObj spid="_x0000_s33798" name="Equation" r:id="rId3" imgW="2450880" imgH="609480" progId="Equation.DSMT4">
              <p:embed/>
            </p:oleObj>
          </a:graphicData>
        </a:graphic>
      </p:graphicFrame>
      <p:graphicFrame>
        <p:nvGraphicFramePr>
          <p:cNvPr id="14" name="개체 13"/>
          <p:cNvGraphicFramePr>
            <a:graphicFrameLocks noChangeAspect="1"/>
          </p:cNvGraphicFramePr>
          <p:nvPr/>
        </p:nvGraphicFramePr>
        <p:xfrm>
          <a:off x="2857488" y="1701378"/>
          <a:ext cx="1018486" cy="727490"/>
        </p:xfrm>
        <a:graphic>
          <a:graphicData uri="http://schemas.openxmlformats.org/presentationml/2006/ole">
            <p:oleObj spid="_x0000_s33799" name="Equation" r:id="rId4" imgW="266400" imgH="1904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제목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ko-KR" smtClean="0"/>
              <a:t>Equivalence classes</a:t>
            </a:r>
            <a:endParaRPr lang="ko-KR" altLang="en-US" smtClean="0"/>
          </a:p>
        </p:txBody>
      </p:sp>
      <p:sp>
        <p:nvSpPr>
          <p:cNvPr id="3078" name="날짜 개체 틀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altLang="ko-KR" dirty="0" smtClean="0">
                <a:latin typeface="굴림" charset="-127"/>
                <a:ea typeface="굴림" charset="-127"/>
              </a:rPr>
              <a:t>2011-12-17</a:t>
            </a:r>
            <a:endParaRPr lang="ko-KR" altLang="en-US" dirty="0" smtClean="0">
              <a:latin typeface="굴림" charset="-127"/>
              <a:ea typeface="굴림" charset="-127"/>
            </a:endParaRPr>
          </a:p>
        </p:txBody>
      </p:sp>
      <p:sp>
        <p:nvSpPr>
          <p:cNvPr id="3079" name="바닥글 개체 틀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ko-KR" dirty="0" smtClean="0"/>
              <a:t>Joint</a:t>
            </a:r>
            <a:r>
              <a:rPr lang="ko-KR" altLang="en-US" dirty="0" smtClean="0"/>
              <a:t> </a:t>
            </a:r>
            <a:r>
              <a:rPr lang="en-US" altLang="ko-KR" dirty="0" smtClean="0"/>
              <a:t>2011 Taipei Symposium</a:t>
            </a:r>
            <a:endParaRPr lang="ko-KR" altLang="en-US" dirty="0" smtClean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80547E4-FC2F-4A7B-B58D-504E39BC5278}" type="slidenum">
              <a:rPr lang="ko-KR" altLang="en-US" smtClean="0"/>
              <a:pPr>
                <a:defRPr/>
              </a:pPr>
              <a:t>22</a:t>
            </a:fld>
            <a:endParaRPr lang="ko-KR" altLang="en-US"/>
          </a:p>
        </p:txBody>
      </p:sp>
      <p:pic>
        <p:nvPicPr>
          <p:cNvPr id="308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93800" y="1628775"/>
            <a:ext cx="748188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2" name="TextBox 44"/>
          <p:cNvSpPr txBox="1">
            <a:spLocks noChangeArrowheads="1"/>
          </p:cNvSpPr>
          <p:nvPr/>
        </p:nvSpPr>
        <p:spPr bwMode="auto">
          <a:xfrm>
            <a:off x="395288" y="2420938"/>
            <a:ext cx="8569325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dirty="0">
                <a:latin typeface="맑은 고딕" pitchFamily="50" charset="-127"/>
              </a:rPr>
              <a:t>Case </a:t>
            </a:r>
            <a:r>
              <a:rPr lang="en-US" altLang="ko-KR" dirty="0" smtClean="0">
                <a:latin typeface="맑은 고딕" pitchFamily="50" charset="-127"/>
              </a:rPr>
              <a:t>II</a:t>
            </a:r>
            <a:r>
              <a:rPr lang="en-US" altLang="ko-KR" dirty="0">
                <a:latin typeface="맑은 고딕" pitchFamily="50" charset="-127"/>
              </a:rPr>
              <a:t>: </a:t>
            </a:r>
            <a:r>
              <a:rPr lang="en-US" altLang="ko-KR" dirty="0" smtClean="0">
                <a:latin typeface="맑은 고딕" pitchFamily="50" charset="-127"/>
              </a:rPr>
              <a:t>                                       </a:t>
            </a:r>
            <a:r>
              <a:rPr lang="en-US" altLang="ko-KR" dirty="0">
                <a:latin typeface="맑은 고딕" pitchFamily="50" charset="-127"/>
              </a:rPr>
              <a:t>(L                             </a:t>
            </a:r>
            <a:r>
              <a:rPr lang="en-US" altLang="ko-KR" dirty="0" smtClean="0">
                <a:latin typeface="맑은 고딕" pitchFamily="50" charset="-127"/>
              </a:rPr>
              <a:t>R</a:t>
            </a:r>
            <a:r>
              <a:rPr lang="en-US" altLang="ko-KR" dirty="0">
                <a:latin typeface="맑은 고딕" pitchFamily="50" charset="-127"/>
              </a:rPr>
              <a:t>]</a:t>
            </a:r>
          </a:p>
          <a:p>
            <a:r>
              <a:rPr lang="en-US" altLang="ko-KR" dirty="0">
                <a:latin typeface="맑은 고딕" pitchFamily="50" charset="-127"/>
              </a:rPr>
              <a:t>Case </a:t>
            </a:r>
            <a:r>
              <a:rPr lang="en-US" altLang="ko-KR" dirty="0" smtClean="0">
                <a:latin typeface="맑은 고딕" pitchFamily="50" charset="-127"/>
              </a:rPr>
              <a:t>III</a:t>
            </a:r>
            <a:r>
              <a:rPr lang="en-US" altLang="ko-KR" dirty="0">
                <a:latin typeface="맑은 고딕" pitchFamily="50" charset="-127"/>
              </a:rPr>
              <a:t>: </a:t>
            </a:r>
            <a:r>
              <a:rPr lang="en-US" altLang="ko-KR" dirty="0" smtClean="0">
                <a:latin typeface="맑은 고딕" pitchFamily="50" charset="-127"/>
              </a:rPr>
              <a:t>                                                      (</a:t>
            </a:r>
            <a:r>
              <a:rPr lang="en-US" altLang="ko-KR" dirty="0">
                <a:latin typeface="맑은 고딕" pitchFamily="50" charset="-127"/>
              </a:rPr>
              <a:t>L                                  </a:t>
            </a:r>
          </a:p>
          <a:p>
            <a:r>
              <a:rPr lang="en-US" altLang="ko-KR" dirty="0">
                <a:latin typeface="맑은 고딕" pitchFamily="50" charset="-127"/>
              </a:rPr>
              <a:t>Case </a:t>
            </a:r>
            <a:r>
              <a:rPr lang="en-US" altLang="ko-KR" dirty="0" smtClean="0">
                <a:latin typeface="맑은 고딕" pitchFamily="50" charset="-127"/>
              </a:rPr>
              <a:t>IV:              </a:t>
            </a:r>
            <a:r>
              <a:rPr lang="en-US" altLang="ko-KR" dirty="0">
                <a:latin typeface="맑은 고딕" pitchFamily="50" charset="-127"/>
              </a:rPr>
              <a:t>(L                        R]</a:t>
            </a:r>
          </a:p>
          <a:p>
            <a:r>
              <a:rPr lang="en-US" altLang="ko-KR" dirty="0">
                <a:latin typeface="맑은 고딕" pitchFamily="50" charset="-127"/>
              </a:rPr>
              <a:t>                        (L               R]</a:t>
            </a:r>
          </a:p>
          <a:p>
            <a:r>
              <a:rPr lang="en-US" altLang="ko-KR" dirty="0">
                <a:latin typeface="맑은 고딕" pitchFamily="50" charset="-127"/>
              </a:rPr>
              <a:t>Case </a:t>
            </a:r>
            <a:r>
              <a:rPr lang="en-US" altLang="ko-KR" dirty="0" smtClean="0">
                <a:latin typeface="맑은 고딕" pitchFamily="50" charset="-127"/>
              </a:rPr>
              <a:t>V</a:t>
            </a:r>
            <a:r>
              <a:rPr lang="en-US" altLang="ko-KR" dirty="0">
                <a:latin typeface="맑은 고딕" pitchFamily="50" charset="-127"/>
              </a:rPr>
              <a:t>:  </a:t>
            </a:r>
            <a:r>
              <a:rPr lang="en-US" altLang="ko-KR" dirty="0" smtClean="0">
                <a:latin typeface="맑은 고딕" pitchFamily="50" charset="-127"/>
              </a:rPr>
              <a:t>             </a:t>
            </a:r>
            <a:r>
              <a:rPr lang="en-US" altLang="ko-KR" dirty="0">
                <a:latin typeface="맑은 고딕" pitchFamily="50" charset="-127"/>
              </a:rPr>
              <a:t>(L                                                                  R]</a:t>
            </a:r>
          </a:p>
          <a:p>
            <a:r>
              <a:rPr lang="en-US" altLang="ko-KR" dirty="0">
                <a:solidFill>
                  <a:srgbClr val="FF0000"/>
                </a:solidFill>
                <a:latin typeface="맑은 고딕" pitchFamily="50" charset="-127"/>
              </a:rPr>
              <a:t>Combine             </a:t>
            </a:r>
            <a:r>
              <a:rPr lang="en-US" altLang="ko-KR" dirty="0" smtClean="0">
                <a:solidFill>
                  <a:srgbClr val="FF0000"/>
                </a:solidFill>
                <a:latin typeface="맑은 고딕" pitchFamily="50" charset="-127"/>
              </a:rPr>
              <a:t>L               </a:t>
            </a:r>
            <a:r>
              <a:rPr lang="en-US" altLang="ko-KR" dirty="0">
                <a:solidFill>
                  <a:srgbClr val="FF0000"/>
                </a:solidFill>
                <a:latin typeface="맑은 고딕" pitchFamily="50" charset="-127"/>
              </a:rPr>
              <a:t>R       </a:t>
            </a:r>
            <a:r>
              <a:rPr lang="en-US" altLang="ko-KR" dirty="0" smtClean="0">
                <a:solidFill>
                  <a:srgbClr val="FF0000"/>
                </a:solidFill>
                <a:latin typeface="맑은 고딕" pitchFamily="50" charset="-127"/>
              </a:rPr>
              <a:t>L               </a:t>
            </a:r>
            <a:r>
              <a:rPr lang="en-US" altLang="ko-KR" dirty="0" err="1">
                <a:solidFill>
                  <a:srgbClr val="FF0000"/>
                </a:solidFill>
                <a:latin typeface="맑은 고딕" pitchFamily="50" charset="-127"/>
              </a:rPr>
              <a:t>L</a:t>
            </a:r>
            <a:r>
              <a:rPr lang="en-US" altLang="ko-KR" dirty="0">
                <a:solidFill>
                  <a:srgbClr val="FF0000"/>
                </a:solidFill>
                <a:latin typeface="맑은 고딕" pitchFamily="50" charset="-127"/>
              </a:rPr>
              <a:t>      </a:t>
            </a:r>
            <a:r>
              <a:rPr lang="en-US" altLang="ko-KR" dirty="0" smtClean="0">
                <a:solidFill>
                  <a:srgbClr val="FF0000"/>
                </a:solidFill>
                <a:latin typeface="맑은 고딕" pitchFamily="50" charset="-127"/>
              </a:rPr>
              <a:t>       R          </a:t>
            </a:r>
            <a:r>
              <a:rPr lang="en-US" altLang="ko-KR" dirty="0" err="1">
                <a:solidFill>
                  <a:srgbClr val="FF0000"/>
                </a:solidFill>
                <a:latin typeface="맑은 고딕" pitchFamily="50" charset="-127"/>
              </a:rPr>
              <a:t>R</a:t>
            </a:r>
            <a:endParaRPr lang="en-US" altLang="ko-KR" dirty="0">
              <a:solidFill>
                <a:srgbClr val="FF0000"/>
              </a:solidFill>
              <a:latin typeface="맑은 고딕" pitchFamily="50" charset="-127"/>
            </a:endParaRPr>
          </a:p>
          <a:p>
            <a:r>
              <a:rPr lang="en-US" altLang="ko-KR" dirty="0">
                <a:solidFill>
                  <a:srgbClr val="FF0000"/>
                </a:solidFill>
                <a:latin typeface="맑은 고딕" pitchFamily="50" charset="-127"/>
              </a:rPr>
              <a:t>            </a:t>
            </a:r>
            <a:r>
              <a:rPr lang="en-US" altLang="ko-KR" dirty="0" smtClean="0">
                <a:solidFill>
                  <a:srgbClr val="FF0000"/>
                </a:solidFill>
                <a:latin typeface="맑은 고딕" pitchFamily="50" charset="-127"/>
              </a:rPr>
              <a:t>                                      R</a:t>
            </a:r>
            <a:endParaRPr lang="en-US" altLang="ko-KR" dirty="0">
              <a:solidFill>
                <a:srgbClr val="FF0000"/>
              </a:solidFill>
              <a:latin typeface="맑은 고딕" pitchFamily="50" charset="-127"/>
            </a:endParaRPr>
          </a:p>
          <a:p>
            <a:endParaRPr lang="en-US" altLang="ko-KR" dirty="0">
              <a:latin typeface="맑은 고딕" pitchFamily="50" charset="-127"/>
            </a:endParaRPr>
          </a:p>
          <a:p>
            <a:r>
              <a:rPr lang="en-US" altLang="ko-KR" b="1" dirty="0">
                <a:latin typeface="맑은 고딕" pitchFamily="50" charset="-127"/>
              </a:rPr>
              <a:t>Equivalence classes</a:t>
            </a:r>
            <a:r>
              <a:rPr lang="en-US" altLang="ko-KR" dirty="0">
                <a:latin typeface="맑은 고딕" pitchFamily="50" charset="-127"/>
              </a:rPr>
              <a:t>: (2,4],  (5,5], (7,9]                 </a:t>
            </a:r>
          </a:p>
          <a:p>
            <a:r>
              <a:rPr lang="en-US" altLang="ko-KR" b="1" dirty="0">
                <a:latin typeface="맑은 고딕" pitchFamily="50" charset="-127"/>
              </a:rPr>
              <a:t>Mid-points</a:t>
            </a:r>
            <a:r>
              <a:rPr lang="en-US" altLang="ko-KR" dirty="0">
                <a:latin typeface="맑은 고딕" pitchFamily="50" charset="-127"/>
              </a:rPr>
              <a:t>: 3, 5, 8</a:t>
            </a:r>
          </a:p>
          <a:p>
            <a:endParaRPr lang="en-US" altLang="ko-KR" dirty="0">
              <a:latin typeface="맑은 고딕" pitchFamily="50" charset="-127"/>
            </a:endParaRPr>
          </a:p>
          <a:p>
            <a:r>
              <a:rPr lang="en-US" altLang="ko-KR" dirty="0">
                <a:latin typeface="맑은 고딕" pitchFamily="50" charset="-127"/>
              </a:rPr>
              <a:t>Assume                                                                 with </a:t>
            </a:r>
          </a:p>
          <a:p>
            <a:r>
              <a:rPr lang="en-US" altLang="ko-KR" dirty="0" smtClean="0">
                <a:latin typeface="맑은 고딕" pitchFamily="50" charset="-127"/>
              </a:rPr>
              <a:t>                </a:t>
            </a:r>
            <a:r>
              <a:rPr lang="en-US" altLang="ko-KR" dirty="0">
                <a:latin typeface="맑은 고딕" pitchFamily="50" charset="-127"/>
              </a:rPr>
              <a:t>t</a:t>
            </a:r>
            <a:r>
              <a:rPr lang="en-US" altLang="ko-KR" dirty="0" smtClean="0">
                <a:latin typeface="맑은 고딕" pitchFamily="50" charset="-127"/>
              </a:rPr>
              <a:t>erminating time</a:t>
            </a:r>
            <a:endParaRPr lang="ko-KR" altLang="en-US" dirty="0">
              <a:latin typeface="맑은 고딕" pitchFamily="50" charset="-127"/>
            </a:endParaRPr>
          </a:p>
        </p:txBody>
      </p:sp>
      <p:grpSp>
        <p:nvGrpSpPr>
          <p:cNvPr id="2" name="그룹 49"/>
          <p:cNvGrpSpPr>
            <a:grpSpLocks/>
          </p:cNvGrpSpPr>
          <p:nvPr/>
        </p:nvGrpSpPr>
        <p:grpSpPr bwMode="auto">
          <a:xfrm>
            <a:off x="1499147" y="5430838"/>
            <a:ext cx="7081294" cy="649287"/>
            <a:chOff x="1498999" y="5431250"/>
            <a:chExt cx="7081446" cy="649470"/>
          </a:xfrm>
        </p:grpSpPr>
        <p:graphicFrame>
          <p:nvGraphicFramePr>
            <p:cNvPr id="3074" name="Object 4"/>
            <p:cNvGraphicFramePr>
              <a:graphicFrameLocks noChangeAspect="1"/>
            </p:cNvGraphicFramePr>
            <p:nvPr/>
          </p:nvGraphicFramePr>
          <p:xfrm>
            <a:off x="1511155" y="5431250"/>
            <a:ext cx="4816579" cy="412866"/>
          </p:xfrm>
          <a:graphic>
            <a:graphicData uri="http://schemas.openxmlformats.org/presentationml/2006/ole">
              <p:oleObj spid="_x0000_s67586" name="Equation" r:id="rId5" imgW="2222280" imgH="190440" progId="Equation.DSMT4">
                <p:embed/>
              </p:oleObj>
            </a:graphicData>
          </a:graphic>
        </p:graphicFrame>
        <p:graphicFrame>
          <p:nvGraphicFramePr>
            <p:cNvPr id="3075" name="Object 5"/>
            <p:cNvGraphicFramePr>
              <a:graphicFrameLocks noChangeAspect="1"/>
            </p:cNvGraphicFramePr>
            <p:nvPr/>
          </p:nvGraphicFramePr>
          <p:xfrm>
            <a:off x="1498999" y="5793302"/>
            <a:ext cx="336557" cy="287418"/>
          </p:xfrm>
          <a:graphic>
            <a:graphicData uri="http://schemas.openxmlformats.org/presentationml/2006/ole">
              <p:oleObj spid="_x0000_s67587" name="Equation" r:id="rId6" imgW="177480" imgH="152280" progId="Equation.DSMT4">
                <p:embed/>
              </p:oleObj>
            </a:graphicData>
          </a:graphic>
        </p:graphicFrame>
        <p:graphicFrame>
          <p:nvGraphicFramePr>
            <p:cNvPr id="3076" name="Object 6"/>
            <p:cNvGraphicFramePr>
              <a:graphicFrameLocks noChangeAspect="1"/>
            </p:cNvGraphicFramePr>
            <p:nvPr/>
          </p:nvGraphicFramePr>
          <p:xfrm>
            <a:off x="7092280" y="5445224"/>
            <a:ext cx="1488165" cy="360040"/>
          </p:xfrm>
          <a:graphic>
            <a:graphicData uri="http://schemas.openxmlformats.org/presentationml/2006/ole">
              <p:oleObj spid="_x0000_s67588" name="Equation" r:id="rId7" imgW="787320" imgH="19044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제목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ko-KR" dirty="0" smtClean="0"/>
              <a:t>Unadjusted(naive) risk set</a:t>
            </a:r>
            <a:endParaRPr lang="ko-KR" altLang="en-US" dirty="0" smtClean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42460953-80CB-4DAF-A494-0C6D345B9295}" type="slidenum">
              <a:rPr lang="ko-KR" altLang="en-US" smtClean="0"/>
              <a:pPr>
                <a:defRPr/>
              </a:pPr>
              <a:t>23</a:t>
            </a:fld>
            <a:endParaRPr lang="ko-KR" altLang="en-US"/>
          </a:p>
        </p:txBody>
      </p:sp>
      <p:grpSp>
        <p:nvGrpSpPr>
          <p:cNvPr id="2" name="그룹 102"/>
          <p:cNvGrpSpPr>
            <a:grpSpLocks/>
          </p:cNvGrpSpPr>
          <p:nvPr/>
        </p:nvGrpSpPr>
        <p:grpSpPr bwMode="auto">
          <a:xfrm>
            <a:off x="539750" y="1397000"/>
            <a:ext cx="8053388" cy="4813300"/>
            <a:chOff x="551607" y="1577677"/>
            <a:chExt cx="8052841" cy="4812943"/>
          </a:xfrm>
        </p:grpSpPr>
        <p:grpSp>
          <p:nvGrpSpPr>
            <p:cNvPr id="3" name="그룹 7"/>
            <p:cNvGrpSpPr>
              <a:grpSpLocks/>
            </p:cNvGrpSpPr>
            <p:nvPr/>
          </p:nvGrpSpPr>
          <p:grpSpPr bwMode="auto">
            <a:xfrm>
              <a:off x="551607" y="1577677"/>
              <a:ext cx="8001024" cy="4670301"/>
              <a:chOff x="428596" y="714356"/>
              <a:chExt cx="8001024" cy="4886325"/>
            </a:xfrm>
          </p:grpSpPr>
          <p:pic>
            <p:nvPicPr>
              <p:cNvPr id="30733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28596" y="714356"/>
                <a:ext cx="8001024" cy="48863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4" name="그룹 10"/>
              <p:cNvGrpSpPr>
                <a:grpSpLocks/>
              </p:cNvGrpSpPr>
              <p:nvPr/>
            </p:nvGrpSpPr>
            <p:grpSpPr bwMode="auto">
              <a:xfrm>
                <a:off x="3210204" y="1268760"/>
                <a:ext cx="5106212" cy="214314"/>
                <a:chOff x="3171233" y="1643050"/>
                <a:chExt cx="5106212" cy="214314"/>
              </a:xfrm>
            </p:grpSpPr>
            <p:sp>
              <p:nvSpPr>
                <p:cNvPr id="33" name="타원 4"/>
                <p:cNvSpPr/>
                <p:nvPr/>
              </p:nvSpPr>
              <p:spPr>
                <a:xfrm>
                  <a:off x="7453520" y="1643355"/>
                  <a:ext cx="214298" cy="21424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/>
                </a:p>
              </p:txBody>
            </p:sp>
            <p:sp>
              <p:nvSpPr>
                <p:cNvPr id="34" name="타원 5"/>
                <p:cNvSpPr/>
                <p:nvPr/>
              </p:nvSpPr>
              <p:spPr>
                <a:xfrm>
                  <a:off x="5615320" y="1643355"/>
                  <a:ext cx="214298" cy="21424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/>
                </a:p>
              </p:txBody>
            </p:sp>
            <p:sp>
              <p:nvSpPr>
                <p:cNvPr id="35" name="타원 6"/>
                <p:cNvSpPr/>
                <p:nvPr/>
              </p:nvSpPr>
              <p:spPr>
                <a:xfrm>
                  <a:off x="3785057" y="1643355"/>
                  <a:ext cx="214297" cy="21424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/>
                </a:p>
              </p:txBody>
            </p:sp>
            <p:sp>
              <p:nvSpPr>
                <p:cNvPr id="36" name="타원 7"/>
                <p:cNvSpPr/>
                <p:nvPr/>
              </p:nvSpPr>
              <p:spPr>
                <a:xfrm>
                  <a:off x="3170736" y="1643355"/>
                  <a:ext cx="214298" cy="21424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/>
                </a:p>
              </p:txBody>
            </p:sp>
            <p:sp>
              <p:nvSpPr>
                <p:cNvPr id="37" name="직사각형 8"/>
                <p:cNvSpPr/>
                <p:nvPr/>
              </p:nvSpPr>
              <p:spPr>
                <a:xfrm>
                  <a:off x="8063079" y="1643355"/>
                  <a:ext cx="214298" cy="21424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/>
                </a:p>
              </p:txBody>
            </p:sp>
          </p:grpSp>
          <p:grpSp>
            <p:nvGrpSpPr>
              <p:cNvPr id="5" name="그룹 9"/>
              <p:cNvGrpSpPr>
                <a:grpSpLocks/>
              </p:cNvGrpSpPr>
              <p:nvPr/>
            </p:nvGrpSpPr>
            <p:grpSpPr bwMode="auto">
              <a:xfrm>
                <a:off x="3203848" y="2132856"/>
                <a:ext cx="4503804" cy="357190"/>
                <a:chOff x="3168023" y="2233216"/>
                <a:chExt cx="4503804" cy="357190"/>
              </a:xfrm>
            </p:grpSpPr>
            <p:sp>
              <p:nvSpPr>
                <p:cNvPr id="29" name="타원 28"/>
                <p:cNvSpPr/>
                <p:nvPr/>
              </p:nvSpPr>
              <p:spPr>
                <a:xfrm>
                  <a:off x="3167533" y="2304460"/>
                  <a:ext cx="214298" cy="214243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/>
                </a:p>
              </p:txBody>
            </p:sp>
            <p:sp>
              <p:nvSpPr>
                <p:cNvPr id="30" name="타원 29"/>
                <p:cNvSpPr/>
                <p:nvPr/>
              </p:nvSpPr>
              <p:spPr>
                <a:xfrm>
                  <a:off x="6839172" y="2304460"/>
                  <a:ext cx="211123" cy="214243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/>
                </a:p>
              </p:txBody>
            </p:sp>
            <p:sp>
              <p:nvSpPr>
                <p:cNvPr id="31" name="직사각형 30"/>
                <p:cNvSpPr/>
                <p:nvPr/>
              </p:nvSpPr>
              <p:spPr>
                <a:xfrm>
                  <a:off x="7453492" y="2304460"/>
                  <a:ext cx="214298" cy="214243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/>
                </a:p>
              </p:txBody>
            </p:sp>
            <p:sp>
              <p:nvSpPr>
                <p:cNvPr id="32" name="곱셈 기호 31"/>
                <p:cNvSpPr/>
                <p:nvPr/>
              </p:nvSpPr>
              <p:spPr>
                <a:xfrm>
                  <a:off x="4285057" y="2233044"/>
                  <a:ext cx="428596" cy="357074"/>
                </a:xfrm>
                <a:prstGeom prst="mathMultiply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/>
                </a:p>
              </p:txBody>
            </p:sp>
          </p:grpSp>
          <p:grpSp>
            <p:nvGrpSpPr>
              <p:cNvPr id="7" name="그룹 14"/>
              <p:cNvGrpSpPr>
                <a:grpSpLocks/>
              </p:cNvGrpSpPr>
              <p:nvPr/>
            </p:nvGrpSpPr>
            <p:grpSpPr bwMode="auto">
              <a:xfrm>
                <a:off x="2579657" y="3117940"/>
                <a:ext cx="4491263" cy="357190"/>
                <a:chOff x="2562405" y="2876158"/>
                <a:chExt cx="4491263" cy="357190"/>
              </a:xfrm>
            </p:grpSpPr>
            <p:sp>
              <p:nvSpPr>
                <p:cNvPr id="26" name="타원 25"/>
                <p:cNvSpPr/>
                <p:nvPr/>
              </p:nvSpPr>
              <p:spPr>
                <a:xfrm>
                  <a:off x="2562261" y="2947176"/>
                  <a:ext cx="214297" cy="21424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/>
                </a:p>
              </p:txBody>
            </p:sp>
            <p:sp>
              <p:nvSpPr>
                <p:cNvPr id="27" name="직사각형 26"/>
                <p:cNvSpPr/>
                <p:nvPr/>
              </p:nvSpPr>
              <p:spPr>
                <a:xfrm>
                  <a:off x="6838696" y="2943854"/>
                  <a:ext cx="214297" cy="21424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/>
                </a:p>
              </p:txBody>
            </p:sp>
            <p:sp>
              <p:nvSpPr>
                <p:cNvPr id="28" name="곱셈 기호 27"/>
                <p:cNvSpPr/>
                <p:nvPr/>
              </p:nvSpPr>
              <p:spPr>
                <a:xfrm>
                  <a:off x="5510048" y="2875761"/>
                  <a:ext cx="428596" cy="357073"/>
                </a:xfrm>
                <a:prstGeom prst="mathMultiply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/>
                </a:p>
              </p:txBody>
            </p:sp>
          </p:grpSp>
          <p:grpSp>
            <p:nvGrpSpPr>
              <p:cNvPr id="8" name="그룹 18"/>
              <p:cNvGrpSpPr>
                <a:grpSpLocks/>
              </p:cNvGrpSpPr>
              <p:nvPr/>
            </p:nvGrpSpPr>
            <p:grpSpPr bwMode="auto">
              <a:xfrm>
                <a:off x="1969152" y="5016026"/>
                <a:ext cx="6330012" cy="357190"/>
                <a:chOff x="1914395" y="3821086"/>
                <a:chExt cx="6330012" cy="357190"/>
              </a:xfrm>
            </p:grpSpPr>
            <p:sp>
              <p:nvSpPr>
                <p:cNvPr id="22" name="타원 21"/>
                <p:cNvSpPr/>
                <p:nvPr/>
              </p:nvSpPr>
              <p:spPr>
                <a:xfrm>
                  <a:off x="1913609" y="3882355"/>
                  <a:ext cx="214298" cy="214243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/>
                </a:p>
              </p:txBody>
            </p:sp>
            <p:sp>
              <p:nvSpPr>
                <p:cNvPr id="23" name="타원 22"/>
                <p:cNvSpPr/>
                <p:nvPr/>
              </p:nvSpPr>
              <p:spPr>
                <a:xfrm>
                  <a:off x="7415510" y="3888999"/>
                  <a:ext cx="214298" cy="214243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/>
                </a:p>
              </p:txBody>
            </p:sp>
            <p:sp>
              <p:nvSpPr>
                <p:cNvPr id="24" name="직사각형 23"/>
                <p:cNvSpPr/>
                <p:nvPr/>
              </p:nvSpPr>
              <p:spPr>
                <a:xfrm>
                  <a:off x="8029832" y="3888999"/>
                  <a:ext cx="214297" cy="214243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/>
                </a:p>
              </p:txBody>
            </p:sp>
            <p:sp>
              <p:nvSpPr>
                <p:cNvPr id="25" name="곱셈 기호 24"/>
                <p:cNvSpPr/>
                <p:nvPr/>
              </p:nvSpPr>
              <p:spPr>
                <a:xfrm>
                  <a:off x="2419988" y="3820905"/>
                  <a:ext cx="428596" cy="357074"/>
                </a:xfrm>
                <a:prstGeom prst="mathMultiply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/>
                </a:p>
              </p:txBody>
            </p:sp>
          </p:grpSp>
          <p:grpSp>
            <p:nvGrpSpPr>
              <p:cNvPr id="9" name="그룹 23"/>
              <p:cNvGrpSpPr>
                <a:grpSpLocks/>
              </p:cNvGrpSpPr>
              <p:nvPr/>
            </p:nvGrpSpPr>
            <p:grpSpPr bwMode="auto">
              <a:xfrm>
                <a:off x="1965447" y="4051044"/>
                <a:ext cx="5733702" cy="357190"/>
                <a:chOff x="1905065" y="3156272"/>
                <a:chExt cx="5733702" cy="357190"/>
              </a:xfrm>
            </p:grpSpPr>
            <p:sp>
              <p:nvSpPr>
                <p:cNvPr id="15" name="타원 14"/>
                <p:cNvSpPr/>
                <p:nvPr/>
              </p:nvSpPr>
              <p:spPr>
                <a:xfrm>
                  <a:off x="1904810" y="3237523"/>
                  <a:ext cx="214298" cy="21424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/>
                </a:p>
              </p:txBody>
            </p:sp>
            <p:sp>
              <p:nvSpPr>
                <p:cNvPr id="16" name="타원 15"/>
                <p:cNvSpPr/>
                <p:nvPr/>
              </p:nvSpPr>
              <p:spPr>
                <a:xfrm>
                  <a:off x="4355744" y="3212612"/>
                  <a:ext cx="214298" cy="214243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/>
                </a:p>
              </p:txBody>
            </p:sp>
            <p:sp>
              <p:nvSpPr>
                <p:cNvPr id="17" name="타원 16"/>
                <p:cNvSpPr/>
                <p:nvPr/>
              </p:nvSpPr>
              <p:spPr>
                <a:xfrm>
                  <a:off x="4976415" y="3237523"/>
                  <a:ext cx="214297" cy="21424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/>
                </a:p>
              </p:txBody>
            </p:sp>
            <p:sp>
              <p:nvSpPr>
                <p:cNvPr id="18" name="타원 17"/>
                <p:cNvSpPr/>
                <p:nvPr/>
              </p:nvSpPr>
              <p:spPr>
                <a:xfrm>
                  <a:off x="6800328" y="3230880"/>
                  <a:ext cx="214298" cy="21424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/>
                </a:p>
              </p:txBody>
            </p:sp>
            <p:sp>
              <p:nvSpPr>
                <p:cNvPr id="19" name="직사각형 18"/>
                <p:cNvSpPr/>
                <p:nvPr/>
              </p:nvSpPr>
              <p:spPr>
                <a:xfrm>
                  <a:off x="7424174" y="3237523"/>
                  <a:ext cx="214297" cy="21424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/>
                </a:p>
              </p:txBody>
            </p:sp>
            <p:sp>
              <p:nvSpPr>
                <p:cNvPr id="20" name="곱셈 기호 19"/>
                <p:cNvSpPr/>
                <p:nvPr/>
              </p:nvSpPr>
              <p:spPr>
                <a:xfrm>
                  <a:off x="5482792" y="3156144"/>
                  <a:ext cx="428596" cy="357073"/>
                </a:xfrm>
                <a:prstGeom prst="mathMultiply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/>
                </a:p>
              </p:txBody>
            </p:sp>
            <p:sp>
              <p:nvSpPr>
                <p:cNvPr id="21" name="곱셈 기호 20"/>
                <p:cNvSpPr/>
                <p:nvPr/>
              </p:nvSpPr>
              <p:spPr>
                <a:xfrm>
                  <a:off x="2420713" y="3156144"/>
                  <a:ext cx="428596" cy="357073"/>
                </a:xfrm>
                <a:prstGeom prst="mathMultiply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/>
                </a:p>
              </p:txBody>
            </p:sp>
          </p:grpSp>
        </p:grpSp>
        <p:sp>
          <p:nvSpPr>
            <p:cNvPr id="30728" name="TextBox 37"/>
            <p:cNvSpPr txBox="1">
              <a:spLocks noChangeArrowheads="1"/>
            </p:cNvSpPr>
            <p:nvPr/>
          </p:nvSpPr>
          <p:spPr bwMode="auto">
            <a:xfrm>
              <a:off x="1403648" y="2492896"/>
              <a:ext cx="72008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ko-KR">
                  <a:solidFill>
                    <a:srgbClr val="0070C0"/>
                  </a:solidFill>
                </a:rPr>
                <a:t>1       1      1      1       1      1      1       1      1      1       1      1</a:t>
              </a:r>
              <a:endParaRPr lang="ko-KR" altLang="en-US">
                <a:solidFill>
                  <a:srgbClr val="0070C0"/>
                </a:solidFill>
              </a:endParaRPr>
            </a:p>
          </p:txBody>
        </p:sp>
        <p:sp>
          <p:nvSpPr>
            <p:cNvPr id="30729" name="TextBox 98"/>
            <p:cNvSpPr txBox="1">
              <a:spLocks noChangeArrowheads="1"/>
            </p:cNvSpPr>
            <p:nvPr/>
          </p:nvSpPr>
          <p:spPr bwMode="auto">
            <a:xfrm>
              <a:off x="1403648" y="3347700"/>
              <a:ext cx="669674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ko-KR">
                  <a:solidFill>
                    <a:srgbClr val="0070C0"/>
                  </a:solidFill>
                </a:rPr>
                <a:t>1       1      1      1       1      1      0       0      0      1       1        </a:t>
              </a:r>
              <a:endParaRPr lang="ko-KR" altLang="en-US">
                <a:solidFill>
                  <a:srgbClr val="0070C0"/>
                </a:solidFill>
              </a:endParaRPr>
            </a:p>
          </p:txBody>
        </p:sp>
        <p:sp>
          <p:nvSpPr>
            <p:cNvPr id="30730" name="TextBox 99"/>
            <p:cNvSpPr txBox="1">
              <a:spLocks noChangeArrowheads="1"/>
            </p:cNvSpPr>
            <p:nvPr/>
          </p:nvSpPr>
          <p:spPr bwMode="auto">
            <a:xfrm>
              <a:off x="1403648" y="4293096"/>
              <a:ext cx="590465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ko-KR">
                  <a:solidFill>
                    <a:srgbClr val="0070C0"/>
                  </a:solidFill>
                </a:rPr>
                <a:t>1       1      1      1       1      1      1       1      0      0</a:t>
              </a:r>
              <a:endParaRPr lang="ko-KR" altLang="en-US">
                <a:solidFill>
                  <a:srgbClr val="0070C0"/>
                </a:solidFill>
              </a:endParaRPr>
            </a:p>
          </p:txBody>
        </p:sp>
        <p:sp>
          <p:nvSpPr>
            <p:cNvPr id="30731" name="TextBox 100"/>
            <p:cNvSpPr txBox="1">
              <a:spLocks noChangeArrowheads="1"/>
            </p:cNvSpPr>
            <p:nvPr/>
          </p:nvSpPr>
          <p:spPr bwMode="auto">
            <a:xfrm>
              <a:off x="1403648" y="5229200"/>
              <a:ext cx="691276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ko-KR">
                  <a:solidFill>
                    <a:srgbClr val="0070C0"/>
                  </a:solidFill>
                </a:rPr>
                <a:t>1       1      1      0       0      1      1       0      0      1       1      </a:t>
              </a:r>
              <a:endParaRPr lang="ko-KR" altLang="en-US">
                <a:solidFill>
                  <a:srgbClr val="0070C0"/>
                </a:solidFill>
              </a:endParaRPr>
            </a:p>
          </p:txBody>
        </p:sp>
        <p:sp>
          <p:nvSpPr>
            <p:cNvPr id="30732" name="TextBox 101"/>
            <p:cNvSpPr txBox="1">
              <a:spLocks noChangeArrowheads="1"/>
            </p:cNvSpPr>
            <p:nvPr/>
          </p:nvSpPr>
          <p:spPr bwMode="auto">
            <a:xfrm>
              <a:off x="1403648" y="6021288"/>
              <a:ext cx="712879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ko-KR">
                  <a:solidFill>
                    <a:srgbClr val="0070C0"/>
                  </a:solidFill>
                </a:rPr>
                <a:t>1       1      1      0       0      0      0       0      0      0       1      1</a:t>
              </a:r>
              <a:endParaRPr lang="ko-KR" altLang="en-US">
                <a:solidFill>
                  <a:srgbClr val="0070C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제목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ko-KR" dirty="0" smtClean="0"/>
              <a:t>Modified(proposed) risk set</a:t>
            </a:r>
            <a:endParaRPr lang="ko-KR" altLang="en-US" dirty="0" smtClean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273C594-D0D4-43CC-85F4-92E38C907029}" type="slidenum">
              <a:rPr lang="ko-KR" altLang="en-US" smtClean="0"/>
              <a:pPr>
                <a:defRPr/>
              </a:pPr>
              <a:t>24</a:t>
            </a:fld>
            <a:endParaRPr lang="ko-KR" altLang="en-US"/>
          </a:p>
        </p:txBody>
      </p:sp>
      <p:grpSp>
        <p:nvGrpSpPr>
          <p:cNvPr id="2" name="그룹 44"/>
          <p:cNvGrpSpPr>
            <a:grpSpLocks/>
          </p:cNvGrpSpPr>
          <p:nvPr/>
        </p:nvGrpSpPr>
        <p:grpSpPr bwMode="auto">
          <a:xfrm>
            <a:off x="603250" y="1612677"/>
            <a:ext cx="8072438" cy="4223365"/>
            <a:chOff x="603424" y="1590700"/>
            <a:chExt cx="8073032" cy="4883991"/>
          </a:xfrm>
        </p:grpSpPr>
        <p:grpSp>
          <p:nvGrpSpPr>
            <p:cNvPr id="3" name="그룹 9"/>
            <p:cNvGrpSpPr>
              <a:grpSpLocks/>
            </p:cNvGrpSpPr>
            <p:nvPr/>
          </p:nvGrpSpPr>
          <p:grpSpPr bwMode="auto">
            <a:xfrm>
              <a:off x="603424" y="1590700"/>
              <a:ext cx="8001024" cy="4670301"/>
              <a:chOff x="428596" y="714356"/>
              <a:chExt cx="8001024" cy="4886325"/>
            </a:xfrm>
          </p:grpSpPr>
          <p:pic>
            <p:nvPicPr>
              <p:cNvPr id="4113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28596" y="714356"/>
                <a:ext cx="8001024" cy="48863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4" name="그룹 10"/>
              <p:cNvGrpSpPr>
                <a:grpSpLocks/>
              </p:cNvGrpSpPr>
              <p:nvPr/>
            </p:nvGrpSpPr>
            <p:grpSpPr bwMode="auto">
              <a:xfrm>
                <a:off x="3210204" y="1268760"/>
                <a:ext cx="5106212" cy="214314"/>
                <a:chOff x="3171233" y="1643050"/>
                <a:chExt cx="5106212" cy="214314"/>
              </a:xfrm>
            </p:grpSpPr>
            <p:sp>
              <p:nvSpPr>
                <p:cNvPr id="35" name="타원 4"/>
                <p:cNvSpPr/>
                <p:nvPr/>
              </p:nvSpPr>
              <p:spPr>
                <a:xfrm>
                  <a:off x="7457696" y="1643738"/>
                  <a:ext cx="214329" cy="21320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/>
                </a:p>
              </p:txBody>
            </p:sp>
            <p:sp>
              <p:nvSpPr>
                <p:cNvPr id="36" name="타원 5"/>
                <p:cNvSpPr/>
                <p:nvPr/>
              </p:nvSpPr>
              <p:spPr>
                <a:xfrm>
                  <a:off x="5616060" y="1643738"/>
                  <a:ext cx="214329" cy="21320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/>
                </a:p>
              </p:txBody>
            </p:sp>
            <p:sp>
              <p:nvSpPr>
                <p:cNvPr id="37" name="타원 6"/>
                <p:cNvSpPr/>
                <p:nvPr/>
              </p:nvSpPr>
              <p:spPr>
                <a:xfrm>
                  <a:off x="3785538" y="1643738"/>
                  <a:ext cx="214328" cy="21320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/>
                </a:p>
              </p:txBody>
            </p:sp>
            <p:sp>
              <p:nvSpPr>
                <p:cNvPr id="38" name="타원 7"/>
                <p:cNvSpPr/>
                <p:nvPr/>
              </p:nvSpPr>
              <p:spPr>
                <a:xfrm>
                  <a:off x="3171130" y="1643738"/>
                  <a:ext cx="214329" cy="21320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/>
                </a:p>
              </p:txBody>
            </p:sp>
            <p:sp>
              <p:nvSpPr>
                <p:cNvPr id="39" name="직사각형 8"/>
                <p:cNvSpPr/>
                <p:nvPr/>
              </p:nvSpPr>
              <p:spPr>
                <a:xfrm>
                  <a:off x="8067341" y="1643738"/>
                  <a:ext cx="214329" cy="213202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/>
                </a:p>
              </p:txBody>
            </p:sp>
          </p:grpSp>
          <p:grpSp>
            <p:nvGrpSpPr>
              <p:cNvPr id="5" name="그룹 9"/>
              <p:cNvGrpSpPr>
                <a:grpSpLocks/>
              </p:cNvGrpSpPr>
              <p:nvPr/>
            </p:nvGrpSpPr>
            <p:grpSpPr bwMode="auto">
              <a:xfrm>
                <a:off x="3203848" y="2132856"/>
                <a:ext cx="4503804" cy="357190"/>
                <a:chOff x="3168023" y="2233216"/>
                <a:chExt cx="4503804" cy="357190"/>
              </a:xfrm>
            </p:grpSpPr>
            <p:sp>
              <p:nvSpPr>
                <p:cNvPr id="31" name="타원 30"/>
                <p:cNvSpPr/>
                <p:nvPr/>
              </p:nvSpPr>
              <p:spPr>
                <a:xfrm>
                  <a:off x="3167925" y="2305207"/>
                  <a:ext cx="214329" cy="21320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/>
                </a:p>
              </p:txBody>
            </p:sp>
            <p:sp>
              <p:nvSpPr>
                <p:cNvPr id="32" name="타원 31"/>
                <p:cNvSpPr/>
                <p:nvPr/>
              </p:nvSpPr>
              <p:spPr>
                <a:xfrm>
                  <a:off x="6840084" y="2305207"/>
                  <a:ext cx="214328" cy="21320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/>
                </a:p>
              </p:txBody>
            </p:sp>
            <p:sp>
              <p:nvSpPr>
                <p:cNvPr id="33" name="직사각형 32"/>
                <p:cNvSpPr/>
                <p:nvPr/>
              </p:nvSpPr>
              <p:spPr>
                <a:xfrm>
                  <a:off x="7457666" y="2305207"/>
                  <a:ext cx="214329" cy="213201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/>
                </a:p>
              </p:txBody>
            </p:sp>
            <p:sp>
              <p:nvSpPr>
                <p:cNvPr id="34" name="곱셈 기호 33"/>
                <p:cNvSpPr/>
                <p:nvPr/>
              </p:nvSpPr>
              <p:spPr>
                <a:xfrm>
                  <a:off x="4285607" y="2234139"/>
                  <a:ext cx="428657" cy="355336"/>
                </a:xfrm>
                <a:prstGeom prst="mathMultiply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/>
                </a:p>
              </p:txBody>
            </p:sp>
          </p:grpSp>
          <p:grpSp>
            <p:nvGrpSpPr>
              <p:cNvPr id="7" name="그룹 14"/>
              <p:cNvGrpSpPr>
                <a:grpSpLocks/>
              </p:cNvGrpSpPr>
              <p:nvPr/>
            </p:nvGrpSpPr>
            <p:grpSpPr bwMode="auto">
              <a:xfrm>
                <a:off x="2579657" y="3117940"/>
                <a:ext cx="4491263" cy="357190"/>
                <a:chOff x="2562405" y="2876158"/>
                <a:chExt cx="4491263" cy="357190"/>
              </a:xfrm>
            </p:grpSpPr>
            <p:sp>
              <p:nvSpPr>
                <p:cNvPr id="28" name="타원 27"/>
                <p:cNvSpPr/>
                <p:nvPr/>
              </p:nvSpPr>
              <p:spPr>
                <a:xfrm>
                  <a:off x="2562565" y="2946480"/>
                  <a:ext cx="214328" cy="21512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/>
                </a:p>
              </p:txBody>
            </p:sp>
            <p:sp>
              <p:nvSpPr>
                <p:cNvPr id="29" name="직사각형 28"/>
                <p:cNvSpPr/>
                <p:nvPr/>
              </p:nvSpPr>
              <p:spPr>
                <a:xfrm>
                  <a:off x="6839605" y="2944559"/>
                  <a:ext cx="214328" cy="213202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/>
                </a:p>
              </p:txBody>
            </p:sp>
            <p:sp>
              <p:nvSpPr>
                <p:cNvPr id="30" name="곱셈 기호 29"/>
                <p:cNvSpPr/>
                <p:nvPr/>
              </p:nvSpPr>
              <p:spPr>
                <a:xfrm>
                  <a:off x="5510769" y="2875413"/>
                  <a:ext cx="428657" cy="357257"/>
                </a:xfrm>
                <a:prstGeom prst="mathMultiply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/>
                </a:p>
              </p:txBody>
            </p:sp>
          </p:grpSp>
          <p:grpSp>
            <p:nvGrpSpPr>
              <p:cNvPr id="8" name="그룹 18"/>
              <p:cNvGrpSpPr>
                <a:grpSpLocks/>
              </p:cNvGrpSpPr>
              <p:nvPr/>
            </p:nvGrpSpPr>
            <p:grpSpPr bwMode="auto">
              <a:xfrm>
                <a:off x="1969152" y="5016026"/>
                <a:ext cx="6330012" cy="357190"/>
                <a:chOff x="1914395" y="3821086"/>
                <a:chExt cx="6330012" cy="357190"/>
              </a:xfrm>
            </p:grpSpPr>
            <p:sp>
              <p:nvSpPr>
                <p:cNvPr id="24" name="타원 23"/>
                <p:cNvSpPr/>
                <p:nvPr/>
              </p:nvSpPr>
              <p:spPr>
                <a:xfrm>
                  <a:off x="1913827" y="3883326"/>
                  <a:ext cx="214329" cy="21512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/>
                </a:p>
              </p:txBody>
            </p:sp>
            <p:sp>
              <p:nvSpPr>
                <p:cNvPr id="25" name="타원 24"/>
                <p:cNvSpPr/>
                <p:nvPr/>
              </p:nvSpPr>
              <p:spPr>
                <a:xfrm>
                  <a:off x="7416507" y="3891009"/>
                  <a:ext cx="214329" cy="21320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/>
                </a:p>
              </p:txBody>
            </p:sp>
            <p:sp>
              <p:nvSpPr>
                <p:cNvPr id="26" name="직사각형 25"/>
                <p:cNvSpPr/>
                <p:nvPr/>
              </p:nvSpPr>
              <p:spPr>
                <a:xfrm>
                  <a:off x="8030915" y="3891009"/>
                  <a:ext cx="217503" cy="213201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/>
                </a:p>
              </p:txBody>
            </p:sp>
            <p:sp>
              <p:nvSpPr>
                <p:cNvPr id="27" name="곱셈 기호 26"/>
                <p:cNvSpPr/>
                <p:nvPr/>
              </p:nvSpPr>
              <p:spPr>
                <a:xfrm>
                  <a:off x="2420277" y="3821863"/>
                  <a:ext cx="428657" cy="357257"/>
                </a:xfrm>
                <a:prstGeom prst="mathMultiply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/>
                </a:p>
              </p:txBody>
            </p:sp>
          </p:grpSp>
          <p:grpSp>
            <p:nvGrpSpPr>
              <p:cNvPr id="9" name="그룹 23"/>
              <p:cNvGrpSpPr>
                <a:grpSpLocks/>
              </p:cNvGrpSpPr>
              <p:nvPr/>
            </p:nvGrpSpPr>
            <p:grpSpPr bwMode="auto">
              <a:xfrm>
                <a:off x="1965447" y="4051044"/>
                <a:ext cx="5733702" cy="357190"/>
                <a:chOff x="1905065" y="3156272"/>
                <a:chExt cx="5733702" cy="357190"/>
              </a:xfrm>
            </p:grpSpPr>
            <p:sp>
              <p:nvSpPr>
                <p:cNvPr id="17" name="타원 16"/>
                <p:cNvSpPr/>
                <p:nvPr/>
              </p:nvSpPr>
              <p:spPr>
                <a:xfrm>
                  <a:off x="1905027" y="3236571"/>
                  <a:ext cx="214329" cy="21512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/>
                </a:p>
              </p:txBody>
            </p:sp>
            <p:sp>
              <p:nvSpPr>
                <p:cNvPr id="18" name="타원 17"/>
                <p:cNvSpPr/>
                <p:nvPr/>
              </p:nvSpPr>
              <p:spPr>
                <a:xfrm>
                  <a:off x="4356307" y="3213523"/>
                  <a:ext cx="214329" cy="21320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/>
                </a:p>
              </p:txBody>
            </p:sp>
            <p:sp>
              <p:nvSpPr>
                <p:cNvPr id="19" name="타원 18"/>
                <p:cNvSpPr/>
                <p:nvPr/>
              </p:nvSpPr>
              <p:spPr>
                <a:xfrm>
                  <a:off x="4977066" y="3236571"/>
                  <a:ext cx="214328" cy="21512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/>
                </a:p>
              </p:txBody>
            </p:sp>
            <p:sp>
              <p:nvSpPr>
                <p:cNvPr id="20" name="타원 19"/>
                <p:cNvSpPr/>
                <p:nvPr/>
              </p:nvSpPr>
              <p:spPr>
                <a:xfrm>
                  <a:off x="6801237" y="3230810"/>
                  <a:ext cx="214329" cy="21320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/>
                </a:p>
              </p:txBody>
            </p:sp>
            <p:sp>
              <p:nvSpPr>
                <p:cNvPr id="21" name="직사각형 20"/>
                <p:cNvSpPr/>
                <p:nvPr/>
              </p:nvSpPr>
              <p:spPr>
                <a:xfrm>
                  <a:off x="7425171" y="3236571"/>
                  <a:ext cx="214328" cy="215122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/>
                </a:p>
              </p:txBody>
            </p:sp>
            <p:sp>
              <p:nvSpPr>
                <p:cNvPr id="22" name="곱셈 기호 21"/>
                <p:cNvSpPr/>
                <p:nvPr/>
              </p:nvSpPr>
              <p:spPr>
                <a:xfrm>
                  <a:off x="5483515" y="3155901"/>
                  <a:ext cx="428657" cy="357257"/>
                </a:xfrm>
                <a:prstGeom prst="mathMultiply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/>
                </a:p>
              </p:txBody>
            </p:sp>
            <p:sp>
              <p:nvSpPr>
                <p:cNvPr id="23" name="곱셈 기호 22"/>
                <p:cNvSpPr/>
                <p:nvPr/>
              </p:nvSpPr>
              <p:spPr>
                <a:xfrm>
                  <a:off x="2421003" y="3155901"/>
                  <a:ext cx="428657" cy="357257"/>
                </a:xfrm>
                <a:prstGeom prst="mathMultiply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/>
                </a:p>
              </p:txBody>
            </p:sp>
          </p:grpSp>
        </p:grpSp>
        <p:sp>
          <p:nvSpPr>
            <p:cNvPr id="4108" name="TextBox 39"/>
            <p:cNvSpPr txBox="1">
              <a:spLocks noChangeArrowheads="1"/>
            </p:cNvSpPr>
            <p:nvPr/>
          </p:nvSpPr>
          <p:spPr bwMode="auto">
            <a:xfrm>
              <a:off x="1357519" y="2451949"/>
              <a:ext cx="7272808" cy="4626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ko-KR" dirty="0"/>
                <a:t> </a:t>
              </a:r>
              <a:r>
                <a:rPr lang="en-US" altLang="ko-KR" sz="2000" b="1" dirty="0">
                  <a:solidFill>
                    <a:srgbClr val="0070C0"/>
                  </a:solidFill>
                </a:rPr>
                <a:t>1      1      </a:t>
              </a:r>
              <a:r>
                <a:rPr lang="en-US" altLang="ko-KR" sz="2000" b="1" dirty="0" smtClean="0">
                  <a:solidFill>
                    <a:srgbClr val="0070C0"/>
                  </a:solidFill>
                </a:rPr>
                <a:t>1      </a:t>
              </a:r>
              <a:r>
                <a:rPr lang="en-US" altLang="ko-KR" sz="2000" b="1" dirty="0">
                  <a:solidFill>
                    <a:srgbClr val="0070C0"/>
                  </a:solidFill>
                </a:rPr>
                <a:t>1 </a:t>
              </a:r>
              <a:r>
                <a:rPr lang="en-US" altLang="ko-KR" sz="2000" b="1" dirty="0" smtClean="0">
                  <a:solidFill>
                    <a:srgbClr val="0070C0"/>
                  </a:solidFill>
                </a:rPr>
                <a:t>    </a:t>
              </a:r>
              <a:r>
                <a:rPr lang="en-US" altLang="ko-KR" sz="2000" b="1" dirty="0">
                  <a:solidFill>
                    <a:srgbClr val="0070C0"/>
                  </a:solidFill>
                </a:rPr>
                <a:t>1      1      1 </a:t>
              </a:r>
              <a:r>
                <a:rPr lang="en-US" altLang="ko-KR" sz="2000" b="1" dirty="0" smtClean="0">
                  <a:solidFill>
                    <a:srgbClr val="0070C0"/>
                  </a:solidFill>
                </a:rPr>
                <a:t>    </a:t>
              </a:r>
              <a:r>
                <a:rPr lang="en-US" altLang="ko-KR" sz="2000" b="1" dirty="0">
                  <a:solidFill>
                    <a:srgbClr val="0070C0"/>
                  </a:solidFill>
                </a:rPr>
                <a:t>1      1      1  </a:t>
              </a:r>
              <a:r>
                <a:rPr lang="en-US" altLang="ko-KR" sz="2000" b="1" dirty="0" smtClean="0">
                  <a:solidFill>
                    <a:srgbClr val="0070C0"/>
                  </a:solidFill>
                </a:rPr>
                <a:t>   </a:t>
              </a:r>
              <a:r>
                <a:rPr lang="en-US" altLang="ko-KR" sz="2000" b="1" dirty="0">
                  <a:solidFill>
                    <a:srgbClr val="0070C0"/>
                  </a:solidFill>
                </a:rPr>
                <a:t>1      1</a:t>
              </a:r>
              <a:endParaRPr lang="ko-KR" altLang="en-US" sz="2000" b="1" dirty="0">
                <a:solidFill>
                  <a:srgbClr val="0070C0"/>
                </a:solidFill>
              </a:endParaRPr>
            </a:p>
          </p:txBody>
        </p:sp>
        <p:sp>
          <p:nvSpPr>
            <p:cNvPr id="4109" name="TextBox 40"/>
            <p:cNvSpPr txBox="1">
              <a:spLocks noChangeArrowheads="1"/>
            </p:cNvSpPr>
            <p:nvPr/>
          </p:nvSpPr>
          <p:spPr bwMode="auto">
            <a:xfrm>
              <a:off x="1403648" y="3419708"/>
              <a:ext cx="7272808" cy="4626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ko-KR" sz="2000" b="1" dirty="0"/>
                <a:t> </a:t>
              </a:r>
              <a:r>
                <a:rPr lang="en-US" altLang="ko-KR" sz="2000" b="1" dirty="0">
                  <a:solidFill>
                    <a:srgbClr val="0070C0"/>
                  </a:solidFill>
                </a:rPr>
                <a:t>1     </a:t>
              </a:r>
              <a:r>
                <a:rPr lang="en-US" altLang="ko-KR" sz="2000" b="1" dirty="0" smtClean="0">
                  <a:solidFill>
                    <a:srgbClr val="0070C0"/>
                  </a:solidFill>
                </a:rPr>
                <a:t>1      </a:t>
              </a:r>
              <a:r>
                <a:rPr lang="en-US" altLang="ko-KR" sz="2000" b="1" dirty="0">
                  <a:solidFill>
                    <a:srgbClr val="0070C0"/>
                  </a:solidFill>
                </a:rPr>
                <a:t>1 </a:t>
              </a:r>
              <a:r>
                <a:rPr lang="en-US" altLang="ko-KR" sz="2000" b="1" dirty="0" smtClean="0">
                  <a:solidFill>
                    <a:srgbClr val="0070C0"/>
                  </a:solidFill>
                </a:rPr>
                <a:t>     </a:t>
              </a:r>
              <a:r>
                <a:rPr lang="en-US" altLang="ko-KR" sz="2000" b="1" dirty="0">
                  <a:solidFill>
                    <a:srgbClr val="0070C0"/>
                  </a:solidFill>
                </a:rPr>
                <a:t>1 </a:t>
              </a:r>
              <a:r>
                <a:rPr lang="en-US" altLang="ko-KR" sz="2000" b="1" dirty="0" smtClean="0">
                  <a:solidFill>
                    <a:srgbClr val="0070C0"/>
                  </a:solidFill>
                </a:rPr>
                <a:t>    </a:t>
              </a:r>
              <a:r>
                <a:rPr lang="en-US" altLang="ko-KR" sz="2000" b="1" dirty="0">
                  <a:solidFill>
                    <a:srgbClr val="0070C0"/>
                  </a:solidFill>
                </a:rPr>
                <a:t>1      1      0   </a:t>
              </a:r>
              <a:r>
                <a:rPr lang="en-US" altLang="ko-KR" sz="2000" b="1" dirty="0" smtClean="0">
                  <a:solidFill>
                    <a:srgbClr val="0070C0"/>
                  </a:solidFill>
                </a:rPr>
                <a:t>   </a:t>
              </a:r>
              <a:r>
                <a:rPr lang="en-US" altLang="ko-KR" sz="2000" b="1" dirty="0">
                  <a:solidFill>
                    <a:srgbClr val="0070C0"/>
                  </a:solidFill>
                </a:rPr>
                <a:t>0  </a:t>
              </a:r>
              <a:r>
                <a:rPr lang="en-US" altLang="ko-KR" sz="2000" b="1" dirty="0" smtClean="0">
                  <a:solidFill>
                    <a:srgbClr val="0070C0"/>
                  </a:solidFill>
                </a:rPr>
                <a:t>   </a:t>
              </a:r>
              <a:r>
                <a:rPr lang="en-US" altLang="ko-KR" sz="2000" b="1" dirty="0">
                  <a:solidFill>
                    <a:srgbClr val="0070C0"/>
                  </a:solidFill>
                </a:rPr>
                <a:t>0      1  </a:t>
              </a:r>
              <a:r>
                <a:rPr lang="en-US" altLang="ko-KR" sz="2000" b="1" dirty="0" smtClean="0">
                  <a:solidFill>
                    <a:srgbClr val="0070C0"/>
                  </a:solidFill>
                </a:rPr>
                <a:t>    </a:t>
              </a:r>
              <a:r>
                <a:rPr lang="en-US" altLang="ko-KR" sz="2000" b="1" dirty="0">
                  <a:solidFill>
                    <a:srgbClr val="0070C0"/>
                  </a:solidFill>
                </a:rPr>
                <a:t>1      </a:t>
              </a:r>
              <a:endParaRPr lang="ko-KR" altLang="en-US" sz="2000" b="1" dirty="0">
                <a:solidFill>
                  <a:srgbClr val="0070C0"/>
                </a:solidFill>
              </a:endParaRPr>
            </a:p>
          </p:txBody>
        </p:sp>
        <p:sp>
          <p:nvSpPr>
            <p:cNvPr id="4110" name="TextBox 41"/>
            <p:cNvSpPr txBox="1">
              <a:spLocks noChangeArrowheads="1"/>
            </p:cNvSpPr>
            <p:nvPr/>
          </p:nvSpPr>
          <p:spPr bwMode="auto">
            <a:xfrm>
              <a:off x="1403648" y="4283804"/>
              <a:ext cx="7272808" cy="4626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ko-KR" dirty="0">
                  <a:solidFill>
                    <a:srgbClr val="0070C0"/>
                  </a:solidFill>
                </a:rPr>
                <a:t> </a:t>
              </a:r>
              <a:r>
                <a:rPr lang="en-US" altLang="ko-KR" sz="2000" b="1" dirty="0">
                  <a:solidFill>
                    <a:srgbClr val="0070C0"/>
                  </a:solidFill>
                </a:rPr>
                <a:t>1      1    </a:t>
              </a:r>
              <a:r>
                <a:rPr lang="en-US" altLang="ko-KR" sz="2000" b="1" dirty="0" smtClean="0">
                  <a:solidFill>
                    <a:srgbClr val="0070C0"/>
                  </a:solidFill>
                </a:rPr>
                <a:t> </a:t>
              </a:r>
              <a:r>
                <a:rPr lang="en-US" altLang="ko-KR" sz="2000" b="1" dirty="0">
                  <a:solidFill>
                    <a:srgbClr val="0070C0"/>
                  </a:solidFill>
                </a:rPr>
                <a:t>1      1  </a:t>
              </a:r>
              <a:r>
                <a:rPr lang="en-US" altLang="ko-KR" sz="2000" b="1" dirty="0" smtClean="0">
                  <a:solidFill>
                    <a:srgbClr val="0070C0"/>
                  </a:solidFill>
                </a:rPr>
                <a:t>   </a:t>
              </a:r>
              <a:r>
                <a:rPr lang="en-US" altLang="ko-KR" sz="2000" b="1" dirty="0">
                  <a:solidFill>
                    <a:srgbClr val="0070C0"/>
                  </a:solidFill>
                </a:rPr>
                <a:t>1      1      1   </a:t>
              </a:r>
              <a:r>
                <a:rPr lang="en-US" altLang="ko-KR" sz="2000" b="1" dirty="0" smtClean="0">
                  <a:solidFill>
                    <a:srgbClr val="0070C0"/>
                  </a:solidFill>
                </a:rPr>
                <a:t>   </a:t>
              </a:r>
              <a:r>
                <a:rPr lang="en-US" altLang="ko-KR" sz="2000" b="1" dirty="0">
                  <a:solidFill>
                    <a:srgbClr val="0070C0"/>
                  </a:solidFill>
                </a:rPr>
                <a:t>1      0</a:t>
              </a:r>
              <a:r>
                <a:rPr lang="en-US" altLang="ko-KR" sz="2000" b="1" dirty="0">
                  <a:solidFill>
                    <a:srgbClr val="FF0000"/>
                  </a:solidFill>
                </a:rPr>
                <a:t>      </a:t>
              </a:r>
              <a:r>
                <a:rPr lang="en-US" altLang="ko-KR" sz="2000" b="1" dirty="0">
                  <a:solidFill>
                    <a:srgbClr val="0070C0"/>
                  </a:solidFill>
                </a:rPr>
                <a:t>1             </a:t>
              </a:r>
              <a:endParaRPr lang="ko-KR" altLang="en-US" sz="2000" b="1" dirty="0">
                <a:solidFill>
                  <a:srgbClr val="0070C0"/>
                </a:solidFill>
              </a:endParaRPr>
            </a:p>
          </p:txBody>
        </p:sp>
        <p:sp>
          <p:nvSpPr>
            <p:cNvPr id="4111" name="TextBox 42"/>
            <p:cNvSpPr txBox="1">
              <a:spLocks noChangeArrowheads="1"/>
            </p:cNvSpPr>
            <p:nvPr/>
          </p:nvSpPr>
          <p:spPr bwMode="auto">
            <a:xfrm>
              <a:off x="1403648" y="5219908"/>
              <a:ext cx="7272808" cy="4626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ko-KR" sz="2000" b="1" dirty="0"/>
                <a:t> </a:t>
              </a:r>
              <a:r>
                <a:rPr lang="en-US" altLang="ko-KR" sz="2000" b="1" dirty="0">
                  <a:solidFill>
                    <a:srgbClr val="0070C0"/>
                  </a:solidFill>
                </a:rPr>
                <a:t>1      1    </a:t>
              </a:r>
              <a:r>
                <a:rPr lang="en-US" altLang="ko-KR" sz="2000" b="1" dirty="0" smtClean="0">
                  <a:solidFill>
                    <a:srgbClr val="0070C0"/>
                  </a:solidFill>
                </a:rPr>
                <a:t> 1      </a:t>
              </a:r>
              <a:r>
                <a:rPr lang="en-US" altLang="ko-KR" sz="2000" b="1" dirty="0">
                  <a:solidFill>
                    <a:srgbClr val="0070C0"/>
                  </a:solidFill>
                </a:rPr>
                <a:t>0</a:t>
              </a:r>
              <a:r>
                <a:rPr lang="en-US" altLang="ko-KR" sz="2000" b="1" dirty="0">
                  <a:solidFill>
                    <a:srgbClr val="FF0000"/>
                  </a:solidFill>
                </a:rPr>
                <a:t>      p </a:t>
              </a:r>
              <a:r>
                <a:rPr lang="en-US" altLang="ko-KR" sz="2000" b="1" dirty="0" smtClean="0">
                  <a:solidFill>
                    <a:srgbClr val="FF0000"/>
                  </a:solidFill>
                </a:rPr>
                <a:t>   </a:t>
              </a:r>
              <a:r>
                <a:rPr lang="en-US" altLang="ko-KR" sz="2000" b="1" dirty="0" smtClean="0">
                  <a:solidFill>
                    <a:srgbClr val="0070C0"/>
                  </a:solidFill>
                </a:rPr>
                <a:t> </a:t>
              </a:r>
              <a:r>
                <a:rPr lang="en-US" altLang="ko-KR" sz="2000" b="1" dirty="0">
                  <a:solidFill>
                    <a:srgbClr val="0070C0"/>
                  </a:solidFill>
                </a:rPr>
                <a:t>1      1      1      </a:t>
              </a:r>
              <a:r>
                <a:rPr lang="en-US" altLang="ko-KR" sz="2000" b="1" dirty="0" smtClean="0">
                  <a:solidFill>
                    <a:srgbClr val="0070C0"/>
                  </a:solidFill>
                </a:rPr>
                <a:t>0</a:t>
              </a:r>
              <a:r>
                <a:rPr lang="en-US" altLang="ko-KR" sz="2000" b="1" dirty="0" smtClean="0"/>
                <a:t>     </a:t>
              </a:r>
              <a:r>
                <a:rPr lang="en-US" altLang="ko-KR" sz="2000" b="1" dirty="0">
                  <a:solidFill>
                    <a:srgbClr val="0070C0"/>
                  </a:solidFill>
                </a:rPr>
                <a:t>1      1</a:t>
              </a:r>
              <a:r>
                <a:rPr lang="en-US" altLang="ko-KR" sz="2000" b="1" dirty="0"/>
                <a:t>      </a:t>
              </a:r>
              <a:endParaRPr lang="ko-KR" altLang="en-US" sz="2000" b="1" dirty="0"/>
            </a:p>
          </p:txBody>
        </p:sp>
        <p:sp>
          <p:nvSpPr>
            <p:cNvPr id="4112" name="TextBox 43"/>
            <p:cNvSpPr txBox="1">
              <a:spLocks noChangeArrowheads="1"/>
            </p:cNvSpPr>
            <p:nvPr/>
          </p:nvSpPr>
          <p:spPr bwMode="auto">
            <a:xfrm>
              <a:off x="1403648" y="6011995"/>
              <a:ext cx="7272808" cy="4626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ko-KR" dirty="0">
                  <a:solidFill>
                    <a:srgbClr val="0070C0"/>
                  </a:solidFill>
                </a:rPr>
                <a:t> </a:t>
              </a:r>
              <a:r>
                <a:rPr lang="en-US" altLang="ko-KR" sz="2000" b="1" dirty="0">
                  <a:solidFill>
                    <a:srgbClr val="0070C0"/>
                  </a:solidFill>
                </a:rPr>
                <a:t>1     </a:t>
              </a:r>
              <a:r>
                <a:rPr lang="en-US" altLang="ko-KR" sz="2000" b="1" dirty="0" smtClean="0">
                  <a:solidFill>
                    <a:srgbClr val="0070C0"/>
                  </a:solidFill>
                </a:rPr>
                <a:t>1      </a:t>
              </a:r>
              <a:r>
                <a:rPr lang="en-US" altLang="ko-KR" sz="2000" b="1" dirty="0">
                  <a:solidFill>
                    <a:srgbClr val="0070C0"/>
                  </a:solidFill>
                </a:rPr>
                <a:t>1      0</a:t>
              </a:r>
              <a:r>
                <a:rPr lang="en-US" altLang="ko-KR" sz="2000" b="1" dirty="0">
                  <a:solidFill>
                    <a:srgbClr val="FF0000"/>
                  </a:solidFill>
                </a:rPr>
                <a:t>   </a:t>
              </a:r>
              <a:r>
                <a:rPr lang="en-US" altLang="ko-KR" sz="2000" b="1" dirty="0" smtClean="0">
                  <a:solidFill>
                    <a:srgbClr val="FF0000"/>
                  </a:solidFill>
                </a:rPr>
                <a:t>  </a:t>
              </a:r>
              <a:r>
                <a:rPr lang="en-US" altLang="ko-KR" sz="2000" b="1" dirty="0">
                  <a:solidFill>
                    <a:srgbClr val="FF0000"/>
                  </a:solidFill>
                </a:rPr>
                <a:t>q      </a:t>
              </a:r>
              <a:r>
                <a:rPr lang="en-US" altLang="ko-KR" sz="2000" b="1" dirty="0" err="1">
                  <a:solidFill>
                    <a:srgbClr val="FF0000"/>
                  </a:solidFill>
                </a:rPr>
                <a:t>q</a:t>
              </a:r>
              <a:r>
                <a:rPr lang="en-US" altLang="ko-KR" sz="2000" b="1" dirty="0">
                  <a:solidFill>
                    <a:srgbClr val="FF0000"/>
                  </a:solidFill>
                </a:rPr>
                <a:t>       r       </a:t>
              </a:r>
              <a:r>
                <a:rPr lang="en-US" altLang="ko-KR" sz="2000" b="1" dirty="0" err="1">
                  <a:solidFill>
                    <a:srgbClr val="FF0000"/>
                  </a:solidFill>
                </a:rPr>
                <a:t>r</a:t>
              </a:r>
              <a:r>
                <a:rPr lang="en-US" altLang="ko-KR" sz="2000" b="1" dirty="0">
                  <a:solidFill>
                    <a:srgbClr val="FF0000"/>
                  </a:solidFill>
                </a:rPr>
                <a:t> </a:t>
              </a:r>
              <a:r>
                <a:rPr lang="en-US" altLang="ko-KR" sz="2000" b="1" dirty="0" smtClean="0">
                  <a:solidFill>
                    <a:srgbClr val="FF0000"/>
                  </a:solidFill>
                </a:rPr>
                <a:t>     </a:t>
              </a:r>
              <a:r>
                <a:rPr lang="en-US" altLang="ko-KR" sz="2000" b="1" dirty="0" err="1">
                  <a:solidFill>
                    <a:srgbClr val="FF0000"/>
                  </a:solidFill>
                </a:rPr>
                <a:t>r</a:t>
              </a:r>
              <a:r>
                <a:rPr lang="en-US" altLang="ko-KR" sz="2000" b="1" dirty="0">
                  <a:solidFill>
                    <a:srgbClr val="FF0000"/>
                  </a:solidFill>
                </a:rPr>
                <a:t>  </a:t>
              </a:r>
              <a:r>
                <a:rPr lang="en-US" altLang="ko-KR" sz="2000" b="1" dirty="0" smtClean="0">
                  <a:solidFill>
                    <a:srgbClr val="FF0000"/>
                  </a:solidFill>
                </a:rPr>
                <a:t>   </a:t>
              </a:r>
              <a:r>
                <a:rPr lang="en-US" altLang="ko-KR" sz="2000" b="1" dirty="0">
                  <a:solidFill>
                    <a:srgbClr val="FF0000"/>
                  </a:solidFill>
                </a:rPr>
                <a:t>1      </a:t>
              </a:r>
              <a:r>
                <a:rPr lang="en-US" altLang="ko-KR" sz="2000" b="1" dirty="0">
                  <a:solidFill>
                    <a:srgbClr val="0070C0"/>
                  </a:solidFill>
                </a:rPr>
                <a:t>1      1</a:t>
              </a:r>
              <a:endParaRPr lang="ko-KR" altLang="en-US" sz="2000" b="1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10" name="그룹 49"/>
          <p:cNvGrpSpPr>
            <a:grpSpLocks/>
          </p:cNvGrpSpPr>
          <p:nvPr/>
        </p:nvGrpSpPr>
        <p:grpSpPr bwMode="auto">
          <a:xfrm>
            <a:off x="2843808" y="5806775"/>
            <a:ext cx="4000528" cy="790577"/>
            <a:chOff x="2601244" y="5732463"/>
            <a:chExt cx="3727450" cy="504825"/>
          </a:xfrm>
        </p:grpSpPr>
        <p:graphicFrame>
          <p:nvGraphicFramePr>
            <p:cNvPr id="4098" name="Object 2"/>
            <p:cNvGraphicFramePr>
              <a:graphicFrameLocks noChangeAspect="1"/>
            </p:cNvGraphicFramePr>
            <p:nvPr/>
          </p:nvGraphicFramePr>
          <p:xfrm>
            <a:off x="2601244" y="5732463"/>
            <a:ext cx="874712" cy="504825"/>
          </p:xfrm>
          <a:graphic>
            <a:graphicData uri="http://schemas.openxmlformats.org/presentationml/2006/ole">
              <p:oleObj spid="_x0000_s69634" name="Equation" r:id="rId4" imgW="660240" imgH="380880" progId="Equation.DSMT4">
                <p:embed/>
              </p:oleObj>
            </a:graphicData>
          </a:graphic>
        </p:graphicFrame>
        <p:graphicFrame>
          <p:nvGraphicFramePr>
            <p:cNvPr id="4099" name="Object 3"/>
            <p:cNvGraphicFramePr>
              <a:graphicFrameLocks noChangeAspect="1"/>
            </p:cNvGraphicFramePr>
            <p:nvPr/>
          </p:nvGraphicFramePr>
          <p:xfrm>
            <a:off x="3821113" y="5732463"/>
            <a:ext cx="1109662" cy="504825"/>
          </p:xfrm>
          <a:graphic>
            <a:graphicData uri="http://schemas.openxmlformats.org/presentationml/2006/ole">
              <p:oleObj spid="_x0000_s69635" name="Equation" r:id="rId5" imgW="838080" imgH="380880" progId="Equation.DSMT4">
                <p:embed/>
              </p:oleObj>
            </a:graphicData>
          </a:graphic>
        </p:graphicFrame>
        <p:graphicFrame>
          <p:nvGraphicFramePr>
            <p:cNvPr id="4100" name="Object 4"/>
            <p:cNvGraphicFramePr>
              <a:graphicFrameLocks noChangeAspect="1"/>
            </p:cNvGraphicFramePr>
            <p:nvPr/>
          </p:nvGraphicFramePr>
          <p:xfrm>
            <a:off x="5236494" y="5732463"/>
            <a:ext cx="1092200" cy="504825"/>
          </p:xfrm>
          <a:graphic>
            <a:graphicData uri="http://schemas.openxmlformats.org/presentationml/2006/ole">
              <p:oleObj spid="_x0000_s69636" name="Equation" r:id="rId6" imgW="825480" imgH="38088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dirty="0" smtClean="0"/>
              <a:t>Estimated CMF</a:t>
            </a:r>
            <a:endParaRPr lang="ko-KR" altLang="en-US" dirty="0" smtClean="0"/>
          </a:p>
        </p:txBody>
      </p:sp>
      <p:sp>
        <p:nvSpPr>
          <p:cNvPr id="46" name="내용 개체 틀 4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 smtClean="0"/>
              <a:t>Assuming that all subjects have the common CMF,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                               total number of events observed at time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                      total number of subjects at risk at time</a:t>
            </a:r>
            <a:endParaRPr lang="en-US" altLang="ko-KR" dirty="0"/>
          </a:p>
          <a:p>
            <a:pPr>
              <a:buNone/>
            </a:pPr>
            <a:r>
              <a:rPr lang="en-US" altLang="ko-KR" dirty="0" smtClean="0"/>
              <a:t>         </a:t>
            </a:r>
          </a:p>
        </p:txBody>
      </p:sp>
      <p:sp>
        <p:nvSpPr>
          <p:cNvPr id="4102" name="날짜 개체 틀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altLang="ko-KR" dirty="0" smtClean="0">
                <a:latin typeface="굴림" charset="-127"/>
                <a:ea typeface="굴림" charset="-127"/>
              </a:rPr>
              <a:t>2011-12-17</a:t>
            </a:r>
            <a:endParaRPr lang="ko-KR" altLang="en-US" dirty="0" smtClean="0">
              <a:latin typeface="굴림" charset="-127"/>
              <a:ea typeface="굴림" charset="-127"/>
            </a:endParaRPr>
          </a:p>
        </p:txBody>
      </p:sp>
      <p:sp>
        <p:nvSpPr>
          <p:cNvPr id="4103" name="바닥글 개체 틀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ko-KR" dirty="0" smtClean="0"/>
              <a:t>Joint</a:t>
            </a:r>
            <a:r>
              <a:rPr lang="ko-KR" altLang="en-US" dirty="0" smtClean="0"/>
              <a:t> </a:t>
            </a:r>
            <a:r>
              <a:rPr lang="en-US" altLang="ko-KR" dirty="0" smtClean="0"/>
              <a:t>2011 Taipei Symposium</a:t>
            </a:r>
            <a:endParaRPr lang="ko-KR" altLang="en-US" dirty="0" smtClean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273C594-D0D4-43CC-85F4-92E38C907029}" type="slidenum">
              <a:rPr lang="ko-KR" altLang="en-US" smtClean="0"/>
              <a:pPr>
                <a:defRPr/>
              </a:pPr>
              <a:t>25</a:t>
            </a:fld>
            <a:endParaRPr lang="ko-KR" altLang="en-US"/>
          </a:p>
        </p:txBody>
      </p:sp>
      <p:graphicFrame>
        <p:nvGraphicFramePr>
          <p:cNvPr id="7" name="개체 6"/>
          <p:cNvGraphicFramePr>
            <a:graphicFrameLocks noChangeAspect="1"/>
          </p:cNvGraphicFramePr>
          <p:nvPr/>
        </p:nvGraphicFramePr>
        <p:xfrm>
          <a:off x="3139659" y="2643182"/>
          <a:ext cx="3003977" cy="1292229"/>
        </p:xfrm>
        <a:graphic>
          <a:graphicData uri="http://schemas.openxmlformats.org/presentationml/2006/ole">
            <p:oleObj spid="_x0000_s68610" name="Equation" r:id="rId3" imgW="914400" imgH="393480" progId="Equation.DSMT4">
              <p:embed/>
            </p:oleObj>
          </a:graphicData>
        </a:graphic>
      </p:graphicFrame>
      <p:graphicFrame>
        <p:nvGraphicFramePr>
          <p:cNvPr id="68613" name="Object 3"/>
          <p:cNvGraphicFramePr>
            <a:graphicFrameLocks noChangeAspect="1"/>
          </p:cNvGraphicFramePr>
          <p:nvPr/>
        </p:nvGraphicFramePr>
        <p:xfrm>
          <a:off x="907002" y="2000240"/>
          <a:ext cx="6379642" cy="692878"/>
        </p:xfrm>
        <a:graphic>
          <a:graphicData uri="http://schemas.openxmlformats.org/presentationml/2006/ole">
            <p:oleObj spid="_x0000_s68613" name="Equation" r:id="rId4" imgW="1752480" imgH="190440" progId="Equation.DSMT4">
              <p:embed/>
            </p:oleObj>
          </a:graphicData>
        </a:graphic>
      </p:graphicFrame>
      <p:graphicFrame>
        <p:nvGraphicFramePr>
          <p:cNvPr id="68614" name="Object 6"/>
          <p:cNvGraphicFramePr>
            <a:graphicFrameLocks noChangeAspect="1"/>
          </p:cNvGraphicFramePr>
          <p:nvPr/>
        </p:nvGraphicFramePr>
        <p:xfrm>
          <a:off x="1004884" y="3857625"/>
          <a:ext cx="3067050" cy="857250"/>
        </p:xfrm>
        <a:graphic>
          <a:graphicData uri="http://schemas.openxmlformats.org/presentationml/2006/ole">
            <p:oleObj spid="_x0000_s68614" name="Equation" r:id="rId5" imgW="1320480" imgH="368280" progId="Equation.DSMT4">
              <p:embed/>
            </p:oleObj>
          </a:graphicData>
        </a:graphic>
      </p:graphicFrame>
      <p:graphicFrame>
        <p:nvGraphicFramePr>
          <p:cNvPr id="68615" name="Object 7"/>
          <p:cNvGraphicFramePr>
            <a:graphicFrameLocks noChangeAspect="1"/>
          </p:cNvGraphicFramePr>
          <p:nvPr/>
        </p:nvGraphicFramePr>
        <p:xfrm>
          <a:off x="1000100" y="4857750"/>
          <a:ext cx="2097087" cy="857250"/>
        </p:xfrm>
        <a:graphic>
          <a:graphicData uri="http://schemas.openxmlformats.org/presentationml/2006/ole">
            <p:oleObj spid="_x0000_s68615" name="Equation" r:id="rId6" imgW="901440" imgH="368280" progId="Equation.DSMT4">
              <p:embed/>
            </p:oleObj>
          </a:graphicData>
        </a:graphic>
      </p:graphicFrame>
      <p:graphicFrame>
        <p:nvGraphicFramePr>
          <p:cNvPr id="68617" name="Object 9"/>
          <p:cNvGraphicFramePr>
            <a:graphicFrameLocks noChangeAspect="1"/>
          </p:cNvGraphicFramePr>
          <p:nvPr/>
        </p:nvGraphicFramePr>
        <p:xfrm>
          <a:off x="1643042" y="4333884"/>
          <a:ext cx="285750" cy="452438"/>
        </p:xfrm>
        <a:graphic>
          <a:graphicData uri="http://schemas.openxmlformats.org/presentationml/2006/ole">
            <p:oleObj spid="_x0000_s68617" name="Equation" r:id="rId7" imgW="88560" imgH="139680" progId="Equation.DSMT4">
              <p:embed/>
            </p:oleObj>
          </a:graphicData>
        </a:graphic>
      </p:graphicFrame>
      <p:graphicFrame>
        <p:nvGraphicFramePr>
          <p:cNvPr id="68618" name="Object 10"/>
          <p:cNvGraphicFramePr>
            <a:graphicFrameLocks noChangeAspect="1"/>
          </p:cNvGraphicFramePr>
          <p:nvPr/>
        </p:nvGraphicFramePr>
        <p:xfrm>
          <a:off x="8358216" y="5013515"/>
          <a:ext cx="285750" cy="452437"/>
        </p:xfrm>
        <a:graphic>
          <a:graphicData uri="http://schemas.openxmlformats.org/presentationml/2006/ole">
            <p:oleObj spid="_x0000_s68618" name="Equation" r:id="rId8" imgW="88560" imgH="1396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ko-KR" dirty="0" smtClean="0"/>
              <a:t>Representation of estimated CMF</a:t>
            </a:r>
            <a:endParaRPr lang="ko-KR" altLang="en-US" dirty="0" smtClean="0"/>
          </a:p>
        </p:txBody>
      </p:sp>
      <p:sp>
        <p:nvSpPr>
          <p:cNvPr id="46" name="내용 개체 틀 4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                    distinct event times across all individuals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Similar to the Nelson-Aalen estimator from survival analysis</a:t>
            </a:r>
          </a:p>
          <a:p>
            <a:r>
              <a:rPr lang="en-US" altLang="ko-KR" dirty="0" smtClean="0"/>
              <a:t>Cook &amp; Lawless(2007)</a:t>
            </a:r>
          </a:p>
        </p:txBody>
      </p:sp>
      <p:sp>
        <p:nvSpPr>
          <p:cNvPr id="4102" name="날짜 개체 틀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altLang="ko-KR" dirty="0" smtClean="0"/>
              <a:t>2011-12-17</a:t>
            </a:r>
            <a:endParaRPr lang="ko-KR" altLang="en-US" dirty="0" smtClean="0"/>
          </a:p>
        </p:txBody>
      </p:sp>
      <p:sp>
        <p:nvSpPr>
          <p:cNvPr id="4103" name="바닥글 개체 틀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ko-KR" dirty="0" smtClean="0"/>
              <a:t>Joint</a:t>
            </a:r>
            <a:r>
              <a:rPr lang="ko-KR" altLang="en-US" dirty="0" smtClean="0"/>
              <a:t> </a:t>
            </a:r>
            <a:r>
              <a:rPr lang="en-US" altLang="ko-KR" dirty="0" smtClean="0"/>
              <a:t>2011 Taipei Symposium</a:t>
            </a:r>
            <a:endParaRPr lang="ko-KR" altLang="en-US" dirty="0" smtClean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273C594-D0D4-43CC-85F4-92E38C907029}" type="slidenum">
              <a:rPr lang="ko-KR" altLang="en-US" smtClean="0"/>
              <a:pPr>
                <a:defRPr/>
              </a:pPr>
              <a:t>26</a:t>
            </a:fld>
            <a:endParaRPr lang="ko-KR" altLang="en-US"/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2643174" y="2500306"/>
          <a:ext cx="3767733" cy="1428760"/>
        </p:xfrm>
        <a:graphic>
          <a:graphicData uri="http://schemas.openxmlformats.org/presentationml/2006/ole">
            <p:oleObj spid="_x0000_s132099" name="Equation" r:id="rId3" imgW="1104840" imgH="419040" progId="Equation.DSMT4">
              <p:embed/>
            </p:oleObj>
          </a:graphicData>
        </a:graphic>
      </p:graphicFrame>
      <p:graphicFrame>
        <p:nvGraphicFramePr>
          <p:cNvPr id="33795" name="Object 3"/>
          <p:cNvGraphicFramePr>
            <a:graphicFrameLocks noChangeAspect="1"/>
          </p:cNvGraphicFramePr>
          <p:nvPr/>
        </p:nvGraphicFramePr>
        <p:xfrm>
          <a:off x="1004875" y="1643050"/>
          <a:ext cx="2553979" cy="571504"/>
        </p:xfrm>
        <a:graphic>
          <a:graphicData uri="http://schemas.openxmlformats.org/presentationml/2006/ole">
            <p:oleObj spid="_x0000_s132100" name="Equation" r:id="rId4" imgW="850680" imgH="1904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dirty="0" smtClean="0"/>
              <a:t>Asymptotic properties</a:t>
            </a:r>
            <a:endParaRPr lang="ko-KR" altLang="en-US" dirty="0" smtClean="0"/>
          </a:p>
        </p:txBody>
      </p:sp>
      <p:sp>
        <p:nvSpPr>
          <p:cNvPr id="46" name="내용 개체 틀 4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Following Lin et al.(2001, JRSSB),</a:t>
            </a:r>
          </a:p>
          <a:p>
            <a:pPr lvl="1"/>
            <a:r>
              <a:rPr lang="en-US" altLang="ko-KR" dirty="0" smtClean="0"/>
              <a:t>Consistent</a:t>
            </a:r>
          </a:p>
          <a:p>
            <a:pPr lvl="1"/>
            <a:r>
              <a:rPr lang="en-US" altLang="ko-KR" dirty="0" smtClean="0"/>
              <a:t>Asymptotically normal with consistently estimated variance,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Approximate       </a:t>
            </a:r>
            <a:r>
              <a:rPr lang="en-US" altLang="ko-KR" dirty="0" err="1" smtClean="0"/>
              <a:t>pointwise</a:t>
            </a:r>
            <a:r>
              <a:rPr lang="en-US" altLang="ko-KR" dirty="0" smtClean="0"/>
              <a:t> CI:</a:t>
            </a:r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102" name="날짜 개체 틀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altLang="ko-KR" dirty="0" smtClean="0"/>
              <a:t>2011-12-17</a:t>
            </a:r>
            <a:endParaRPr lang="ko-KR" altLang="en-US" dirty="0" smtClean="0"/>
          </a:p>
        </p:txBody>
      </p:sp>
      <p:sp>
        <p:nvSpPr>
          <p:cNvPr id="4103" name="바닥글 개체 틀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ko-KR" dirty="0" smtClean="0"/>
              <a:t>Joint</a:t>
            </a:r>
            <a:r>
              <a:rPr lang="ko-KR" altLang="en-US" dirty="0" smtClean="0"/>
              <a:t> </a:t>
            </a:r>
            <a:r>
              <a:rPr lang="en-US" altLang="ko-KR" dirty="0" smtClean="0"/>
              <a:t>2011 Taipei Symposium</a:t>
            </a:r>
            <a:endParaRPr lang="ko-KR" altLang="en-US" dirty="0" smtClean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273C594-D0D4-43CC-85F4-92E38C907029}" type="slidenum">
              <a:rPr lang="ko-KR" altLang="en-US" smtClean="0"/>
              <a:pPr>
                <a:defRPr/>
              </a:pPr>
              <a:t>27</a:t>
            </a:fld>
            <a:endParaRPr lang="ko-KR" altLang="en-US"/>
          </a:p>
        </p:txBody>
      </p:sp>
      <p:graphicFrame>
        <p:nvGraphicFramePr>
          <p:cNvPr id="7" name="개체 6"/>
          <p:cNvGraphicFramePr>
            <a:graphicFrameLocks noChangeAspect="1"/>
          </p:cNvGraphicFramePr>
          <p:nvPr/>
        </p:nvGraphicFramePr>
        <p:xfrm>
          <a:off x="6553200" y="2922588"/>
          <a:ext cx="101600" cy="152400"/>
        </p:xfrm>
        <a:graphic>
          <a:graphicData uri="http://schemas.openxmlformats.org/presentationml/2006/ole">
            <p:oleObj spid="_x0000_s32769" name="Equation" r:id="rId3" imgW="101520" imgH="152280" progId="Equation.DSMT4">
              <p:embed/>
            </p:oleObj>
          </a:graphicData>
        </a:graphic>
      </p:graphicFrame>
      <p:graphicFrame>
        <p:nvGraphicFramePr>
          <p:cNvPr id="32770" name="Object 1"/>
          <p:cNvGraphicFramePr>
            <a:graphicFrameLocks noChangeAspect="1"/>
          </p:cNvGraphicFramePr>
          <p:nvPr/>
        </p:nvGraphicFramePr>
        <p:xfrm>
          <a:off x="1071538" y="3479800"/>
          <a:ext cx="7416800" cy="1235075"/>
        </p:xfrm>
        <a:graphic>
          <a:graphicData uri="http://schemas.openxmlformats.org/presentationml/2006/ole">
            <p:oleObj spid="_x0000_s32770" name="Equation" r:id="rId4" imgW="2514600" imgH="419040" progId="Equation.DSMT4">
              <p:embed/>
            </p:oleObj>
          </a:graphicData>
        </a:graphic>
      </p:graphicFrame>
      <p:graphicFrame>
        <p:nvGraphicFramePr>
          <p:cNvPr id="9" name="개체 8"/>
          <p:cNvGraphicFramePr>
            <a:graphicFrameLocks noChangeAspect="1"/>
          </p:cNvGraphicFramePr>
          <p:nvPr/>
        </p:nvGraphicFramePr>
        <p:xfrm>
          <a:off x="3310419" y="5212100"/>
          <a:ext cx="690077" cy="360040"/>
        </p:xfrm>
        <a:graphic>
          <a:graphicData uri="http://schemas.openxmlformats.org/presentationml/2006/ole">
            <p:oleObj spid="_x0000_s32771" name="Equation" r:id="rId5" imgW="291960" imgH="152280" progId="Equation.DSMT4">
              <p:embed/>
            </p:oleObj>
          </a:graphicData>
        </a:graphic>
      </p:graphicFrame>
      <p:graphicFrame>
        <p:nvGraphicFramePr>
          <p:cNvPr id="10" name="개체 9"/>
          <p:cNvGraphicFramePr>
            <a:graphicFrameLocks noChangeAspect="1"/>
          </p:cNvGraphicFramePr>
          <p:nvPr/>
        </p:nvGraphicFramePr>
        <p:xfrm>
          <a:off x="1714480" y="5541983"/>
          <a:ext cx="6100762" cy="815975"/>
        </p:xfrm>
        <a:graphic>
          <a:graphicData uri="http://schemas.openxmlformats.org/presentationml/2006/ole">
            <p:oleObj spid="_x0000_s32772" name="Equation" r:id="rId6" imgW="1803240" imgH="241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dirty="0" smtClean="0"/>
              <a:t>Comparison of two groups</a:t>
            </a:r>
            <a:endParaRPr lang="ko-KR" altLang="en-US" dirty="0" smtClean="0"/>
          </a:p>
        </p:txBody>
      </p:sp>
      <p:sp>
        <p:nvSpPr>
          <p:cNvPr id="46" name="내용 개체 틀 4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                : the CMFs for group 1 and 2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                   : the number of subjects in the    </a:t>
            </a:r>
            <a:r>
              <a:rPr lang="en-US" altLang="ko-KR" dirty="0" err="1" smtClean="0"/>
              <a:t>th</a:t>
            </a:r>
            <a:r>
              <a:rPr lang="en-US" altLang="ko-KR" dirty="0" smtClean="0"/>
              <a:t> group with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                 : the estimated CMF for the   </a:t>
            </a:r>
            <a:r>
              <a:rPr lang="en-US" altLang="ko-KR" dirty="0" err="1" smtClean="0"/>
              <a:t>th</a:t>
            </a:r>
            <a:r>
              <a:rPr lang="en-US" altLang="ko-KR" dirty="0" smtClean="0"/>
              <a:t> group</a:t>
            </a:r>
          </a:p>
          <a:p>
            <a:endParaRPr lang="ko-KR" altLang="en-US" dirty="0"/>
          </a:p>
        </p:txBody>
      </p:sp>
      <p:sp>
        <p:nvSpPr>
          <p:cNvPr id="4102" name="날짜 개체 틀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altLang="ko-KR" dirty="0" smtClean="0"/>
              <a:t>2011-12-17</a:t>
            </a:r>
            <a:endParaRPr lang="ko-KR" altLang="en-US" dirty="0" smtClean="0"/>
          </a:p>
        </p:txBody>
      </p:sp>
      <p:sp>
        <p:nvSpPr>
          <p:cNvPr id="4103" name="바닥글 개체 틀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ko-KR" dirty="0" smtClean="0"/>
              <a:t>Joint</a:t>
            </a:r>
            <a:r>
              <a:rPr lang="ko-KR" altLang="en-US" dirty="0" smtClean="0"/>
              <a:t> </a:t>
            </a:r>
            <a:r>
              <a:rPr lang="en-US" altLang="ko-KR" dirty="0" smtClean="0"/>
              <a:t>2011 Taipei Symposium</a:t>
            </a:r>
            <a:endParaRPr lang="ko-KR" altLang="en-US" dirty="0" smtClean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273C594-D0D4-43CC-85F4-92E38C907029}" type="slidenum">
              <a:rPr lang="ko-KR" altLang="en-US" smtClean="0"/>
              <a:pPr>
                <a:defRPr/>
              </a:pPr>
              <a:t>28</a:t>
            </a:fld>
            <a:endParaRPr lang="ko-KR" altLang="en-US"/>
          </a:p>
        </p:txBody>
      </p:sp>
      <p:graphicFrame>
        <p:nvGraphicFramePr>
          <p:cNvPr id="31749" name="Object 5"/>
          <p:cNvGraphicFramePr>
            <a:graphicFrameLocks noChangeAspect="1"/>
          </p:cNvGraphicFramePr>
          <p:nvPr/>
        </p:nvGraphicFramePr>
        <p:xfrm>
          <a:off x="1643042" y="3214686"/>
          <a:ext cx="434648" cy="523879"/>
        </p:xfrm>
        <a:graphic>
          <a:graphicData uri="http://schemas.openxmlformats.org/presentationml/2006/ole">
            <p:oleObj spid="_x0000_s31749" name="Equation" r:id="rId3" imgW="126720" imgH="152280" progId="Equation.DSMT4">
              <p:embed/>
            </p:oleObj>
          </a:graphicData>
        </a:graphic>
      </p:graphicFrame>
      <p:graphicFrame>
        <p:nvGraphicFramePr>
          <p:cNvPr id="31750" name="Object 6"/>
          <p:cNvGraphicFramePr>
            <a:graphicFrameLocks noChangeAspect="1"/>
          </p:cNvGraphicFramePr>
          <p:nvPr/>
        </p:nvGraphicFramePr>
        <p:xfrm>
          <a:off x="7884053" y="4286256"/>
          <a:ext cx="474161" cy="571504"/>
        </p:xfrm>
        <a:graphic>
          <a:graphicData uri="http://schemas.openxmlformats.org/presentationml/2006/ole">
            <p:oleObj spid="_x0000_s31750" name="Equation" r:id="rId4" imgW="126720" imgH="152280" progId="Equation.DSMT4">
              <p:embed/>
            </p:oleObj>
          </a:graphicData>
        </a:graphic>
      </p:graphicFrame>
      <p:graphicFrame>
        <p:nvGraphicFramePr>
          <p:cNvPr id="7" name="개체 6"/>
          <p:cNvGraphicFramePr>
            <a:graphicFrameLocks noChangeAspect="1"/>
          </p:cNvGraphicFramePr>
          <p:nvPr/>
        </p:nvGraphicFramePr>
        <p:xfrm>
          <a:off x="1019174" y="1643050"/>
          <a:ext cx="1950879" cy="585779"/>
        </p:xfrm>
        <a:graphic>
          <a:graphicData uri="http://schemas.openxmlformats.org/presentationml/2006/ole">
            <p:oleObj spid="_x0000_s31745" name="Equation" r:id="rId5" imgW="634680" imgH="190440" progId="Equation.DSMT4">
              <p:embed/>
            </p:oleObj>
          </a:graphicData>
        </a:graphic>
      </p:graphicFrame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4429124" y="3000372"/>
          <a:ext cx="1095171" cy="714380"/>
        </p:xfrm>
        <a:graphic>
          <a:graphicData uri="http://schemas.openxmlformats.org/presentationml/2006/ole">
            <p:oleObj spid="_x0000_s31746" name="Equation" r:id="rId6" imgW="291960" imgH="190440" progId="Equation.DSMT4">
              <p:embed/>
            </p:oleObj>
          </a:graphicData>
        </a:graphic>
      </p:graphicFrame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1000101" y="2607486"/>
          <a:ext cx="1987724" cy="677498"/>
        </p:xfrm>
        <a:graphic>
          <a:graphicData uri="http://schemas.openxmlformats.org/presentationml/2006/ole">
            <p:oleObj spid="_x0000_s31747" name="Equation" r:id="rId7" imgW="558720" imgH="190440" progId="Equation.DSMT4">
              <p:embed/>
            </p:oleObj>
          </a:graphicData>
        </a:graphic>
      </p:graphicFrame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1000100" y="4143380"/>
          <a:ext cx="1870934" cy="635179"/>
        </p:xfrm>
        <a:graphic>
          <a:graphicData uri="http://schemas.openxmlformats.org/presentationml/2006/ole">
            <p:oleObj spid="_x0000_s31748" name="Equation" r:id="rId8" imgW="634680" imgH="215640" progId="Equation.DSMT4">
              <p:embed/>
            </p:oleObj>
          </a:graphicData>
        </a:graphic>
      </p:graphicFrame>
      <p:graphicFrame>
        <p:nvGraphicFramePr>
          <p:cNvPr id="31752" name="Object 8"/>
          <p:cNvGraphicFramePr>
            <a:graphicFrameLocks noChangeAspect="1"/>
          </p:cNvGraphicFramePr>
          <p:nvPr/>
        </p:nvGraphicFramePr>
        <p:xfrm>
          <a:off x="3659188" y="4976813"/>
          <a:ext cx="192087" cy="287337"/>
        </p:xfrm>
        <a:graphic>
          <a:graphicData uri="http://schemas.openxmlformats.org/presentationml/2006/ole">
            <p:oleObj spid="_x0000_s31752" name="Equation" r:id="rId9" imgW="101520" imgH="152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dirty="0" smtClean="0"/>
              <a:t>Two-sample test statistic</a:t>
            </a:r>
            <a:endParaRPr lang="ko-KR" altLang="en-US" dirty="0" smtClean="0"/>
          </a:p>
        </p:txBody>
      </p:sp>
      <p:sp>
        <p:nvSpPr>
          <p:cNvPr id="46" name="내용 개체 틀 4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Hypothesis: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Test statistic:</a:t>
            </a:r>
          </a:p>
          <a:p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          : maximum follow-up time across two groups</a:t>
            </a:r>
          </a:p>
          <a:p>
            <a:pPr lvl="1"/>
            <a:r>
              <a:rPr lang="en-US" altLang="ko-KR" dirty="0" smtClean="0"/>
              <a:t>          : non-negative predictable function</a:t>
            </a:r>
          </a:p>
          <a:p>
            <a:endParaRPr lang="ko-KR" altLang="en-US" dirty="0"/>
          </a:p>
        </p:txBody>
      </p:sp>
      <p:sp>
        <p:nvSpPr>
          <p:cNvPr id="4102" name="날짜 개체 틀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altLang="ko-KR" dirty="0" smtClean="0"/>
              <a:t>2011-12-17</a:t>
            </a:r>
            <a:endParaRPr lang="ko-KR" altLang="en-US" dirty="0" smtClean="0"/>
          </a:p>
        </p:txBody>
      </p:sp>
      <p:sp>
        <p:nvSpPr>
          <p:cNvPr id="4103" name="바닥글 개체 틀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ko-KR" dirty="0" smtClean="0"/>
              <a:t>Joint</a:t>
            </a:r>
            <a:r>
              <a:rPr lang="ko-KR" altLang="en-US" dirty="0" smtClean="0"/>
              <a:t> </a:t>
            </a:r>
            <a:r>
              <a:rPr lang="en-US" altLang="ko-KR" dirty="0" smtClean="0"/>
              <a:t>2011 Taipei Symposium</a:t>
            </a:r>
            <a:endParaRPr lang="ko-KR" altLang="en-US" dirty="0" smtClean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273C594-D0D4-43CC-85F4-92E38C907029}" type="slidenum">
              <a:rPr lang="ko-KR" altLang="en-US" smtClean="0"/>
              <a:pPr>
                <a:defRPr/>
              </a:pPr>
              <a:t>29</a:t>
            </a:fld>
            <a:endParaRPr lang="ko-KR" altLang="en-US"/>
          </a:p>
        </p:txBody>
      </p:sp>
      <p:graphicFrame>
        <p:nvGraphicFramePr>
          <p:cNvPr id="31751" name="Object 7"/>
          <p:cNvGraphicFramePr>
            <a:graphicFrameLocks noChangeAspect="1"/>
          </p:cNvGraphicFramePr>
          <p:nvPr/>
        </p:nvGraphicFramePr>
        <p:xfrm>
          <a:off x="3143257" y="1643050"/>
          <a:ext cx="3987292" cy="574677"/>
        </p:xfrm>
        <a:graphic>
          <a:graphicData uri="http://schemas.openxmlformats.org/presentationml/2006/ole">
            <p:oleObj spid="_x0000_s81928" name="Equation" r:id="rId3" imgW="1320480" imgH="190440" progId="Equation.DSMT4">
              <p:embed/>
            </p:oleObj>
          </a:graphicData>
        </a:graphic>
      </p:graphicFrame>
      <p:graphicFrame>
        <p:nvGraphicFramePr>
          <p:cNvPr id="31752" name="Object 8"/>
          <p:cNvGraphicFramePr>
            <a:graphicFrameLocks noChangeAspect="1"/>
          </p:cNvGraphicFramePr>
          <p:nvPr/>
        </p:nvGraphicFramePr>
        <p:xfrm>
          <a:off x="3659188" y="4976813"/>
          <a:ext cx="192087" cy="287337"/>
        </p:xfrm>
        <a:graphic>
          <a:graphicData uri="http://schemas.openxmlformats.org/presentationml/2006/ole">
            <p:oleObj spid="_x0000_s81929" name="Equation" r:id="rId4" imgW="101520" imgH="152280" progId="Equation.DSMT4">
              <p:embed/>
            </p:oleObj>
          </a:graphicData>
        </a:graphic>
      </p:graphicFrame>
      <p:graphicFrame>
        <p:nvGraphicFramePr>
          <p:cNvPr id="31753" name="Object 1"/>
          <p:cNvGraphicFramePr>
            <a:graphicFrameLocks noChangeAspect="1"/>
          </p:cNvGraphicFramePr>
          <p:nvPr/>
        </p:nvGraphicFramePr>
        <p:xfrm>
          <a:off x="2540000" y="3214688"/>
          <a:ext cx="4857750" cy="847725"/>
        </p:xfrm>
        <a:graphic>
          <a:graphicData uri="http://schemas.openxmlformats.org/presentationml/2006/ole">
            <p:oleObj spid="_x0000_s81930" name="Equation" r:id="rId5" imgW="1600200" imgH="279360" progId="Equation.DSMT4">
              <p:embed/>
            </p:oleObj>
          </a:graphicData>
        </a:graphic>
      </p:graphicFrame>
      <p:graphicFrame>
        <p:nvGraphicFramePr>
          <p:cNvPr id="31754" name="Object 10"/>
          <p:cNvGraphicFramePr>
            <a:graphicFrameLocks noChangeAspect="1"/>
          </p:cNvGraphicFramePr>
          <p:nvPr/>
        </p:nvGraphicFramePr>
        <p:xfrm>
          <a:off x="1357290" y="4214818"/>
          <a:ext cx="982664" cy="508121"/>
        </p:xfrm>
        <a:graphic>
          <a:graphicData uri="http://schemas.openxmlformats.org/presentationml/2006/ole">
            <p:oleObj spid="_x0000_s81931" name="Equation" r:id="rId6" imgW="368280" imgH="190440" progId="Equation.DSMT4">
              <p:embed/>
            </p:oleObj>
          </a:graphicData>
        </a:graphic>
      </p:graphicFrame>
      <p:graphicFrame>
        <p:nvGraphicFramePr>
          <p:cNvPr id="31755" name="Object 11"/>
          <p:cNvGraphicFramePr>
            <a:graphicFrameLocks noChangeAspect="1"/>
          </p:cNvGraphicFramePr>
          <p:nvPr/>
        </p:nvGraphicFramePr>
        <p:xfrm>
          <a:off x="1357290" y="5080383"/>
          <a:ext cx="788970" cy="563195"/>
        </p:xfrm>
        <a:graphic>
          <a:graphicData uri="http://schemas.openxmlformats.org/presentationml/2006/ole">
            <p:oleObj spid="_x0000_s81932" name="Equation" r:id="rId7" imgW="266400" imgH="1904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제목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ko-KR" dirty="0" smtClean="0"/>
              <a:t>Motivating example</a:t>
            </a:r>
            <a:endParaRPr lang="ko-KR" altLang="en-US" dirty="0" smtClean="0"/>
          </a:p>
        </p:txBody>
      </p:sp>
      <p:sp>
        <p:nvSpPr>
          <p:cNvPr id="13318" name="내용 개체 틀 5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ko-KR" dirty="0" smtClean="0"/>
              <a:t>Young Traffic Offenders Program(YTOP) data</a:t>
            </a:r>
          </a:p>
          <a:p>
            <a:pPr eaLnBrk="1" hangingPunct="1">
              <a:defRPr/>
            </a:pPr>
            <a:endParaRPr lang="en-US" altLang="ko-KR" dirty="0" smtClean="0"/>
          </a:p>
          <a:p>
            <a:pPr eaLnBrk="1" hangingPunct="1">
              <a:defRPr/>
            </a:pPr>
            <a:r>
              <a:rPr lang="en-US" altLang="ko-KR" dirty="0" smtClean="0"/>
              <a:t>What is YTOP?</a:t>
            </a:r>
          </a:p>
          <a:p>
            <a:pPr lvl="1" eaLnBrk="1" hangingPunct="1">
              <a:defRPr/>
            </a:pPr>
            <a:r>
              <a:rPr lang="en-US" altLang="ko-KR" dirty="0" smtClean="0"/>
              <a:t>Conducted at the University of Missouri-Columbia Health Sciences Center and other medical centers since late 1987</a:t>
            </a:r>
          </a:p>
          <a:p>
            <a:pPr lvl="1" eaLnBrk="1" hangingPunct="1">
              <a:defRPr/>
            </a:pPr>
            <a:r>
              <a:rPr lang="en-US" altLang="ko-KR" dirty="0" smtClean="0"/>
              <a:t>One-day educational intervention for people under 24 convicted of speeding by 20+ mph over the posted speed limit</a:t>
            </a:r>
          </a:p>
          <a:p>
            <a:pPr eaLnBrk="1" hangingPunct="1">
              <a:defRPr/>
            </a:pPr>
            <a:endParaRPr lang="en-US" altLang="ko-KR" dirty="0" smtClean="0"/>
          </a:p>
        </p:txBody>
      </p:sp>
      <p:sp>
        <p:nvSpPr>
          <p:cNvPr id="21508" name="날짜 개체 틀 2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altLang="ko-KR" dirty="0" smtClean="0">
                <a:latin typeface="굴림" charset="-127"/>
                <a:ea typeface="굴림" charset="-127"/>
              </a:rPr>
              <a:t>2011-12-17 </a:t>
            </a:r>
            <a:endParaRPr lang="ko-KR" altLang="en-US" dirty="0" smtClean="0">
              <a:latin typeface="굴림" charset="-127"/>
              <a:ea typeface="굴림" charset="-127"/>
            </a:endParaRPr>
          </a:p>
        </p:txBody>
      </p:sp>
      <p:sp>
        <p:nvSpPr>
          <p:cNvPr id="21509" name="바닥글 개체 틀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ko-KR" dirty="0" smtClean="0"/>
              <a:t>Joint</a:t>
            </a:r>
            <a:r>
              <a:rPr lang="ko-KR" altLang="en-US" dirty="0" smtClean="0"/>
              <a:t> </a:t>
            </a:r>
            <a:r>
              <a:rPr lang="en-US" altLang="ko-KR" dirty="0" smtClean="0"/>
              <a:t>2011 Taipei Symposium</a:t>
            </a:r>
            <a:endParaRPr lang="ko-KR" altLang="en-US" dirty="0" smtClean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B533C39-53CB-4B66-BBFD-E87BC25646D1}" type="slidenum">
              <a:rPr lang="ko-KR" altLang="en-US"/>
              <a:pPr>
                <a:defRPr/>
              </a:pPr>
              <a:t>3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dirty="0" smtClean="0"/>
              <a:t>Asymptotic distribution</a:t>
            </a:r>
            <a:endParaRPr lang="ko-KR" altLang="en-US" dirty="0" smtClean="0"/>
          </a:p>
        </p:txBody>
      </p:sp>
      <p:sp>
        <p:nvSpPr>
          <p:cNvPr id="46" name="내용 개체 틀 4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Following Cook et al.(1996, BCS) &amp; Lin et al.(2001, JRSSB),</a:t>
            </a:r>
          </a:p>
          <a:p>
            <a:pPr lvl="1"/>
            <a:r>
              <a:rPr lang="en-US" altLang="ko-KR" dirty="0" smtClean="0"/>
              <a:t>Asymptotically normal with consistently estimated variance,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Hence,                               asymptotically                           </a:t>
            </a:r>
            <a:endParaRPr lang="ko-KR" altLang="en-US" dirty="0"/>
          </a:p>
        </p:txBody>
      </p:sp>
      <p:sp>
        <p:nvSpPr>
          <p:cNvPr id="4102" name="날짜 개체 틀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altLang="ko-KR" dirty="0" smtClean="0"/>
              <a:t>2011-12-17</a:t>
            </a:r>
            <a:endParaRPr lang="ko-KR" altLang="en-US" dirty="0" smtClean="0"/>
          </a:p>
        </p:txBody>
      </p:sp>
      <p:sp>
        <p:nvSpPr>
          <p:cNvPr id="4103" name="바닥글 개체 틀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ko-KR" dirty="0" smtClean="0"/>
              <a:t>Joint</a:t>
            </a:r>
            <a:r>
              <a:rPr lang="ko-KR" altLang="en-US" dirty="0" smtClean="0"/>
              <a:t> </a:t>
            </a:r>
            <a:r>
              <a:rPr lang="en-US" altLang="ko-KR" dirty="0" smtClean="0"/>
              <a:t>2011 Taipei Symposium</a:t>
            </a:r>
            <a:endParaRPr lang="ko-KR" altLang="en-US" dirty="0" smtClean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273C594-D0D4-43CC-85F4-92E38C907029}" type="slidenum">
              <a:rPr lang="ko-KR" altLang="en-US" smtClean="0"/>
              <a:pPr>
                <a:defRPr/>
              </a:pPr>
              <a:t>30</a:t>
            </a:fld>
            <a:endParaRPr lang="ko-KR" altLang="en-US"/>
          </a:p>
        </p:txBody>
      </p:sp>
      <p:graphicFrame>
        <p:nvGraphicFramePr>
          <p:cNvPr id="7" name="개체 6"/>
          <p:cNvGraphicFramePr>
            <a:graphicFrameLocks noChangeAspect="1"/>
          </p:cNvGraphicFramePr>
          <p:nvPr/>
        </p:nvGraphicFramePr>
        <p:xfrm>
          <a:off x="1013326" y="3571876"/>
          <a:ext cx="7916392" cy="1214447"/>
        </p:xfrm>
        <a:graphic>
          <a:graphicData uri="http://schemas.openxmlformats.org/presentationml/2006/ole">
            <p:oleObj spid="_x0000_s30721" name="Equation" r:id="rId3" imgW="2730240" imgH="419040" progId="Equation.DSMT4">
              <p:embed/>
            </p:oleObj>
          </a:graphicData>
        </a:graphic>
      </p:graphicFrame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2312878" y="4982248"/>
          <a:ext cx="3571900" cy="678980"/>
        </p:xfrm>
        <a:graphic>
          <a:graphicData uri="http://schemas.openxmlformats.org/presentationml/2006/ole">
            <p:oleObj spid="_x0000_s30722" name="Equation" r:id="rId4" imgW="106668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" name="제목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ko-KR" dirty="0" smtClean="0"/>
              <a:t>Simulation: data generation</a:t>
            </a:r>
            <a:endParaRPr lang="ko-KR" altLang="en-US" dirty="0" smtClean="0"/>
          </a:p>
        </p:txBody>
      </p:sp>
      <p:sp>
        <p:nvSpPr>
          <p:cNvPr id="7" name="내용 개체 틀 6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altLang="ko-KR" sz="4000" dirty="0" smtClean="0"/>
              <a:t>Generate the first event time from an exponential distribution with a hazard rate of </a:t>
            </a:r>
          </a:p>
          <a:p>
            <a:pPr>
              <a:buNone/>
              <a:defRPr/>
            </a:pPr>
            <a:r>
              <a:rPr lang="ko-KR" altLang="en-US" sz="4000" dirty="0" smtClean="0"/>
              <a:t> </a:t>
            </a:r>
            <a:endParaRPr lang="en-US" altLang="ko-KR" sz="4000" dirty="0" smtClean="0"/>
          </a:p>
          <a:p>
            <a:pPr>
              <a:defRPr/>
            </a:pPr>
            <a:r>
              <a:rPr lang="en-US" altLang="ko-KR" sz="4000" dirty="0" smtClean="0"/>
              <a:t>Generate                </a:t>
            </a:r>
          </a:p>
          <a:p>
            <a:pPr lvl="1">
              <a:defRPr/>
            </a:pPr>
            <a:r>
              <a:rPr lang="en-US" altLang="ko-KR" sz="3700" dirty="0" smtClean="0"/>
              <a:t>     : probability of having an observation gap</a:t>
            </a:r>
          </a:p>
        </p:txBody>
      </p:sp>
      <p:sp>
        <p:nvSpPr>
          <p:cNvPr id="5132" name="날짜 개체 틀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altLang="ko-KR" dirty="0" smtClean="0"/>
              <a:t>2011-12-17</a:t>
            </a:r>
            <a:endParaRPr lang="ko-KR" altLang="en-US" dirty="0" smtClean="0"/>
          </a:p>
        </p:txBody>
      </p:sp>
      <p:sp>
        <p:nvSpPr>
          <p:cNvPr id="5133" name="바닥글 개체 틀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ko-KR" dirty="0" smtClean="0"/>
              <a:t>Joint</a:t>
            </a:r>
            <a:r>
              <a:rPr lang="ko-KR" altLang="en-US" dirty="0" smtClean="0"/>
              <a:t> </a:t>
            </a:r>
            <a:r>
              <a:rPr lang="en-US" altLang="ko-KR" dirty="0" smtClean="0"/>
              <a:t>2011 Taipei Symposium</a:t>
            </a:r>
            <a:endParaRPr lang="ko-KR" altLang="en-US" dirty="0" smtClean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97201DFD-DD18-4405-AC51-33AF3F632A27}" type="slidenum">
              <a:rPr lang="ko-KR" altLang="en-US" smtClean="0"/>
              <a:pPr>
                <a:defRPr/>
              </a:pPr>
              <a:t>31</a:t>
            </a:fld>
            <a:endParaRPr lang="ko-KR" altLang="en-US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3238500" y="3932238"/>
          <a:ext cx="2709863" cy="782637"/>
        </p:xfrm>
        <a:graphic>
          <a:graphicData uri="http://schemas.openxmlformats.org/presentationml/2006/ole">
            <p:oleObj spid="_x0000_s5122" name="Equation" r:id="rId3" imgW="660240" imgH="190440" progId="Equation.DSMT4">
              <p:embed/>
            </p:oleObj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7858148" y="1500174"/>
          <a:ext cx="571504" cy="779291"/>
        </p:xfrm>
        <a:graphic>
          <a:graphicData uri="http://schemas.openxmlformats.org/presentationml/2006/ole">
            <p:oleObj spid="_x0000_s5123" name="Equation" r:id="rId4" imgW="139680" imgH="190440" progId="Equation.DSMT4">
              <p:embed/>
            </p:oleObj>
          </a:graphicData>
        </a:graphic>
      </p:graphicFrame>
      <p:graphicFrame>
        <p:nvGraphicFramePr>
          <p:cNvPr id="16" name="개체 15"/>
          <p:cNvGraphicFramePr>
            <a:graphicFrameLocks noChangeAspect="1"/>
          </p:cNvGraphicFramePr>
          <p:nvPr/>
        </p:nvGraphicFramePr>
        <p:xfrm>
          <a:off x="1571604" y="4643446"/>
          <a:ext cx="476254" cy="571504"/>
        </p:xfrm>
        <a:graphic>
          <a:graphicData uri="http://schemas.openxmlformats.org/presentationml/2006/ole">
            <p:oleObj spid="_x0000_s5136" name="Equation" r:id="rId5" imgW="126720" imgH="152280" progId="Equation.DSMT4">
              <p:embed/>
            </p:oleObj>
          </a:graphicData>
        </a:graphic>
      </p:graphicFrame>
      <p:graphicFrame>
        <p:nvGraphicFramePr>
          <p:cNvPr id="5137" name="Object 3"/>
          <p:cNvGraphicFramePr>
            <a:graphicFrameLocks noChangeAspect="1"/>
          </p:cNvGraphicFramePr>
          <p:nvPr/>
        </p:nvGraphicFramePr>
        <p:xfrm>
          <a:off x="5940152" y="2649538"/>
          <a:ext cx="571500" cy="779462"/>
        </p:xfrm>
        <a:graphic>
          <a:graphicData uri="http://schemas.openxmlformats.org/presentationml/2006/ole">
            <p:oleObj spid="_x0000_s5137" name="Equation" r:id="rId6" imgW="139680" imgH="1904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" name="제목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ko-KR" dirty="0" smtClean="0"/>
              <a:t>Simulation: data generation</a:t>
            </a:r>
            <a:endParaRPr lang="ko-KR" altLang="en-US" dirty="0" smtClean="0"/>
          </a:p>
        </p:txBody>
      </p:sp>
      <p:sp>
        <p:nvSpPr>
          <p:cNvPr id="7" name="내용 개체 틀 6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altLang="ko-KR" sz="3200" dirty="0" smtClean="0"/>
              <a:t>If         generate the starting time     of the first observation gap from                    </a:t>
            </a:r>
          </a:p>
          <a:p>
            <a:pPr>
              <a:defRPr/>
            </a:pPr>
            <a:endParaRPr lang="en-US" altLang="ko-KR" sz="3200" dirty="0" smtClean="0"/>
          </a:p>
          <a:p>
            <a:pPr>
              <a:defRPr/>
            </a:pPr>
            <a:r>
              <a:rPr lang="en-US" altLang="ko-KR" sz="3200" dirty="0" smtClean="0"/>
              <a:t>If         generate  the duration tine       from an exponential distribution with a hazard rate of 2 resulting in the terminating time    </a:t>
            </a:r>
          </a:p>
          <a:p>
            <a:pPr>
              <a:defRPr/>
            </a:pPr>
            <a:endParaRPr lang="en-US" altLang="ko-KR" sz="3200" dirty="0" smtClean="0"/>
          </a:p>
          <a:p>
            <a:pPr>
              <a:defRPr/>
            </a:pPr>
            <a:r>
              <a:rPr lang="en-US" altLang="ko-KR" sz="3200" dirty="0" smtClean="0"/>
              <a:t>So, we get      &amp;       (if         )  </a:t>
            </a:r>
          </a:p>
        </p:txBody>
      </p:sp>
      <p:sp>
        <p:nvSpPr>
          <p:cNvPr id="5132" name="날짜 개체 틀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altLang="ko-KR" dirty="0" smtClean="0"/>
              <a:t>2011-12-17</a:t>
            </a:r>
            <a:endParaRPr lang="ko-KR" altLang="en-US" dirty="0" smtClean="0"/>
          </a:p>
        </p:txBody>
      </p:sp>
      <p:sp>
        <p:nvSpPr>
          <p:cNvPr id="5133" name="바닥글 개체 틀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ko-KR" dirty="0" smtClean="0"/>
              <a:t>Joint</a:t>
            </a:r>
            <a:r>
              <a:rPr lang="ko-KR" altLang="en-US" dirty="0" smtClean="0"/>
              <a:t> </a:t>
            </a:r>
            <a:r>
              <a:rPr lang="en-US" altLang="ko-KR" dirty="0" smtClean="0"/>
              <a:t>2011 Taipei Symposium</a:t>
            </a:r>
            <a:endParaRPr lang="ko-KR" altLang="en-US" dirty="0" smtClean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97201DFD-DD18-4405-AC51-33AF3F632A27}" type="slidenum">
              <a:rPr lang="ko-KR" altLang="en-US" smtClean="0"/>
              <a:pPr>
                <a:defRPr/>
              </a:pPr>
              <a:t>32</a:t>
            </a:fld>
            <a:endParaRPr lang="ko-KR" altLang="en-US"/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6715140" y="2045939"/>
          <a:ext cx="2428892" cy="597243"/>
        </p:xfrm>
        <a:graphic>
          <a:graphicData uri="http://schemas.openxmlformats.org/presentationml/2006/ole">
            <p:oleObj spid="_x0000_s133124" name="Equation" r:id="rId3" imgW="774360" imgH="190440" progId="Equation.DSMT4">
              <p:embed/>
            </p:oleObj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7658141" y="2928934"/>
          <a:ext cx="628635" cy="784319"/>
        </p:xfrm>
        <a:graphic>
          <a:graphicData uri="http://schemas.openxmlformats.org/presentationml/2006/ole">
            <p:oleObj spid="_x0000_s133125" name="Equation" r:id="rId4" imgW="152280" imgH="190440" progId="Equation.DSMT4">
              <p:embed/>
            </p:oleObj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7572396" y="1568442"/>
          <a:ext cx="520700" cy="646112"/>
        </p:xfrm>
        <a:graphic>
          <a:graphicData uri="http://schemas.openxmlformats.org/presentationml/2006/ole">
            <p:oleObj spid="_x0000_s133126" name="Equation" r:id="rId5" imgW="152280" imgH="190440" progId="Equation.DSMT4">
              <p:embed/>
            </p:oleObj>
          </a:graphicData>
        </a:graphic>
      </p:graphicFrame>
      <p:graphicFrame>
        <p:nvGraphicFramePr>
          <p:cNvPr id="5127" name="Object 10"/>
          <p:cNvGraphicFramePr>
            <a:graphicFrameLocks noChangeAspect="1"/>
          </p:cNvGraphicFramePr>
          <p:nvPr/>
        </p:nvGraphicFramePr>
        <p:xfrm>
          <a:off x="3159269" y="5357826"/>
          <a:ext cx="522674" cy="714380"/>
        </p:xfrm>
        <a:graphic>
          <a:graphicData uri="http://schemas.openxmlformats.org/presentationml/2006/ole">
            <p:oleObj spid="_x0000_s133127" name="Equation" r:id="rId6" imgW="139680" imgH="190440" progId="Equation.DSMT4">
              <p:embed/>
            </p:oleObj>
          </a:graphicData>
        </a:graphic>
      </p:graphicFrame>
      <p:graphicFrame>
        <p:nvGraphicFramePr>
          <p:cNvPr id="5128" name="Object 11"/>
          <p:cNvGraphicFramePr>
            <a:graphicFrameLocks noChangeAspect="1"/>
          </p:cNvGraphicFramePr>
          <p:nvPr/>
        </p:nvGraphicFramePr>
        <p:xfrm>
          <a:off x="4357686" y="5286388"/>
          <a:ext cx="690218" cy="857256"/>
        </p:xfrm>
        <a:graphic>
          <a:graphicData uri="http://schemas.openxmlformats.org/presentationml/2006/ole">
            <p:oleObj spid="_x0000_s133128" name="Equation" r:id="rId7" imgW="152280" imgH="190440" progId="Equation.DSMT4">
              <p:embed/>
            </p:oleObj>
          </a:graphicData>
        </a:graphic>
      </p:graphicFrame>
      <p:graphicFrame>
        <p:nvGraphicFramePr>
          <p:cNvPr id="5129" name="Object 7"/>
          <p:cNvGraphicFramePr>
            <a:graphicFrameLocks noChangeAspect="1"/>
          </p:cNvGraphicFramePr>
          <p:nvPr/>
        </p:nvGraphicFramePr>
        <p:xfrm>
          <a:off x="4273369" y="4390495"/>
          <a:ext cx="1272227" cy="613556"/>
        </p:xfrm>
        <a:graphic>
          <a:graphicData uri="http://schemas.openxmlformats.org/presentationml/2006/ole">
            <p:oleObj spid="_x0000_s133129" name="Equation" r:id="rId8" imgW="393480" imgH="190440" progId="Equation.DSMT4">
              <p:embed/>
            </p:oleObj>
          </a:graphicData>
        </a:graphic>
      </p:graphicFrame>
      <p:graphicFrame>
        <p:nvGraphicFramePr>
          <p:cNvPr id="13" name="개체 12"/>
          <p:cNvGraphicFramePr>
            <a:graphicFrameLocks noChangeAspect="1"/>
          </p:cNvGraphicFramePr>
          <p:nvPr/>
        </p:nvGraphicFramePr>
        <p:xfrm>
          <a:off x="1398572" y="3135314"/>
          <a:ext cx="958850" cy="508000"/>
        </p:xfrm>
        <a:graphic>
          <a:graphicData uri="http://schemas.openxmlformats.org/presentationml/2006/ole">
            <p:oleObj spid="_x0000_s133130" name="Equation" r:id="rId9" imgW="431640" imgH="228600" progId="Equation.DSMT4">
              <p:embed/>
            </p:oleObj>
          </a:graphicData>
        </a:graphic>
      </p:graphicFrame>
      <p:graphicFrame>
        <p:nvGraphicFramePr>
          <p:cNvPr id="133133" name="Object 13"/>
          <p:cNvGraphicFramePr>
            <a:graphicFrameLocks noChangeAspect="1"/>
          </p:cNvGraphicFramePr>
          <p:nvPr/>
        </p:nvGraphicFramePr>
        <p:xfrm>
          <a:off x="1316038" y="1622425"/>
          <a:ext cx="958850" cy="508000"/>
        </p:xfrm>
        <a:graphic>
          <a:graphicData uri="http://schemas.openxmlformats.org/presentationml/2006/ole">
            <p:oleObj spid="_x0000_s133133" name="Equation" r:id="rId10" imgW="431640" imgH="228600" progId="Equation.DSMT4">
              <p:embed/>
            </p:oleObj>
          </a:graphicData>
        </a:graphic>
      </p:graphicFrame>
      <p:graphicFrame>
        <p:nvGraphicFramePr>
          <p:cNvPr id="133135" name="Object 15"/>
          <p:cNvGraphicFramePr>
            <a:graphicFrameLocks noChangeAspect="1"/>
          </p:cNvGraphicFramePr>
          <p:nvPr/>
        </p:nvGraphicFramePr>
        <p:xfrm>
          <a:off x="5827713" y="5492750"/>
          <a:ext cx="874712" cy="508000"/>
        </p:xfrm>
        <a:graphic>
          <a:graphicData uri="http://schemas.openxmlformats.org/presentationml/2006/ole">
            <p:oleObj spid="_x0000_s133135" name="Equation" r:id="rId11" imgW="39348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제목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ko-KR" dirty="0" smtClean="0"/>
              <a:t>Simulation: the first cycle of data generation</a:t>
            </a:r>
            <a:endParaRPr lang="ko-KR" altLang="en-US" dirty="0" smtClean="0"/>
          </a:p>
        </p:txBody>
      </p:sp>
      <p:sp>
        <p:nvSpPr>
          <p:cNvPr id="6151" name="날짜 개체 틀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altLang="ko-KR" dirty="0" smtClean="0"/>
              <a:t>2011-12-17</a:t>
            </a:r>
            <a:endParaRPr lang="ko-KR" altLang="en-US" dirty="0" smtClean="0"/>
          </a:p>
        </p:txBody>
      </p:sp>
      <p:sp>
        <p:nvSpPr>
          <p:cNvPr id="6152" name="바닥글 개체 틀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ko-KR" dirty="0" smtClean="0"/>
              <a:t>Joint</a:t>
            </a:r>
            <a:r>
              <a:rPr lang="ko-KR" altLang="en-US" dirty="0" smtClean="0"/>
              <a:t> </a:t>
            </a:r>
            <a:r>
              <a:rPr lang="en-US" altLang="ko-KR" dirty="0" smtClean="0"/>
              <a:t>2011 Taipei Symposium</a:t>
            </a:r>
            <a:endParaRPr lang="ko-KR" altLang="en-US" dirty="0" smtClean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4D9DDDF6-94D2-4920-84FA-9EBC1F813E31}" type="slidenum">
              <a:rPr lang="ko-KR" altLang="en-US" smtClean="0"/>
              <a:pPr>
                <a:defRPr/>
              </a:pPr>
              <a:t>33</a:t>
            </a:fld>
            <a:endParaRPr lang="ko-KR" altLang="en-US"/>
          </a:p>
        </p:txBody>
      </p:sp>
      <p:graphicFrame>
        <p:nvGraphicFramePr>
          <p:cNvPr id="6147" name="Object 11"/>
          <p:cNvGraphicFramePr>
            <a:graphicFrameLocks noChangeAspect="1"/>
          </p:cNvGraphicFramePr>
          <p:nvPr/>
        </p:nvGraphicFramePr>
        <p:xfrm>
          <a:off x="6804025" y="4221163"/>
          <a:ext cx="215900" cy="339725"/>
        </p:xfrm>
        <a:graphic>
          <a:graphicData uri="http://schemas.openxmlformats.org/presentationml/2006/ole">
            <p:oleObj spid="_x0000_s48131" name="Equation" r:id="rId3" imgW="88560" imgH="139680" progId="Equation.DSMT4">
              <p:embed/>
            </p:oleObj>
          </a:graphicData>
        </a:graphic>
      </p:graphicFrame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2143116"/>
            <a:ext cx="8029575" cy="3434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" name="그룹 12"/>
          <p:cNvGrpSpPr/>
          <p:nvPr/>
        </p:nvGrpSpPr>
        <p:grpSpPr>
          <a:xfrm>
            <a:off x="899592" y="2893353"/>
            <a:ext cx="8064896" cy="392771"/>
            <a:chOff x="899592" y="4293096"/>
            <a:chExt cx="8064896" cy="392771"/>
          </a:xfrm>
        </p:grpSpPr>
        <p:sp>
          <p:nvSpPr>
            <p:cNvPr id="11" name="TextBox 10"/>
            <p:cNvSpPr txBox="1"/>
            <p:nvPr/>
          </p:nvSpPr>
          <p:spPr>
            <a:xfrm>
              <a:off x="899592" y="4293096"/>
              <a:ext cx="80648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0      </a:t>
              </a:r>
              <a:endParaRPr lang="ko-KR" altLang="en-US" dirty="0"/>
            </a:p>
          </p:txBody>
        </p:sp>
        <p:graphicFrame>
          <p:nvGraphicFramePr>
            <p:cNvPr id="12" name="개체 11"/>
            <p:cNvGraphicFramePr>
              <a:graphicFrameLocks noChangeAspect="1"/>
            </p:cNvGraphicFramePr>
            <p:nvPr/>
          </p:nvGraphicFramePr>
          <p:xfrm>
            <a:off x="1547664" y="4293096"/>
            <a:ext cx="288032" cy="392771"/>
          </p:xfrm>
          <a:graphic>
            <a:graphicData uri="http://schemas.openxmlformats.org/presentationml/2006/ole">
              <p:oleObj spid="_x0000_s48133" name="Equation" r:id="rId5" imgW="139680" imgH="190440" progId="Equation.DSMT4">
                <p:embed/>
              </p:oleObj>
            </a:graphicData>
          </a:graphic>
        </p:graphicFrame>
      </p:grpSp>
      <p:grpSp>
        <p:nvGrpSpPr>
          <p:cNvPr id="14" name="그룹 13"/>
          <p:cNvGrpSpPr/>
          <p:nvPr/>
        </p:nvGrpSpPr>
        <p:grpSpPr>
          <a:xfrm>
            <a:off x="899592" y="4143380"/>
            <a:ext cx="8064896" cy="392771"/>
            <a:chOff x="899592" y="4293096"/>
            <a:chExt cx="8064896" cy="392771"/>
          </a:xfrm>
        </p:grpSpPr>
        <p:sp>
          <p:nvSpPr>
            <p:cNvPr id="15" name="TextBox 14"/>
            <p:cNvSpPr txBox="1"/>
            <p:nvPr/>
          </p:nvSpPr>
          <p:spPr>
            <a:xfrm>
              <a:off x="899592" y="4293096"/>
              <a:ext cx="80648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>
                  <a:latin typeface="맑은 고딕" pitchFamily="50" charset="-127"/>
                </a:rPr>
                <a:t>0                                                                    w/ observation gap          </a:t>
              </a:r>
              <a:endParaRPr lang="ko-KR" altLang="en-US" dirty="0">
                <a:latin typeface="맑은 고딕" pitchFamily="50" charset="-127"/>
              </a:endParaRPr>
            </a:p>
          </p:txBody>
        </p:sp>
        <p:graphicFrame>
          <p:nvGraphicFramePr>
            <p:cNvPr id="16" name="개체 15"/>
            <p:cNvGraphicFramePr>
              <a:graphicFrameLocks noChangeAspect="1"/>
            </p:cNvGraphicFramePr>
            <p:nvPr/>
          </p:nvGraphicFramePr>
          <p:xfrm>
            <a:off x="1547664" y="4293096"/>
            <a:ext cx="288032" cy="392771"/>
          </p:xfrm>
          <a:graphic>
            <a:graphicData uri="http://schemas.openxmlformats.org/presentationml/2006/ole">
              <p:oleObj spid="_x0000_s48134" name="Equation" r:id="rId6" imgW="139680" imgH="190440" progId="Equation.DSMT4">
                <p:embed/>
              </p:oleObj>
            </a:graphicData>
          </a:graphic>
        </p:graphicFrame>
      </p:grpSp>
      <p:grpSp>
        <p:nvGrpSpPr>
          <p:cNvPr id="17" name="그룹 16"/>
          <p:cNvGrpSpPr/>
          <p:nvPr/>
        </p:nvGrpSpPr>
        <p:grpSpPr>
          <a:xfrm>
            <a:off x="857224" y="5536559"/>
            <a:ext cx="8064896" cy="392771"/>
            <a:chOff x="899592" y="4293096"/>
            <a:chExt cx="8064896" cy="392771"/>
          </a:xfrm>
        </p:grpSpPr>
        <p:sp>
          <p:nvSpPr>
            <p:cNvPr id="18" name="TextBox 17"/>
            <p:cNvSpPr txBox="1"/>
            <p:nvPr/>
          </p:nvSpPr>
          <p:spPr>
            <a:xfrm>
              <a:off x="899592" y="4293096"/>
              <a:ext cx="80648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>
                  <a:ea typeface="맑은 고딕" pitchFamily="50" charset="-127"/>
                </a:rPr>
                <a:t>0                                                                      w/o observation gap</a:t>
              </a:r>
              <a:endParaRPr lang="ko-KR" altLang="en-US" dirty="0">
                <a:ea typeface="맑은 고딕" pitchFamily="50" charset="-127"/>
              </a:endParaRPr>
            </a:p>
          </p:txBody>
        </p:sp>
        <p:graphicFrame>
          <p:nvGraphicFramePr>
            <p:cNvPr id="19" name="개체 18"/>
            <p:cNvGraphicFramePr>
              <a:graphicFrameLocks noChangeAspect="1"/>
            </p:cNvGraphicFramePr>
            <p:nvPr/>
          </p:nvGraphicFramePr>
          <p:xfrm>
            <a:off x="1547664" y="4293096"/>
            <a:ext cx="288032" cy="392771"/>
          </p:xfrm>
          <a:graphic>
            <a:graphicData uri="http://schemas.openxmlformats.org/presentationml/2006/ole">
              <p:oleObj spid="_x0000_s48135" name="Equation" r:id="rId7" imgW="139680" imgH="190440" progId="Equation.DSMT4">
                <p:embed/>
              </p:oleObj>
            </a:graphicData>
          </a:graphic>
        </p:graphicFrame>
      </p:grpSp>
      <p:graphicFrame>
        <p:nvGraphicFramePr>
          <p:cNvPr id="48138" name="Object 10"/>
          <p:cNvGraphicFramePr>
            <a:graphicFrameLocks noChangeAspect="1"/>
          </p:cNvGraphicFramePr>
          <p:nvPr/>
        </p:nvGraphicFramePr>
        <p:xfrm>
          <a:off x="2678113" y="4214818"/>
          <a:ext cx="774700" cy="304800"/>
        </p:xfrm>
        <a:graphic>
          <a:graphicData uri="http://schemas.openxmlformats.org/presentationml/2006/ole">
            <p:oleObj spid="_x0000_s48138" name="Equation" r:id="rId8" imgW="393480" imgH="190440" progId="Equation.DSMT4">
              <p:embed/>
            </p:oleObj>
          </a:graphicData>
        </a:graphic>
      </p:graphicFrame>
      <p:graphicFrame>
        <p:nvGraphicFramePr>
          <p:cNvPr id="48141" name="Object 13"/>
          <p:cNvGraphicFramePr>
            <a:graphicFrameLocks noChangeAspect="1"/>
          </p:cNvGraphicFramePr>
          <p:nvPr/>
        </p:nvGraphicFramePr>
        <p:xfrm>
          <a:off x="2122365" y="4822510"/>
          <a:ext cx="317052" cy="321002"/>
        </p:xfrm>
        <a:graphic>
          <a:graphicData uri="http://schemas.openxmlformats.org/presentationml/2006/ole">
            <p:oleObj spid="_x0000_s48141" name="Equation" r:id="rId9" imgW="152280" imgH="190440" progId="Equation.DSMT4">
              <p:embed/>
            </p:oleObj>
          </a:graphicData>
        </a:graphic>
      </p:graphicFrame>
      <p:graphicFrame>
        <p:nvGraphicFramePr>
          <p:cNvPr id="48142" name="Object 14"/>
          <p:cNvGraphicFramePr>
            <a:graphicFrameLocks noChangeAspect="1"/>
          </p:cNvGraphicFramePr>
          <p:nvPr/>
        </p:nvGraphicFramePr>
        <p:xfrm>
          <a:off x="2500298" y="5572140"/>
          <a:ext cx="698152" cy="304106"/>
        </p:xfrm>
        <a:graphic>
          <a:graphicData uri="http://schemas.openxmlformats.org/presentationml/2006/ole">
            <p:oleObj spid="_x0000_s48142" name="Equation" r:id="rId10" imgW="355320" imgH="190440" progId="Equation.DSMT4">
              <p:embed/>
            </p:oleObj>
          </a:graphicData>
        </a:graphic>
      </p:graphicFrame>
      <p:graphicFrame>
        <p:nvGraphicFramePr>
          <p:cNvPr id="20" name="개체 19"/>
          <p:cNvGraphicFramePr>
            <a:graphicFrameLocks noChangeAspect="1"/>
          </p:cNvGraphicFramePr>
          <p:nvPr/>
        </p:nvGraphicFramePr>
        <p:xfrm>
          <a:off x="1898650" y="4214818"/>
          <a:ext cx="298450" cy="303213"/>
        </p:xfrm>
        <a:graphic>
          <a:graphicData uri="http://schemas.openxmlformats.org/presentationml/2006/ole">
            <p:oleObj spid="_x0000_s48136" name="Equation" r:id="rId11" imgW="152280" imgH="190440" progId="Equation.DSMT4">
              <p:embed/>
            </p:oleObj>
          </a:graphicData>
        </a:graphic>
      </p:graphicFrame>
      <p:graphicFrame>
        <p:nvGraphicFramePr>
          <p:cNvPr id="21" name="개체 20"/>
          <p:cNvGraphicFramePr>
            <a:graphicFrameLocks noChangeAspect="1"/>
          </p:cNvGraphicFramePr>
          <p:nvPr/>
        </p:nvGraphicFramePr>
        <p:xfrm>
          <a:off x="2474099" y="3501008"/>
          <a:ext cx="298986" cy="303324"/>
        </p:xfrm>
        <a:graphic>
          <a:graphicData uri="http://schemas.openxmlformats.org/presentationml/2006/ole">
            <p:oleObj spid="_x0000_s48137" name="Equation" r:id="rId12" imgW="152280" imgH="190440" progId="Equation.DSMT4">
              <p:embed/>
            </p:oleObj>
          </a:graphicData>
        </a:graphic>
      </p:graphicFrame>
      <p:graphicFrame>
        <p:nvGraphicFramePr>
          <p:cNvPr id="23" name="개체 22"/>
          <p:cNvGraphicFramePr>
            <a:graphicFrameLocks noChangeAspect="1"/>
          </p:cNvGraphicFramePr>
          <p:nvPr/>
        </p:nvGraphicFramePr>
        <p:xfrm>
          <a:off x="3765775" y="3503363"/>
          <a:ext cx="317052" cy="321002"/>
        </p:xfrm>
        <a:graphic>
          <a:graphicData uri="http://schemas.openxmlformats.org/presentationml/2006/ole">
            <p:oleObj spid="_x0000_s48139" name="Equation" r:id="rId13" imgW="152280" imgH="190440" progId="Equation.DSMT4">
              <p:embed/>
            </p:oleObj>
          </a:graphicData>
        </a:graphic>
      </p:graphicFrame>
      <p:graphicFrame>
        <p:nvGraphicFramePr>
          <p:cNvPr id="48140" name="Object 12"/>
          <p:cNvGraphicFramePr>
            <a:graphicFrameLocks noChangeAspect="1"/>
          </p:cNvGraphicFramePr>
          <p:nvPr/>
        </p:nvGraphicFramePr>
        <p:xfrm>
          <a:off x="3919542" y="4214818"/>
          <a:ext cx="1223962" cy="303213"/>
        </p:xfrm>
        <a:graphic>
          <a:graphicData uri="http://schemas.openxmlformats.org/presentationml/2006/ole">
            <p:oleObj spid="_x0000_s48140" name="Equation" r:id="rId14" imgW="622080" imgH="190440" progId="Equation.DSMT4">
              <p:embed/>
            </p:oleObj>
          </a:graphicData>
        </a:graphic>
      </p:graphicFrame>
      <p:sp>
        <p:nvSpPr>
          <p:cNvPr id="27" name="타원 7"/>
          <p:cNvSpPr/>
          <p:nvPr/>
        </p:nvSpPr>
        <p:spPr bwMode="auto">
          <a:xfrm>
            <a:off x="1714481" y="5110175"/>
            <a:ext cx="214313" cy="17621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8" name="타원 7"/>
          <p:cNvSpPr/>
          <p:nvPr/>
        </p:nvSpPr>
        <p:spPr bwMode="auto">
          <a:xfrm>
            <a:off x="1630908" y="3802187"/>
            <a:ext cx="214313" cy="17621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9" name="타원 7"/>
          <p:cNvSpPr/>
          <p:nvPr/>
        </p:nvSpPr>
        <p:spPr bwMode="auto">
          <a:xfrm>
            <a:off x="4439220" y="3769990"/>
            <a:ext cx="214313" cy="17621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0" name="타원 7"/>
          <p:cNvSpPr/>
          <p:nvPr/>
        </p:nvSpPr>
        <p:spPr bwMode="auto">
          <a:xfrm>
            <a:off x="2709317" y="5110175"/>
            <a:ext cx="214313" cy="17621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1" name="곱셈 기호 30"/>
          <p:cNvSpPr/>
          <p:nvPr/>
        </p:nvSpPr>
        <p:spPr bwMode="auto">
          <a:xfrm>
            <a:off x="1845221" y="3730179"/>
            <a:ext cx="428625" cy="293688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2" name="타원 7"/>
          <p:cNvSpPr/>
          <p:nvPr/>
        </p:nvSpPr>
        <p:spPr bwMode="auto">
          <a:xfrm>
            <a:off x="1630908" y="2357430"/>
            <a:ext cx="214313" cy="17621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3" name="직사각형 32"/>
          <p:cNvSpPr/>
          <p:nvPr/>
        </p:nvSpPr>
        <p:spPr>
          <a:xfrm>
            <a:off x="2915817" y="3370139"/>
            <a:ext cx="369566" cy="9229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ko-KR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  <a:endParaRPr lang="en-US" altLang="ko-KR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3" grpId="0" build="allAtOnce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ko-KR" dirty="0" smtClean="0"/>
              <a:t>Two-sample tests: design </a:t>
            </a:r>
            <a:r>
              <a:rPr lang="en-US" altLang="ko-KR" dirty="0" err="1" smtClean="0"/>
              <a:t>params</a:t>
            </a:r>
            <a:endParaRPr lang="ko-KR" altLang="en-US" dirty="0" smtClean="0"/>
          </a:p>
        </p:txBody>
      </p:sp>
      <p:sp>
        <p:nvSpPr>
          <p:cNvPr id="11" name="내용 개체 틀 10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altLang="ko-KR" sz="3200" dirty="0" smtClean="0"/>
              <a:t>Event rate of each group</a:t>
            </a:r>
          </a:p>
          <a:p>
            <a:pPr lvl="1"/>
            <a:r>
              <a:rPr lang="en-US" altLang="ko-KR" sz="3200" dirty="0" smtClean="0"/>
              <a:t> </a:t>
            </a:r>
          </a:p>
          <a:p>
            <a:pPr lvl="1"/>
            <a:r>
              <a:rPr lang="en-US" altLang="ko-KR" sz="3200" dirty="0" smtClean="0"/>
              <a:t> </a:t>
            </a:r>
          </a:p>
          <a:p>
            <a:r>
              <a:rPr lang="en-US" altLang="ko-KR" sz="3200" dirty="0" smtClean="0"/>
              <a:t>Weight:</a:t>
            </a:r>
          </a:p>
          <a:p>
            <a:r>
              <a:rPr lang="en-US" altLang="ko-KR" sz="3200" dirty="0" smtClean="0"/>
              <a:t>   =0.05, 0.1, 0.2, 0.4</a:t>
            </a:r>
          </a:p>
          <a:p>
            <a:r>
              <a:rPr lang="en-US" altLang="ko-KR" sz="3200" dirty="0" smtClean="0"/>
              <a:t>Fixed censoring at 5 </a:t>
            </a:r>
          </a:p>
          <a:p>
            <a:r>
              <a:rPr lang="en-US" altLang="ko-KR" sz="3200" dirty="0" smtClean="0"/>
              <a:t>Sample size: </a:t>
            </a:r>
          </a:p>
          <a:p>
            <a:r>
              <a:rPr lang="en-US" altLang="ko-KR" sz="3200" dirty="0" smtClean="0"/>
              <a:t>Replication: 1,000</a:t>
            </a:r>
          </a:p>
        </p:txBody>
      </p:sp>
      <p:sp>
        <p:nvSpPr>
          <p:cNvPr id="7175" name="날짜 개체 틀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altLang="ko-KR" dirty="0" smtClean="0"/>
              <a:t>2011-12-17</a:t>
            </a:r>
            <a:endParaRPr lang="ko-KR" altLang="en-US" dirty="0" smtClean="0"/>
          </a:p>
        </p:txBody>
      </p:sp>
      <p:sp>
        <p:nvSpPr>
          <p:cNvPr id="7176" name="바닥글 개체 틀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ko-KR" dirty="0" smtClean="0"/>
              <a:t>Joint</a:t>
            </a:r>
            <a:r>
              <a:rPr lang="ko-KR" altLang="en-US" dirty="0" smtClean="0"/>
              <a:t> </a:t>
            </a:r>
            <a:r>
              <a:rPr lang="en-US" altLang="ko-KR" dirty="0" smtClean="0"/>
              <a:t>2011 Taipei Symposium</a:t>
            </a:r>
            <a:endParaRPr lang="ko-KR" altLang="en-US" dirty="0" smtClean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D274002-1EFF-413B-8ADC-05AB37DE61F8}" type="slidenum">
              <a:rPr lang="ko-KR" altLang="en-US" smtClean="0"/>
              <a:pPr>
                <a:defRPr/>
              </a:pPr>
              <a:t>34</a:t>
            </a:fld>
            <a:endParaRPr lang="ko-KR" altLang="en-US"/>
          </a:p>
        </p:txBody>
      </p:sp>
      <p:graphicFrame>
        <p:nvGraphicFramePr>
          <p:cNvPr id="13" name="개체 12"/>
          <p:cNvGraphicFramePr>
            <a:graphicFrameLocks noChangeAspect="1"/>
          </p:cNvGraphicFramePr>
          <p:nvPr/>
        </p:nvGraphicFramePr>
        <p:xfrm>
          <a:off x="2555776" y="3214686"/>
          <a:ext cx="1769559" cy="780688"/>
        </p:xfrm>
        <a:graphic>
          <a:graphicData uri="http://schemas.openxmlformats.org/presentationml/2006/ole">
            <p:oleObj spid="_x0000_s7180" name="Equation" r:id="rId3" imgW="431640" imgH="190440" progId="Equation.DSMT4">
              <p:embed/>
            </p:oleObj>
          </a:graphicData>
        </a:graphic>
      </p:graphicFrame>
      <p:graphicFrame>
        <p:nvGraphicFramePr>
          <p:cNvPr id="12" name="개체 11"/>
          <p:cNvGraphicFramePr>
            <a:graphicFrameLocks noChangeAspect="1"/>
          </p:cNvGraphicFramePr>
          <p:nvPr/>
        </p:nvGraphicFramePr>
        <p:xfrm>
          <a:off x="1500166" y="2169928"/>
          <a:ext cx="1559666" cy="687568"/>
        </p:xfrm>
        <a:graphic>
          <a:graphicData uri="http://schemas.openxmlformats.org/presentationml/2006/ole">
            <p:oleObj spid="_x0000_s7179" name="Equation" r:id="rId4" imgW="431640" imgH="190440" progId="Equation.DSMT4">
              <p:embed/>
            </p:oleObj>
          </a:graphicData>
        </a:graphic>
      </p:graphicFrame>
      <p:graphicFrame>
        <p:nvGraphicFramePr>
          <p:cNvPr id="7187" name="Object 19"/>
          <p:cNvGraphicFramePr>
            <a:graphicFrameLocks noChangeAspect="1"/>
          </p:cNvGraphicFramePr>
          <p:nvPr/>
        </p:nvGraphicFramePr>
        <p:xfrm>
          <a:off x="1475656" y="2754154"/>
          <a:ext cx="4214696" cy="674846"/>
        </p:xfrm>
        <a:graphic>
          <a:graphicData uri="http://schemas.openxmlformats.org/presentationml/2006/ole">
            <p:oleObj spid="_x0000_s7187" name="Equation" r:id="rId5" imgW="1193760" imgH="190440" progId="Equation.DSMT4">
              <p:embed/>
            </p:oleObj>
          </a:graphicData>
        </a:graphic>
      </p:graphicFrame>
      <p:graphicFrame>
        <p:nvGraphicFramePr>
          <p:cNvPr id="10" name="Object 8"/>
          <p:cNvGraphicFramePr>
            <a:graphicFrameLocks noChangeAspect="1"/>
          </p:cNvGraphicFramePr>
          <p:nvPr/>
        </p:nvGraphicFramePr>
        <p:xfrm>
          <a:off x="3419507" y="5107450"/>
          <a:ext cx="1938311" cy="536128"/>
        </p:xfrm>
        <a:graphic>
          <a:graphicData uri="http://schemas.openxmlformats.org/presentationml/2006/ole">
            <p:oleObj spid="_x0000_s7188" name="Equation" r:id="rId6" imgW="596880" imgH="164880" progId="Equation.DSMT4">
              <p:embed/>
            </p:oleObj>
          </a:graphicData>
        </a:graphic>
      </p:graphicFrame>
      <p:graphicFrame>
        <p:nvGraphicFramePr>
          <p:cNvPr id="14" name="Object 6"/>
          <p:cNvGraphicFramePr>
            <a:graphicFrameLocks noChangeAspect="1"/>
          </p:cNvGraphicFramePr>
          <p:nvPr/>
        </p:nvGraphicFramePr>
        <p:xfrm>
          <a:off x="928662" y="4000504"/>
          <a:ext cx="438263" cy="525916"/>
        </p:xfrm>
        <a:graphic>
          <a:graphicData uri="http://schemas.openxmlformats.org/presentationml/2006/ole">
            <p:oleObj spid="_x0000_s7189" name="Equation" r:id="rId7" imgW="126720" imgH="152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ko-KR" dirty="0" smtClean="0"/>
              <a:t>Two-sample </a:t>
            </a:r>
            <a:r>
              <a:rPr lang="en-US" altLang="ko-KR" dirty="0" smtClean="0"/>
              <a:t>tests: </a:t>
            </a:r>
            <a:r>
              <a:rPr lang="en-US" altLang="ko-KR" dirty="0" smtClean="0"/>
              <a:t>results(n=100)</a:t>
            </a:r>
            <a:endParaRPr lang="ko-KR" altLang="en-US" dirty="0" smtClean="0"/>
          </a:p>
        </p:txBody>
      </p:sp>
      <p:graphicFrame>
        <p:nvGraphicFramePr>
          <p:cNvPr id="9" name="내용 개체 틀 8"/>
          <p:cNvGraphicFramePr>
            <a:graphicFrameLocks noGrp="1"/>
          </p:cNvGraphicFramePr>
          <p:nvPr>
            <p:ph sz="quarter" idx="1"/>
          </p:nvPr>
        </p:nvGraphicFramePr>
        <p:xfrm>
          <a:off x="642910" y="1523070"/>
          <a:ext cx="8215368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9228"/>
                <a:gridCol w="1369228"/>
                <a:gridCol w="1369228"/>
                <a:gridCol w="1369228"/>
                <a:gridCol w="1369228"/>
                <a:gridCol w="1369228"/>
              </a:tblGrid>
              <a:tr h="350452">
                <a:tc rowSpan="2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Tests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50452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Proposed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Naive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Sun et al.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Farmer</a:t>
                      </a:r>
                      <a:r>
                        <a:rPr lang="en-US" altLang="ko-KR" baseline="0" dirty="0" smtClean="0"/>
                        <a:t> et al.</a:t>
                      </a:r>
                      <a:endParaRPr lang="ko-KR" altLang="en-US" dirty="0"/>
                    </a:p>
                  </a:txBody>
                  <a:tcPr/>
                </a:tc>
              </a:tr>
              <a:tr h="35045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0.05</a:t>
                      </a:r>
                      <a:endParaRPr lang="ko-KR" alt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1.5</a:t>
                      </a:r>
                      <a:endParaRPr lang="ko-KR" alt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0.047</a:t>
                      </a:r>
                      <a:endParaRPr lang="ko-KR" alt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0.055</a:t>
                      </a:r>
                      <a:endParaRPr lang="ko-KR" alt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0.047</a:t>
                      </a:r>
                      <a:endParaRPr lang="ko-KR" alt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0.047</a:t>
                      </a:r>
                      <a:endParaRPr lang="ko-KR" alt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50452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0.271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0.273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0.263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0.190</a:t>
                      </a:r>
                      <a:endParaRPr lang="ko-KR" altLang="en-US" dirty="0"/>
                    </a:p>
                  </a:txBody>
                  <a:tcPr/>
                </a:tc>
              </a:tr>
              <a:tr h="350452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1.3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0.755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0.740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0.740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0.593</a:t>
                      </a:r>
                      <a:endParaRPr lang="ko-KR" altLang="en-US" dirty="0"/>
                    </a:p>
                  </a:txBody>
                  <a:tcPr/>
                </a:tc>
              </a:tr>
              <a:tr h="350452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0.978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0.972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0.979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0.918</a:t>
                      </a:r>
                      <a:endParaRPr lang="ko-KR" altLang="en-US" dirty="0"/>
                    </a:p>
                  </a:txBody>
                  <a:tcPr/>
                </a:tc>
              </a:tr>
              <a:tr h="35045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0.1</a:t>
                      </a:r>
                      <a:endParaRPr lang="ko-KR" alt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1.5</a:t>
                      </a:r>
                      <a:endParaRPr lang="ko-KR" alt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0.060</a:t>
                      </a:r>
                      <a:endParaRPr lang="ko-KR" alt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0.055</a:t>
                      </a:r>
                      <a:endParaRPr lang="ko-KR" alt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0.056</a:t>
                      </a:r>
                      <a:endParaRPr lang="ko-KR" alt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0.039</a:t>
                      </a:r>
                      <a:endParaRPr lang="ko-KR" alt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50452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0.246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0.231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0.248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0.182</a:t>
                      </a:r>
                      <a:endParaRPr lang="ko-KR" altLang="en-US" dirty="0"/>
                    </a:p>
                  </a:txBody>
                  <a:tcPr/>
                </a:tc>
              </a:tr>
              <a:tr h="350452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1.3.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0.704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0.668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0.677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0.538</a:t>
                      </a:r>
                      <a:endParaRPr lang="ko-KR" altLang="en-US" dirty="0"/>
                    </a:p>
                  </a:txBody>
                  <a:tcPr/>
                </a:tc>
              </a:tr>
              <a:tr h="350452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0.981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0.966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0.980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0.907</a:t>
                      </a:r>
                      <a:endParaRPr lang="ko-KR" altLang="en-US" dirty="0"/>
                    </a:p>
                  </a:txBody>
                  <a:tcPr/>
                </a:tc>
              </a:tr>
              <a:tr h="35045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0.4</a:t>
                      </a:r>
                      <a:endParaRPr lang="ko-KR" alt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1.5</a:t>
                      </a:r>
                      <a:endParaRPr lang="ko-KR" alt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0.062</a:t>
                      </a:r>
                      <a:endParaRPr lang="ko-KR" alt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0.049</a:t>
                      </a:r>
                      <a:endParaRPr lang="ko-KR" alt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0.068</a:t>
                      </a:r>
                      <a:endParaRPr lang="ko-KR" alt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0.054</a:t>
                      </a:r>
                      <a:endParaRPr lang="ko-KR" alt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50452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0.190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0.151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0.179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0.138</a:t>
                      </a:r>
                      <a:endParaRPr lang="ko-KR" altLang="en-US" dirty="0"/>
                    </a:p>
                  </a:txBody>
                  <a:tcPr/>
                </a:tc>
              </a:tr>
              <a:tr h="350452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1.3.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0.633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0.440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0.576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0.423</a:t>
                      </a:r>
                      <a:endParaRPr lang="ko-KR" altLang="en-US" dirty="0"/>
                    </a:p>
                  </a:txBody>
                  <a:tcPr/>
                </a:tc>
              </a:tr>
              <a:tr h="350452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0.941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0.793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0.914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0.772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D274002-1EFF-413B-8ADC-05AB37DE61F8}" type="slidenum">
              <a:rPr lang="ko-KR" altLang="en-US" smtClean="0"/>
              <a:pPr>
                <a:defRPr/>
              </a:pPr>
              <a:t>35</a:t>
            </a:fld>
            <a:endParaRPr lang="ko-KR" altLang="en-US"/>
          </a:p>
        </p:txBody>
      </p:sp>
      <p:graphicFrame>
        <p:nvGraphicFramePr>
          <p:cNvPr id="10" name="개체 9"/>
          <p:cNvGraphicFramePr>
            <a:graphicFrameLocks noChangeAspect="1"/>
          </p:cNvGraphicFramePr>
          <p:nvPr/>
        </p:nvGraphicFramePr>
        <p:xfrm>
          <a:off x="2500298" y="1898186"/>
          <a:ext cx="357190" cy="459244"/>
        </p:xfrm>
        <a:graphic>
          <a:graphicData uri="http://schemas.openxmlformats.org/presentationml/2006/ole">
            <p:oleObj spid="_x0000_s144386" name="Equation" r:id="rId3" imgW="177480" imgH="228600" progId="Equation.DSMT4">
              <p:embed/>
            </p:oleObj>
          </a:graphicData>
        </a:graphic>
      </p:graphicFrame>
      <p:graphicFrame>
        <p:nvGraphicFramePr>
          <p:cNvPr id="129026" name="Object 2"/>
          <p:cNvGraphicFramePr>
            <a:graphicFrameLocks noChangeAspect="1"/>
          </p:cNvGraphicFramePr>
          <p:nvPr/>
        </p:nvGraphicFramePr>
        <p:xfrm>
          <a:off x="1168400" y="1954204"/>
          <a:ext cx="306388" cy="331788"/>
        </p:xfrm>
        <a:graphic>
          <a:graphicData uri="http://schemas.openxmlformats.org/presentationml/2006/ole">
            <p:oleObj spid="_x0000_s144387" name="Equation" r:id="rId4" imgW="152280" imgH="164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ko-KR" dirty="0" smtClean="0"/>
              <a:t>YTOP data: estimated CMFs</a:t>
            </a:r>
            <a:endParaRPr lang="ko-KR" altLang="en-US" dirty="0" smtClean="0"/>
          </a:p>
        </p:txBody>
      </p:sp>
      <p:sp>
        <p:nvSpPr>
          <p:cNvPr id="7175" name="날짜 개체 틀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altLang="ko-KR" dirty="0" smtClean="0"/>
              <a:t>2011-12-17</a:t>
            </a:r>
            <a:endParaRPr lang="ko-KR" altLang="en-US" dirty="0" smtClean="0"/>
          </a:p>
        </p:txBody>
      </p:sp>
      <p:sp>
        <p:nvSpPr>
          <p:cNvPr id="7176" name="바닥글 개체 틀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ko-KR" dirty="0" smtClean="0"/>
              <a:t>Joint</a:t>
            </a:r>
            <a:r>
              <a:rPr lang="ko-KR" altLang="en-US" dirty="0" smtClean="0"/>
              <a:t> </a:t>
            </a:r>
            <a:r>
              <a:rPr lang="en-US" altLang="ko-KR" dirty="0" smtClean="0"/>
              <a:t>2011 Taipei Symposium</a:t>
            </a:r>
            <a:endParaRPr lang="ko-KR" altLang="en-US" dirty="0" smtClean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D274002-1EFF-413B-8ADC-05AB37DE61F8}" type="slidenum">
              <a:rPr lang="ko-KR" altLang="en-US" smtClean="0"/>
              <a:pPr>
                <a:defRPr/>
              </a:pPr>
              <a:t>36</a:t>
            </a:fld>
            <a:endParaRPr lang="ko-KR" altLang="en-US"/>
          </a:p>
        </p:txBody>
      </p:sp>
      <p:pic>
        <p:nvPicPr>
          <p:cNvPr id="16" name="내용 개체 틀 15" descr="proposed.jpe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12775" y="1520850"/>
            <a:ext cx="8153400" cy="469423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ko-KR" dirty="0" smtClean="0"/>
              <a:t>YTOP data: p-values</a:t>
            </a:r>
            <a:endParaRPr lang="ko-KR" altLang="en-US" dirty="0" smtClean="0"/>
          </a:p>
        </p:txBody>
      </p:sp>
      <p:sp>
        <p:nvSpPr>
          <p:cNvPr id="7175" name="날짜 개체 틀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altLang="ko-KR" dirty="0" smtClean="0"/>
              <a:t>2011-12-17</a:t>
            </a:r>
            <a:endParaRPr lang="ko-KR" altLang="en-US" dirty="0" smtClean="0">
              <a:latin typeface="굴림" charset="-127"/>
              <a:ea typeface="굴림" charset="-127"/>
            </a:endParaRPr>
          </a:p>
        </p:txBody>
      </p:sp>
      <p:sp>
        <p:nvSpPr>
          <p:cNvPr id="7176" name="바닥글 개체 틀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ko-KR" dirty="0" smtClean="0"/>
              <a:t>Joint</a:t>
            </a:r>
            <a:r>
              <a:rPr lang="ko-KR" altLang="en-US" dirty="0" smtClean="0"/>
              <a:t> </a:t>
            </a:r>
            <a:r>
              <a:rPr lang="en-US" altLang="ko-KR" dirty="0" smtClean="0"/>
              <a:t>2011 Taipei Symposium</a:t>
            </a:r>
            <a:endParaRPr lang="ko-KR" altLang="en-US" dirty="0" smtClean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D274002-1EFF-413B-8ADC-05AB37DE61F8}" type="slidenum">
              <a:rPr lang="ko-KR" altLang="en-US" smtClean="0"/>
              <a:pPr>
                <a:defRPr/>
              </a:pPr>
              <a:t>37</a:t>
            </a:fld>
            <a:endParaRPr lang="ko-KR" altLang="en-US"/>
          </a:p>
        </p:txBody>
      </p:sp>
      <p:graphicFrame>
        <p:nvGraphicFramePr>
          <p:cNvPr id="8" name="내용 개체 틀 7"/>
          <p:cNvGraphicFramePr>
            <a:graphicFrameLocks noGrp="1"/>
          </p:cNvGraphicFramePr>
          <p:nvPr>
            <p:ph sz="quarter" idx="1"/>
          </p:nvPr>
        </p:nvGraphicFramePr>
        <p:xfrm>
          <a:off x="612773" y="1600201"/>
          <a:ext cx="8102631" cy="452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0877"/>
                <a:gridCol w="2700877"/>
                <a:gridCol w="2700877"/>
              </a:tblGrid>
              <a:tr h="668428">
                <a:tc rowSpan="2">
                  <a:txBody>
                    <a:bodyPr/>
                    <a:lstStyle/>
                    <a:p>
                      <a:pPr latinLnBrk="1"/>
                      <a:r>
                        <a:rPr lang="en-US" altLang="ko-KR" sz="4000" dirty="0" smtClean="0"/>
                        <a:t>Tests</a:t>
                      </a:r>
                      <a:endParaRPr lang="ko-KR" altLang="en-US" sz="40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4000" dirty="0" smtClean="0"/>
                        <a:t>Covariate</a:t>
                      </a:r>
                      <a:endParaRPr lang="ko-KR" altLang="en-US" sz="4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4000" dirty="0"/>
                    </a:p>
                  </a:txBody>
                  <a:tcPr anchor="ctr"/>
                </a:tc>
              </a:tr>
              <a:tr h="68065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4000" dirty="0" smtClean="0"/>
                        <a:t>YTOP</a:t>
                      </a:r>
                      <a:endParaRPr lang="ko-KR" altLang="en-US" sz="4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4000" dirty="0" smtClean="0"/>
                        <a:t>Gender</a:t>
                      </a:r>
                      <a:endParaRPr lang="ko-KR" altLang="en-US" sz="4000" dirty="0" smtClean="0"/>
                    </a:p>
                  </a:txBody>
                  <a:tcPr anchor="ctr"/>
                </a:tc>
              </a:tr>
              <a:tr h="78073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4000" dirty="0" smtClean="0"/>
                        <a:t>Proposed</a:t>
                      </a:r>
                      <a:endParaRPr lang="ko-KR" altLang="en-US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4000" dirty="0" smtClean="0"/>
                        <a:t>0.836</a:t>
                      </a:r>
                      <a:endParaRPr lang="ko-KR" altLang="en-US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4000" dirty="0" smtClean="0"/>
                        <a:t>0.135</a:t>
                      </a:r>
                      <a:endParaRPr lang="ko-KR" altLang="en-US" sz="4000" dirty="0"/>
                    </a:p>
                  </a:txBody>
                  <a:tcPr anchor="ctr"/>
                </a:tc>
              </a:tr>
              <a:tr h="78073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4000" dirty="0" smtClean="0"/>
                        <a:t>Naive</a:t>
                      </a:r>
                      <a:endParaRPr lang="ko-KR" altLang="en-US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4000" dirty="0" smtClean="0"/>
                        <a:t>0.735</a:t>
                      </a:r>
                      <a:endParaRPr lang="ko-KR" altLang="en-US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4000" dirty="0" smtClean="0"/>
                        <a:t>0.161</a:t>
                      </a:r>
                      <a:endParaRPr lang="ko-KR" altLang="en-US" sz="4000" dirty="0"/>
                    </a:p>
                  </a:txBody>
                  <a:tcPr anchor="ctr"/>
                </a:tc>
              </a:tr>
              <a:tr h="78073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4000" dirty="0" smtClean="0"/>
                        <a:t>Sun et al.</a:t>
                      </a:r>
                      <a:endParaRPr lang="ko-KR" altLang="en-US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4000" dirty="0" smtClean="0"/>
                        <a:t>0.456</a:t>
                      </a:r>
                      <a:endParaRPr lang="ko-KR" altLang="en-US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4000" dirty="0" smtClean="0"/>
                        <a:t>0.008</a:t>
                      </a:r>
                      <a:endParaRPr lang="ko-KR" altLang="en-US" sz="4000" dirty="0"/>
                    </a:p>
                  </a:txBody>
                  <a:tcPr anchor="ctr"/>
                </a:tc>
              </a:tr>
              <a:tr h="78073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4000" dirty="0" smtClean="0"/>
                        <a:t>Farmer et al.</a:t>
                      </a:r>
                      <a:endParaRPr lang="ko-KR" altLang="en-US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4000" dirty="0" smtClean="0"/>
                        <a:t>0.113</a:t>
                      </a:r>
                      <a:endParaRPr lang="ko-KR" altLang="en-US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4000" dirty="0" smtClean="0"/>
                        <a:t>0.533</a:t>
                      </a:r>
                      <a:endParaRPr lang="ko-KR" altLang="en-US" sz="40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dirty="0" smtClean="0"/>
              <a:t>Summary</a:t>
            </a:r>
            <a:endParaRPr lang="ko-KR" altLang="en-US" dirty="0" smtClean="0"/>
          </a:p>
        </p:txBody>
      </p:sp>
      <p:sp>
        <p:nvSpPr>
          <p:cNvPr id="16" name="내용 개체 틀 1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Propose the expected risk set to incorporate the observation gaps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Our two-sample test shows to satisfy the level &amp; has the higher power than the other tests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No significant difference in traffic conviction rates between YTOP and non-YTOP participants &amp; between male and female</a:t>
            </a:r>
          </a:p>
        </p:txBody>
      </p:sp>
      <p:sp>
        <p:nvSpPr>
          <p:cNvPr id="7175" name="날짜 개체 틀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altLang="ko-KR" dirty="0" smtClean="0"/>
              <a:t>2011-12-17</a:t>
            </a:r>
            <a:endParaRPr lang="ko-KR" altLang="en-US" dirty="0" smtClean="0">
              <a:latin typeface="굴림" charset="-127"/>
              <a:ea typeface="굴림" charset="-127"/>
            </a:endParaRPr>
          </a:p>
        </p:txBody>
      </p:sp>
      <p:sp>
        <p:nvSpPr>
          <p:cNvPr id="7176" name="바닥글 개체 틀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ko-KR" dirty="0" smtClean="0"/>
              <a:t>Joint</a:t>
            </a:r>
            <a:r>
              <a:rPr lang="ko-KR" altLang="en-US" dirty="0" smtClean="0"/>
              <a:t> </a:t>
            </a:r>
            <a:r>
              <a:rPr lang="en-US" altLang="ko-KR" dirty="0" smtClean="0"/>
              <a:t>2011 Taipei Symposium</a:t>
            </a:r>
            <a:endParaRPr lang="ko-KR" altLang="en-US" dirty="0" smtClean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D274002-1EFF-413B-8ADC-05AB37DE61F8}" type="slidenum">
              <a:rPr lang="ko-KR" altLang="en-US" smtClean="0"/>
              <a:pPr>
                <a:defRPr/>
              </a:pPr>
              <a:t>38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제목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ko-KR" smtClean="0"/>
              <a:t>Extend to …</a:t>
            </a:r>
            <a:endParaRPr lang="ko-KR" altLang="en-US" smtClean="0"/>
          </a:p>
        </p:txBody>
      </p:sp>
      <p:sp>
        <p:nvSpPr>
          <p:cNvPr id="8197" name="날짜 개체 틀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altLang="ko-KR" dirty="0" smtClean="0"/>
              <a:t>2011-12-17</a:t>
            </a:r>
            <a:endParaRPr lang="ko-KR" altLang="en-US" dirty="0" smtClean="0"/>
          </a:p>
        </p:txBody>
      </p:sp>
      <p:sp>
        <p:nvSpPr>
          <p:cNvPr id="8198" name="바닥글 개체 틀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ko-KR" dirty="0" smtClean="0"/>
              <a:t>Joint</a:t>
            </a:r>
            <a:r>
              <a:rPr lang="ko-KR" altLang="en-US" dirty="0" smtClean="0"/>
              <a:t> </a:t>
            </a:r>
            <a:r>
              <a:rPr lang="en-US" altLang="ko-KR" dirty="0" smtClean="0"/>
              <a:t>2011 Taipei Symposium</a:t>
            </a:r>
            <a:endParaRPr lang="ko-KR" altLang="en-US" dirty="0" smtClean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14CD44CB-0296-40A1-B885-694ABA3C5648}" type="slidenum">
              <a:rPr lang="ko-KR" altLang="en-US" smtClean="0"/>
              <a:pPr>
                <a:defRPr/>
              </a:pPr>
              <a:t>39</a:t>
            </a:fld>
            <a:endParaRPr lang="ko-KR" altLang="en-US"/>
          </a:p>
        </p:txBody>
      </p:sp>
      <p:sp>
        <p:nvSpPr>
          <p:cNvPr id="8200" name="내용 개체 틀 7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altLang="ko-KR" dirty="0" smtClean="0"/>
              <a:t>A regression model to include a time-dependent covariate                     where                denotes the time at which a subject undergoes the traffic education program</a:t>
            </a:r>
          </a:p>
          <a:p>
            <a:pPr>
              <a:buNone/>
            </a:pP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A case to allow a termination event such as death</a:t>
            </a:r>
            <a:endParaRPr lang="ko-KR" altLang="en-US" dirty="0" smtClean="0"/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4513441" y="2064635"/>
          <a:ext cx="2500330" cy="577415"/>
        </p:xfrm>
        <a:graphic>
          <a:graphicData uri="http://schemas.openxmlformats.org/presentationml/2006/ole">
            <p:oleObj spid="_x0000_s8194" name="Equation" r:id="rId4" imgW="825480" imgH="190440" progId="Equation.DSMT4">
              <p:embed/>
            </p:oleObj>
          </a:graphicData>
        </a:graphic>
      </p:graphicFrame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8318107" y="2052630"/>
          <a:ext cx="468735" cy="519114"/>
        </p:xfrm>
        <a:graphic>
          <a:graphicData uri="http://schemas.openxmlformats.org/presentationml/2006/ole">
            <p:oleObj spid="_x0000_s8195" name="Equation" r:id="rId5" imgW="126720" imgH="139680" progId="Equation.DSMT4">
              <p:embed/>
            </p:oleObj>
          </a:graphicData>
        </a:graphic>
      </p:graphicFrame>
      <p:graphicFrame>
        <p:nvGraphicFramePr>
          <p:cNvPr id="10" name="개체 9"/>
          <p:cNvGraphicFramePr>
            <a:graphicFrameLocks noChangeAspect="1"/>
          </p:cNvGraphicFramePr>
          <p:nvPr/>
        </p:nvGraphicFramePr>
        <p:xfrm>
          <a:off x="1928794" y="3714752"/>
          <a:ext cx="5583237" cy="477838"/>
        </p:xfrm>
        <a:graphic>
          <a:graphicData uri="http://schemas.openxmlformats.org/presentationml/2006/ole">
            <p:oleObj spid="_x0000_s8196" name="Equation" r:id="rId6" imgW="2222280" imgH="1904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제목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ko-KR" dirty="0" smtClean="0"/>
              <a:t>YTOP: objective</a:t>
            </a:r>
            <a:endParaRPr lang="ko-KR" altLang="en-US" dirty="0" smtClean="0"/>
          </a:p>
        </p:txBody>
      </p:sp>
      <p:sp>
        <p:nvSpPr>
          <p:cNvPr id="13318" name="내용 개체 틀 5"/>
          <p:cNvSpPr>
            <a:spLocks noGrp="1"/>
          </p:cNvSpPr>
          <p:nvPr>
            <p:ph sz="quarter" idx="1"/>
          </p:nvPr>
        </p:nvSpPr>
        <p:spPr>
          <a:xfrm>
            <a:off x="562004" y="1643050"/>
            <a:ext cx="8153400" cy="4495800"/>
          </a:xfrm>
        </p:spPr>
        <p:txBody>
          <a:bodyPr>
            <a:normAutofit/>
          </a:bodyPr>
          <a:lstStyle/>
          <a:p>
            <a:pPr eaLnBrk="1" hangingPunct="1">
              <a:buNone/>
              <a:defRPr/>
            </a:pPr>
            <a:endParaRPr lang="en-US" altLang="ko-KR" dirty="0" smtClean="0"/>
          </a:p>
          <a:p>
            <a:pPr eaLnBrk="1" hangingPunct="1">
              <a:buNone/>
              <a:defRPr/>
            </a:pPr>
            <a:endParaRPr lang="en-US" altLang="ko-KR" dirty="0" smtClean="0"/>
          </a:p>
          <a:p>
            <a:pPr marL="0" indent="0" algn="just" eaLnBrk="1" hangingPunct="1">
              <a:buNone/>
              <a:defRPr/>
            </a:pPr>
            <a:r>
              <a:rPr lang="en-US" altLang="ko-KR" sz="4000" dirty="0" smtClean="0"/>
              <a:t>To evaluate the effect of the program on reducing the rates of speeding violation of young drivers</a:t>
            </a:r>
          </a:p>
          <a:p>
            <a:pPr marL="0" indent="0" algn="just" eaLnBrk="1" hangingPunct="1">
              <a:buNone/>
              <a:defRPr/>
            </a:pPr>
            <a:endParaRPr lang="en-US" altLang="ko-KR" sz="4000" dirty="0" smtClean="0"/>
          </a:p>
          <a:p>
            <a:pPr marL="0" indent="0" algn="just" eaLnBrk="1" hangingPunct="1">
              <a:buNone/>
              <a:defRPr/>
            </a:pPr>
            <a:endParaRPr lang="en-US" altLang="ko-KR" sz="4000" dirty="0" smtClean="0"/>
          </a:p>
        </p:txBody>
      </p:sp>
      <p:sp>
        <p:nvSpPr>
          <p:cNvPr id="21508" name="날짜 개체 틀 2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altLang="ko-KR" dirty="0" smtClean="0">
                <a:latin typeface="굴림" charset="-127"/>
                <a:ea typeface="굴림" charset="-127"/>
              </a:rPr>
              <a:t>2011-12-17</a:t>
            </a:r>
            <a:endParaRPr lang="ko-KR" altLang="en-US" dirty="0" smtClean="0">
              <a:latin typeface="굴림" charset="-127"/>
              <a:ea typeface="굴림" charset="-127"/>
            </a:endParaRPr>
          </a:p>
        </p:txBody>
      </p:sp>
      <p:sp>
        <p:nvSpPr>
          <p:cNvPr id="21509" name="바닥글 개체 틀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ko-KR" dirty="0" smtClean="0"/>
              <a:t>Joint</a:t>
            </a:r>
            <a:r>
              <a:rPr lang="ko-KR" altLang="en-US" dirty="0" smtClean="0"/>
              <a:t> </a:t>
            </a:r>
            <a:r>
              <a:rPr lang="en-US" altLang="ko-KR" dirty="0" smtClean="0"/>
              <a:t>2011 Taipei Symposium</a:t>
            </a:r>
            <a:endParaRPr lang="ko-KR" altLang="en-US" dirty="0" smtClean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B533C39-53CB-4B66-BBFD-E87BC25646D1}" type="slidenum">
              <a:rPr lang="ko-KR" altLang="en-US"/>
              <a:pPr>
                <a:defRPr/>
              </a:pPr>
              <a:t>4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텍스트 개체 틀 1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en-US" altLang="ko-KR" sz="9600" smtClean="0">
                <a:latin typeface="맑은 고딕" pitchFamily="50" charset="-127"/>
                <a:ea typeface="맑은 고딕" pitchFamily="50" charset="-127"/>
              </a:rPr>
              <a:t>Thank</a:t>
            </a:r>
            <a:r>
              <a:rPr lang="ko-KR" altLang="en-US" sz="960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9600" smtClean="0">
                <a:latin typeface="맑은 고딕" pitchFamily="50" charset="-127"/>
                <a:ea typeface="맑은 고딕" pitchFamily="50" charset="-127"/>
              </a:rPr>
              <a:t>you!</a:t>
            </a:r>
            <a:endParaRPr lang="ko-KR" altLang="en-US" sz="960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3796" name="슬라이드 번호 개체 틀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fld id="{00FF87FA-AEF0-4AE9-BCBB-2E58E16A572B}" type="slidenum">
              <a:rPr lang="ko-KR" altLang="en-US" smtClean="0">
                <a:latin typeface="굴림" charset="-127"/>
                <a:ea typeface="굴림" charset="-127"/>
              </a:rPr>
              <a:pPr/>
              <a:t>40</a:t>
            </a:fld>
            <a:endParaRPr lang="ko-KR" altLang="en-US" smtClean="0">
              <a:latin typeface="굴림" charset="-127"/>
              <a:ea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제목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ko-KR" dirty="0" smtClean="0"/>
              <a:t>YTOP: characteristics</a:t>
            </a:r>
            <a:endParaRPr lang="ko-KR" altLang="en-US" dirty="0" smtClean="0"/>
          </a:p>
        </p:txBody>
      </p:sp>
      <p:sp>
        <p:nvSpPr>
          <p:cNvPr id="13318" name="내용 개체 틀 5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altLang="ko-KR" sz="2400" dirty="0" smtClean="0"/>
              <a:t>Data were collected on 192 young drivers about their speeding violation information since they obtained their driving license</a:t>
            </a:r>
          </a:p>
          <a:p>
            <a:pPr eaLnBrk="1" hangingPunct="1">
              <a:defRPr/>
            </a:pPr>
            <a:r>
              <a:rPr lang="en-US" altLang="ko-KR" sz="2400" dirty="0" smtClean="0"/>
              <a:t>29 subjects(13: YTOP, 16: non-YTOP) received suspensions</a:t>
            </a:r>
          </a:p>
          <a:p>
            <a:pPr eaLnBrk="1" hangingPunct="1">
              <a:defRPr/>
            </a:pPr>
            <a:r>
              <a:rPr lang="en-US" altLang="ko-KR" sz="2400" dirty="0" smtClean="0"/>
              <a:t>These subjects dropped out of the study when the suspension began, and then came back to the study after completing suspension</a:t>
            </a:r>
          </a:p>
          <a:p>
            <a:pPr eaLnBrk="1" hangingPunct="1">
              <a:defRPr/>
            </a:pPr>
            <a:r>
              <a:rPr lang="en-US" altLang="ko-KR" sz="2400" dirty="0" smtClean="0"/>
              <a:t>These intermittent dropouts are called </a:t>
            </a:r>
            <a:r>
              <a:rPr lang="en-US" altLang="ko-KR" sz="2400" b="1" dirty="0" smtClean="0"/>
              <a:t>observation gaps</a:t>
            </a:r>
          </a:p>
          <a:p>
            <a:pPr eaLnBrk="1" hangingPunct="1">
              <a:defRPr/>
            </a:pPr>
            <a:r>
              <a:rPr lang="en-US" altLang="ko-KR" sz="2400" dirty="0" smtClean="0"/>
              <a:t>The observation gap is determined by the starting and terminating time of the suspension</a:t>
            </a:r>
          </a:p>
          <a:p>
            <a:pPr eaLnBrk="1" hangingPunct="1">
              <a:defRPr/>
            </a:pPr>
            <a:r>
              <a:rPr lang="en-US" altLang="ko-KR" sz="2400" dirty="0" smtClean="0"/>
              <a:t>BUT, the observation gaps of YTOP data are </a:t>
            </a:r>
            <a:r>
              <a:rPr lang="en-US" altLang="ko-KR" sz="2400" b="1" dirty="0" smtClean="0"/>
              <a:t>incomplete</a:t>
            </a:r>
            <a:r>
              <a:rPr lang="en-US" altLang="ko-KR" sz="2400" dirty="0" smtClean="0"/>
              <a:t> due to missing terminating times</a:t>
            </a:r>
          </a:p>
        </p:txBody>
      </p:sp>
      <p:sp>
        <p:nvSpPr>
          <p:cNvPr id="21508" name="날짜 개체 틀 2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altLang="ko-KR" dirty="0" smtClean="0">
                <a:latin typeface="굴림" charset="-127"/>
                <a:ea typeface="굴림" charset="-127"/>
              </a:rPr>
              <a:t>2011-12-17 </a:t>
            </a:r>
            <a:endParaRPr lang="ko-KR" altLang="en-US" dirty="0" smtClean="0">
              <a:latin typeface="굴림" charset="-127"/>
              <a:ea typeface="굴림" charset="-127"/>
            </a:endParaRPr>
          </a:p>
        </p:txBody>
      </p:sp>
      <p:sp>
        <p:nvSpPr>
          <p:cNvPr id="21509" name="바닥글 개체 틀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ko-KR" dirty="0" smtClean="0"/>
              <a:t>Joint</a:t>
            </a:r>
            <a:r>
              <a:rPr lang="ko-KR" altLang="en-US" dirty="0" smtClean="0"/>
              <a:t> </a:t>
            </a:r>
            <a:r>
              <a:rPr lang="en-US" altLang="ko-KR" dirty="0" smtClean="0"/>
              <a:t>2011 Taipei Symposium</a:t>
            </a:r>
            <a:endParaRPr lang="ko-KR" altLang="en-US" dirty="0" smtClean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B533C39-53CB-4B66-BBFD-E87BC25646D1}" type="slidenum">
              <a:rPr lang="ko-KR" altLang="en-US"/>
              <a:pPr>
                <a:defRPr/>
              </a:pPr>
              <a:t>5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제목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ko-KR" dirty="0" smtClean="0"/>
              <a:t>Previous works &amp; their limitations</a:t>
            </a:r>
            <a:endParaRPr lang="ko-KR" altLang="en-US" dirty="0" smtClean="0"/>
          </a:p>
        </p:txBody>
      </p:sp>
      <p:sp>
        <p:nvSpPr>
          <p:cNvPr id="24579" name="날짜 개체 틀 2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altLang="ko-KR" dirty="0" smtClean="0">
                <a:latin typeface="굴림" charset="-127"/>
                <a:ea typeface="굴림" charset="-127"/>
              </a:rPr>
              <a:t>2011-12-17</a:t>
            </a:r>
            <a:endParaRPr lang="ko-KR" altLang="en-US" dirty="0" smtClean="0">
              <a:latin typeface="굴림" charset="-127"/>
              <a:ea typeface="굴림" charset="-127"/>
            </a:endParaRPr>
          </a:p>
        </p:txBody>
      </p:sp>
      <p:sp>
        <p:nvSpPr>
          <p:cNvPr id="24580" name="바닥글 개체 틀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ko-KR" dirty="0" smtClean="0"/>
              <a:t>Joint</a:t>
            </a:r>
            <a:r>
              <a:rPr lang="ko-KR" altLang="en-US" dirty="0" smtClean="0"/>
              <a:t> </a:t>
            </a:r>
            <a:r>
              <a:rPr lang="en-US" altLang="ko-KR" dirty="0" smtClean="0"/>
              <a:t>2011 Taipei Symposium</a:t>
            </a:r>
            <a:endParaRPr lang="ko-KR" altLang="en-US" dirty="0" smtClean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C1DD461A-0FDD-4384-9D67-B74B36F6E56A}" type="slidenum">
              <a:rPr lang="ko-KR" altLang="en-US"/>
              <a:pPr>
                <a:defRPr/>
              </a:pPr>
              <a:t>6</a:t>
            </a:fld>
            <a:endParaRPr lang="ko-KR" altLang="en-US"/>
          </a:p>
        </p:txBody>
      </p:sp>
      <p:sp>
        <p:nvSpPr>
          <p:cNvPr id="13318" name="내용 개체 틀 5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2625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altLang="ko-KR" dirty="0" smtClean="0"/>
              <a:t>Farmer et al.(2000, Brain Injury): two-sample rank test</a:t>
            </a:r>
          </a:p>
          <a:p>
            <a:pPr lvl="1" eaLnBrk="1" hangingPunct="1">
              <a:defRPr/>
            </a:pPr>
            <a:r>
              <a:rPr lang="en-US" altLang="ko-KR" dirty="0" smtClean="0"/>
              <a:t>Ignore the detailed information about the conviction process</a:t>
            </a:r>
          </a:p>
          <a:p>
            <a:pPr lvl="1" eaLnBrk="1" hangingPunct="1">
              <a:defRPr/>
            </a:pPr>
            <a:r>
              <a:rPr lang="en-US" altLang="ko-KR" dirty="0" smtClean="0"/>
              <a:t>Can assess only the long-term impact</a:t>
            </a:r>
          </a:p>
          <a:p>
            <a:pPr lvl="1" eaLnBrk="1" hangingPunct="1">
              <a:buNone/>
              <a:defRPr/>
            </a:pPr>
            <a:r>
              <a:rPr lang="en-US" altLang="ko-KR" dirty="0" smtClean="0"/>
              <a:t>	</a:t>
            </a:r>
          </a:p>
          <a:p>
            <a:pPr eaLnBrk="1" hangingPunct="1">
              <a:defRPr/>
            </a:pPr>
            <a:r>
              <a:rPr lang="en-US" altLang="ko-KR" dirty="0" smtClean="0"/>
              <a:t>Sun et al.(2001, JASA): nonparametric &amp; semi-parametric methods</a:t>
            </a:r>
          </a:p>
          <a:p>
            <a:pPr lvl="1" eaLnBrk="1" hangingPunct="1">
              <a:defRPr/>
            </a:pPr>
            <a:r>
              <a:rPr lang="en-US" altLang="ko-KR" dirty="0" smtClean="0"/>
              <a:t>Treat YTOP data as recurrent event data</a:t>
            </a:r>
          </a:p>
          <a:p>
            <a:pPr lvl="1" eaLnBrk="1" hangingPunct="1">
              <a:defRPr/>
            </a:pPr>
            <a:r>
              <a:rPr lang="en-US" altLang="ko-KR" dirty="0" smtClean="0"/>
              <a:t>Evaluate both short- and long-term effects applying the conviction process information</a:t>
            </a:r>
          </a:p>
          <a:p>
            <a:pPr lvl="1" eaLnBrk="1" hangingPunct="1">
              <a:defRPr/>
            </a:pPr>
            <a:r>
              <a:rPr lang="en-US" altLang="ko-KR" dirty="0" smtClean="0"/>
              <a:t>Ignore the </a:t>
            </a:r>
            <a:r>
              <a:rPr lang="en-US" altLang="ko-KR" dirty="0" smtClean="0"/>
              <a:t>observation gaps</a:t>
            </a: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제목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ko-KR" dirty="0" smtClean="0"/>
              <a:t>Previous works &amp; their limitations</a:t>
            </a:r>
            <a:endParaRPr lang="ko-KR" altLang="en-US" dirty="0" smtClean="0"/>
          </a:p>
        </p:txBody>
      </p:sp>
      <p:sp>
        <p:nvSpPr>
          <p:cNvPr id="25603" name="날짜 개체 틀 2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altLang="ko-KR" dirty="0" smtClean="0">
                <a:latin typeface="굴림" charset="-127"/>
                <a:ea typeface="굴림" charset="-127"/>
              </a:rPr>
              <a:t>2011-12-17</a:t>
            </a:r>
            <a:endParaRPr lang="ko-KR" altLang="en-US" dirty="0" smtClean="0">
              <a:latin typeface="굴림" charset="-127"/>
              <a:ea typeface="굴림" charset="-127"/>
            </a:endParaRPr>
          </a:p>
        </p:txBody>
      </p:sp>
      <p:sp>
        <p:nvSpPr>
          <p:cNvPr id="25604" name="바닥글 개체 틀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ko-KR" dirty="0" smtClean="0"/>
              <a:t>Joint</a:t>
            </a:r>
            <a:r>
              <a:rPr lang="ko-KR" altLang="en-US" dirty="0" smtClean="0"/>
              <a:t> </a:t>
            </a:r>
            <a:r>
              <a:rPr lang="en-US" altLang="ko-KR" dirty="0" smtClean="0"/>
              <a:t>2011 Taipei Symposium</a:t>
            </a:r>
            <a:endParaRPr lang="ko-KR" altLang="en-US" dirty="0" smtClean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1ECAAD42-FFE8-46D2-AE74-3AB70E488E5E}" type="slidenum">
              <a:rPr lang="ko-KR" altLang="en-US"/>
              <a:pPr>
                <a:defRPr/>
              </a:pPr>
              <a:t>7</a:t>
            </a:fld>
            <a:endParaRPr lang="ko-KR" altLang="en-US"/>
          </a:p>
        </p:txBody>
      </p:sp>
      <p:sp>
        <p:nvSpPr>
          <p:cNvPr id="13318" name="내용 개체 틀 5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262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altLang="ko-KR" dirty="0" smtClean="0"/>
              <a:t>Zhao &amp; Sun(2006, CSDA)</a:t>
            </a:r>
          </a:p>
          <a:p>
            <a:pPr lvl="1" eaLnBrk="1" hangingPunct="1">
              <a:defRPr/>
            </a:pPr>
            <a:r>
              <a:rPr lang="en-US" altLang="ko-KR" dirty="0" smtClean="0"/>
              <a:t>Similar to Sun et al. (2001, JASA), but consider the </a:t>
            </a:r>
            <a:r>
              <a:rPr lang="en-US" altLang="ko-KR" dirty="0" smtClean="0"/>
              <a:t>observation gaps</a:t>
            </a:r>
            <a:endParaRPr lang="en-US" altLang="ko-KR" dirty="0" smtClean="0"/>
          </a:p>
          <a:p>
            <a:pPr lvl="1" eaLnBrk="1" hangingPunct="1">
              <a:defRPr/>
            </a:pPr>
            <a:r>
              <a:rPr lang="en-US" altLang="ko-KR" smtClean="0"/>
              <a:t>Suspension periods</a:t>
            </a:r>
            <a:r>
              <a:rPr lang="en-US" altLang="ko-KR" dirty="0" smtClean="0"/>
              <a:t>: </a:t>
            </a:r>
            <a:r>
              <a:rPr lang="en-US" altLang="ko-KR" dirty="0" smtClean="0"/>
              <a:t>NOT </a:t>
            </a:r>
            <a:r>
              <a:rPr lang="en-US" altLang="ko-KR" dirty="0" smtClean="0"/>
              <a:t>deterministic, </a:t>
            </a:r>
            <a:r>
              <a:rPr lang="en-US" altLang="ko-KR" dirty="0" smtClean="0"/>
              <a:t>BUT varying and possibly unknown</a:t>
            </a:r>
          </a:p>
          <a:p>
            <a:pPr eaLnBrk="1" hangingPunct="1">
              <a:defRPr/>
            </a:pPr>
            <a:endParaRPr lang="en-US" altLang="ko-KR" dirty="0" smtClean="0"/>
          </a:p>
          <a:p>
            <a:pPr eaLnBrk="1" hangingPunct="1">
              <a:defRPr/>
            </a:pPr>
            <a:r>
              <a:rPr lang="en-US" altLang="ko-KR" dirty="0" smtClean="0"/>
              <a:t>Kim &amp; </a:t>
            </a:r>
            <a:r>
              <a:rPr lang="en-US" altLang="ko-KR" dirty="0" err="1" smtClean="0"/>
              <a:t>Jhun</a:t>
            </a:r>
            <a:r>
              <a:rPr lang="en-US" altLang="ko-KR" dirty="0" smtClean="0"/>
              <a:t>(2008, </a:t>
            </a:r>
            <a:r>
              <a:rPr lang="en-US" altLang="ko-KR" dirty="0" err="1" smtClean="0"/>
              <a:t>StatMed</a:t>
            </a:r>
            <a:r>
              <a:rPr lang="en-US" altLang="ko-KR" dirty="0" smtClean="0"/>
              <a:t>)</a:t>
            </a:r>
          </a:p>
          <a:p>
            <a:pPr lvl="1" eaLnBrk="1" hangingPunct="1">
              <a:defRPr/>
            </a:pPr>
            <a:r>
              <a:rPr lang="en-US" altLang="ko-KR" dirty="0" smtClean="0"/>
              <a:t>Treat incomplete </a:t>
            </a:r>
            <a:r>
              <a:rPr lang="en-US" altLang="ko-KR" dirty="0" smtClean="0"/>
              <a:t>observation gaps </a:t>
            </a:r>
            <a:r>
              <a:rPr lang="en-US" altLang="ko-KR" dirty="0" smtClean="0"/>
              <a:t>as terminating times being interval-censored</a:t>
            </a:r>
          </a:p>
          <a:p>
            <a:pPr lvl="1" eaLnBrk="1" hangingPunct="1">
              <a:defRPr/>
            </a:pPr>
            <a:r>
              <a:rPr lang="en-US" altLang="ko-KR" dirty="0" smtClean="0"/>
              <a:t>Only use the first suspension and ignore all </a:t>
            </a:r>
            <a:r>
              <a:rPr lang="en-US" altLang="ko-KR" dirty="0" smtClean="0"/>
              <a:t>the other suspensions </a:t>
            </a:r>
            <a:r>
              <a:rPr lang="en-US" altLang="ko-KR" dirty="0" smtClean="0"/>
              <a:t>after the first one.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제목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ko-KR" smtClean="0"/>
              <a:t>Objective of this talk</a:t>
            </a:r>
            <a:endParaRPr lang="ko-KR" altLang="en-US" smtClean="0"/>
          </a:p>
        </p:txBody>
      </p:sp>
      <p:sp>
        <p:nvSpPr>
          <p:cNvPr id="26627" name="내용 개체 틀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altLang="ko-KR" dirty="0" smtClean="0"/>
              <a:t>Use the multivariate-interval censored data to estimate the distribution of the  terminating time</a:t>
            </a:r>
          </a:p>
          <a:p>
            <a:pPr eaLnBrk="1" hangingPunct="1"/>
            <a:endParaRPr lang="en-US" altLang="ko-KR" dirty="0" smtClean="0"/>
          </a:p>
          <a:p>
            <a:pPr eaLnBrk="1" hangingPunct="1"/>
            <a:r>
              <a:rPr lang="en-US" altLang="ko-KR" dirty="0" smtClean="0"/>
              <a:t>Propose a non-parametric test to compare the conviction rates of two groups</a:t>
            </a:r>
          </a:p>
          <a:p>
            <a:pPr eaLnBrk="1" hangingPunct="1"/>
            <a:endParaRPr lang="en-US" altLang="ko-KR" dirty="0" smtClean="0"/>
          </a:p>
          <a:p>
            <a:pPr eaLnBrk="1" hangingPunct="1"/>
            <a:r>
              <a:rPr lang="en-US" altLang="ko-KR" dirty="0" smtClean="0"/>
              <a:t>Evaluate the proposed test via simulation &amp; reanalyze the YTOP data</a:t>
            </a:r>
          </a:p>
        </p:txBody>
      </p:sp>
      <p:sp>
        <p:nvSpPr>
          <p:cNvPr id="26628" name="날짜 개체 틀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altLang="ko-KR" dirty="0" smtClean="0">
                <a:latin typeface="굴림" charset="-127"/>
                <a:ea typeface="굴림" charset="-127"/>
              </a:rPr>
              <a:t>2011-12-17</a:t>
            </a:r>
            <a:endParaRPr lang="ko-KR" altLang="en-US" dirty="0" smtClean="0">
              <a:latin typeface="굴림" charset="-127"/>
              <a:ea typeface="굴림" charset="-127"/>
            </a:endParaRPr>
          </a:p>
        </p:txBody>
      </p:sp>
      <p:sp>
        <p:nvSpPr>
          <p:cNvPr id="26629" name="바닥글 개체 틀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ko-KR" dirty="0" smtClean="0"/>
              <a:t>Joint</a:t>
            </a:r>
            <a:r>
              <a:rPr lang="ko-KR" altLang="en-US" dirty="0" smtClean="0"/>
              <a:t> </a:t>
            </a:r>
            <a:r>
              <a:rPr lang="en-US" altLang="ko-KR" dirty="0" smtClean="0"/>
              <a:t>2011 Taipei Symposium</a:t>
            </a:r>
            <a:endParaRPr lang="ko-KR" altLang="en-US" dirty="0" smtClean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6BA04EE2-696B-48A2-8AB2-3367A06045E8}" type="slidenum">
              <a:rPr lang="ko-KR" altLang="en-US" smtClean="0"/>
              <a:pPr>
                <a:defRPr/>
              </a:pPr>
              <a:t>8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제목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ko-KR" dirty="0" smtClean="0"/>
              <a:t>Illustrative data: notation</a:t>
            </a:r>
            <a:endParaRPr lang="ko-KR" altLang="en-US" dirty="0" smtClean="0"/>
          </a:p>
        </p:txBody>
      </p:sp>
      <p:sp>
        <p:nvSpPr>
          <p:cNvPr id="27651" name="날짜 개체 틀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altLang="ko-KR" dirty="0" smtClean="0">
                <a:latin typeface="굴림" charset="-127"/>
                <a:ea typeface="굴림" charset="-127"/>
              </a:rPr>
              <a:t>2011-12-17</a:t>
            </a:r>
            <a:endParaRPr lang="ko-KR" altLang="en-US" dirty="0" smtClean="0">
              <a:latin typeface="굴림" charset="-127"/>
              <a:ea typeface="굴림" charset="-127"/>
            </a:endParaRPr>
          </a:p>
        </p:txBody>
      </p:sp>
      <p:sp>
        <p:nvSpPr>
          <p:cNvPr id="27652" name="바닥글 개체 틀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ko-KR" dirty="0" smtClean="0"/>
              <a:t>Joint</a:t>
            </a:r>
            <a:r>
              <a:rPr lang="ko-KR" altLang="en-US" dirty="0" smtClean="0"/>
              <a:t> </a:t>
            </a:r>
            <a:r>
              <a:rPr lang="en-US" altLang="ko-KR" dirty="0" smtClean="0"/>
              <a:t>2011 Taipei Symposium</a:t>
            </a:r>
            <a:endParaRPr lang="ko-KR" altLang="en-US" dirty="0" smtClean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90202F0-CF60-4E07-AE6F-5483B9F25F69}" type="slidenum">
              <a:rPr lang="ko-KR" altLang="en-US" smtClean="0"/>
              <a:pPr>
                <a:defRPr/>
              </a:pPr>
              <a:t>9</a:t>
            </a:fld>
            <a:endParaRPr lang="ko-KR" altLang="en-US"/>
          </a:p>
        </p:txBody>
      </p:sp>
      <p:sp>
        <p:nvSpPr>
          <p:cNvPr id="7" name="내용 개체 틀 6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ko-KR" altLang="en-US" dirty="0" smtClean="0">
                <a:latin typeface="궁서"/>
                <a:ea typeface="궁서"/>
              </a:rPr>
              <a:t>●</a:t>
            </a:r>
            <a:r>
              <a:rPr lang="en-US" altLang="ko-KR" dirty="0" smtClean="0"/>
              <a:t>: conviction </a:t>
            </a:r>
            <a:r>
              <a:rPr lang="en-US" altLang="ko-KR" dirty="0" smtClean="0"/>
              <a:t>time</a:t>
            </a:r>
            <a:endParaRPr lang="en-US" altLang="ko-KR" dirty="0" smtClean="0"/>
          </a:p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 smtClean="0"/>
              <a:t>X: starting </a:t>
            </a:r>
            <a:r>
              <a:rPr lang="en-US" altLang="ko-KR" dirty="0" smtClean="0"/>
              <a:t>time </a:t>
            </a:r>
            <a:r>
              <a:rPr lang="en-US" altLang="ko-KR" dirty="0" smtClean="0"/>
              <a:t>of the </a:t>
            </a:r>
            <a:r>
              <a:rPr lang="en-US" altLang="ko-KR" dirty="0" smtClean="0"/>
              <a:t>suspension</a:t>
            </a:r>
            <a:endParaRPr lang="en-US" altLang="ko-KR" dirty="0" smtClean="0"/>
          </a:p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 smtClean="0"/>
              <a:t>?: terminating times of the suspension </a:t>
            </a:r>
            <a:r>
              <a:rPr lang="en-US" altLang="ko-KR" b="1" dirty="0" smtClean="0"/>
              <a:t>(</a:t>
            </a:r>
            <a:r>
              <a:rPr lang="en-US" altLang="ko-KR" b="1" dirty="0" smtClean="0"/>
              <a:t>unknown)</a:t>
            </a:r>
          </a:p>
          <a:p>
            <a:pPr>
              <a:defRPr/>
            </a:pPr>
            <a:endParaRPr lang="en-US" altLang="ko-KR" dirty="0" smtClean="0">
              <a:latin typeface="궁서"/>
              <a:ea typeface="궁서"/>
            </a:endParaRPr>
          </a:p>
          <a:p>
            <a:pPr>
              <a:defRPr/>
            </a:pPr>
            <a:r>
              <a:rPr lang="en-US" altLang="ko-KR" dirty="0" smtClean="0">
                <a:latin typeface="궁서"/>
                <a:ea typeface="궁서"/>
              </a:rPr>
              <a:t>■ </a:t>
            </a:r>
            <a:r>
              <a:rPr lang="en-US" altLang="ko-KR" dirty="0" smtClean="0"/>
              <a:t>: end of study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가을">
  <a:themeElements>
    <a:clrScheme name="가을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가을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가을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가을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5539</TotalTime>
  <Words>1583</Words>
  <Application>Microsoft Office PowerPoint</Application>
  <PresentationFormat>화면 슬라이드 쇼(4:3)</PresentationFormat>
  <Paragraphs>442</Paragraphs>
  <Slides>40</Slides>
  <Notes>5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40</vt:i4>
      </vt:variant>
    </vt:vector>
  </HeadingPairs>
  <TitlesOfParts>
    <vt:vector size="42" baseType="lpstr">
      <vt:lpstr>가을</vt:lpstr>
      <vt:lpstr>Equation</vt:lpstr>
      <vt:lpstr>Nonparametric analysis of recurrent events with incomplete observation gaps  Jinheum Kim University of Suwon Korea </vt:lpstr>
      <vt:lpstr>Recurrent event data</vt:lpstr>
      <vt:lpstr>Motivating example</vt:lpstr>
      <vt:lpstr>YTOP: objective</vt:lpstr>
      <vt:lpstr>YTOP: characteristics</vt:lpstr>
      <vt:lpstr>Previous works &amp; their limitations</vt:lpstr>
      <vt:lpstr>Previous works &amp; their limitations</vt:lpstr>
      <vt:lpstr>Objective of this talk</vt:lpstr>
      <vt:lpstr>Illustrative data: notation</vt:lpstr>
      <vt:lpstr>Diagram</vt:lpstr>
      <vt:lpstr>IC data: objective</vt:lpstr>
      <vt:lpstr>Two types of IC data</vt:lpstr>
      <vt:lpstr>Multivariate IC data</vt:lpstr>
      <vt:lpstr>Constructing IC data</vt:lpstr>
      <vt:lpstr>EM-ICM</vt:lpstr>
      <vt:lpstr>Notation &amp; assumption</vt:lpstr>
      <vt:lpstr>Data</vt:lpstr>
      <vt:lpstr>Unobservable terminating times</vt:lpstr>
      <vt:lpstr>IC data</vt:lpstr>
      <vt:lpstr>Terminating time distribution</vt:lpstr>
      <vt:lpstr>Redefine a risk set</vt:lpstr>
      <vt:lpstr>Equivalence classes</vt:lpstr>
      <vt:lpstr>Unadjusted(naive) risk set</vt:lpstr>
      <vt:lpstr>Modified(proposed) risk set</vt:lpstr>
      <vt:lpstr>Estimated CMF</vt:lpstr>
      <vt:lpstr>Representation of estimated CMF</vt:lpstr>
      <vt:lpstr>Asymptotic properties</vt:lpstr>
      <vt:lpstr>Comparison of two groups</vt:lpstr>
      <vt:lpstr>Two-sample test statistic</vt:lpstr>
      <vt:lpstr>Asymptotic distribution</vt:lpstr>
      <vt:lpstr>Simulation: data generation</vt:lpstr>
      <vt:lpstr>Simulation: data generation</vt:lpstr>
      <vt:lpstr>Simulation: the first cycle of data generation</vt:lpstr>
      <vt:lpstr>Two-sample tests: design params</vt:lpstr>
      <vt:lpstr>Two-sample tests: results(n=100)</vt:lpstr>
      <vt:lpstr>YTOP data: estimated CMFs</vt:lpstr>
      <vt:lpstr>YTOP data: p-values</vt:lpstr>
      <vt:lpstr>Summary</vt:lpstr>
      <vt:lpstr>Extend to …</vt:lpstr>
      <vt:lpstr>슬라이드 40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이재성</dc:creator>
  <cp:lastModifiedBy>JKIM</cp:lastModifiedBy>
  <cp:revision>540</cp:revision>
  <dcterms:created xsi:type="dcterms:W3CDTF">2009-04-20T12:56:02Z</dcterms:created>
  <dcterms:modified xsi:type="dcterms:W3CDTF">2011-12-15T15:15:11Z</dcterms:modified>
</cp:coreProperties>
</file>